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2" r:id="rId4"/>
    <p:sldId id="258" r:id="rId5"/>
    <p:sldId id="265" r:id="rId6"/>
    <p:sldId id="263" r:id="rId7"/>
    <p:sldId id="264" r:id="rId8"/>
    <p:sldId id="259" r:id="rId9"/>
    <p:sldId id="261" r:id="rId10"/>
    <p:sldId id="266" r:id="rId11"/>
    <p:sldId id="267" r:id="rId12"/>
    <p:sldId id="268" r:id="rId13"/>
    <p:sldId id="269" r:id="rId14"/>
    <p:sldId id="270" r:id="rId15"/>
    <p:sldId id="26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84242" autoAdjust="0"/>
  </p:normalViewPr>
  <p:slideViewPr>
    <p:cSldViewPr snapToGrid="0">
      <p:cViewPr varScale="1">
        <p:scale>
          <a:sx n="55" d="100"/>
          <a:sy n="55" d="100"/>
        </p:scale>
        <p:origin x="72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F0ACF-98AA-4EA3-BF5F-54643CC5C77F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1730E-2F05-4480-B2D5-D4EC0D080A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1. Introduce us.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John – came to learn writing structure and practice math</a:t>
            </a:r>
          </a:p>
          <a:p>
            <a:r>
              <a:rPr lang="en-US" baseline="0" dirty="0" smtClean="0"/>
              <a:t>Danny – came here to better myself and prepare myself for college</a:t>
            </a:r>
          </a:p>
          <a:p>
            <a:r>
              <a:rPr lang="en-US" baseline="0" dirty="0" smtClean="0"/>
              <a:t>Ray – came here to better myself as a reader and to write stories</a:t>
            </a:r>
          </a:p>
          <a:p>
            <a:r>
              <a:rPr lang="en-US" baseline="0" dirty="0" smtClean="0"/>
              <a:t>Ellen – came here to reach my goals of being a teacher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Deb –been here for xx years; Learning Specialist since 19xx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891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817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8246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02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841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2. Literacy Action Center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5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3.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842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4. Observe for 2 minutes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282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5.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41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6.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6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7.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849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 8.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5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Slide</a:t>
            </a:r>
            <a:r>
              <a:rPr lang="en-US" baseline="0" dirty="0" smtClean="0"/>
              <a:t> 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1730E-2F05-4480-B2D5-D4EC0D080AE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50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5" y="541918"/>
            <a:ext cx="8791575" cy="2387600"/>
          </a:xfrm>
        </p:spPr>
        <p:txBody>
          <a:bodyPr>
            <a:normAutofit fontScale="90000"/>
          </a:bodyPr>
          <a:lstStyle/>
          <a:p>
            <a:r>
              <a:rPr lang="en-US" sz="11500" b="1" cap="none" dirty="0" smtClean="0">
                <a:solidFill>
                  <a:schemeClr val="bg1"/>
                </a:solidFill>
              </a:rPr>
              <a:t>Ask, Don’t Tell</a:t>
            </a:r>
            <a:endParaRPr lang="en-US" sz="11500" b="1" cap="none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54518" y="2806908"/>
            <a:ext cx="6321287" cy="1963876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</a:pPr>
            <a:r>
              <a:rPr lang="en-US" sz="4000" b="1" cap="none" dirty="0">
                <a:solidFill>
                  <a:schemeClr val="bg1"/>
                </a:solidFill>
              </a:rPr>
              <a:t>Danny </a:t>
            </a:r>
            <a:r>
              <a:rPr lang="en-US" sz="4000" b="1" cap="none" dirty="0" smtClean="0">
                <a:solidFill>
                  <a:schemeClr val="bg1"/>
                </a:solidFill>
              </a:rPr>
              <a:t>Farris	      Ray Johnson</a:t>
            </a:r>
          </a:p>
          <a:p>
            <a:pPr>
              <a:spcBef>
                <a:spcPts val="0"/>
              </a:spcBef>
            </a:pPr>
            <a:r>
              <a:rPr lang="en-US" sz="4000" b="1" cap="none" dirty="0" smtClean="0">
                <a:solidFill>
                  <a:schemeClr val="bg1"/>
                </a:solidFill>
              </a:rPr>
              <a:t>John McDonald     </a:t>
            </a:r>
            <a:r>
              <a:rPr lang="en-US" sz="2100" b="1" cap="none" dirty="0" smtClean="0">
                <a:solidFill>
                  <a:schemeClr val="bg1"/>
                </a:solidFill>
              </a:rPr>
              <a:t> </a:t>
            </a:r>
            <a:r>
              <a:rPr lang="en-US" sz="4000" b="1" cap="none" dirty="0" smtClean="0">
                <a:solidFill>
                  <a:schemeClr val="bg1"/>
                </a:solidFill>
              </a:rPr>
              <a:t>Ellen Peterson</a:t>
            </a:r>
          </a:p>
          <a:p>
            <a:pPr algn="ctr">
              <a:spcBef>
                <a:spcPts val="0"/>
              </a:spcBef>
            </a:pPr>
            <a:r>
              <a:rPr lang="en-US" sz="4000" b="1" cap="none" dirty="0" smtClean="0">
                <a:solidFill>
                  <a:schemeClr val="bg1"/>
                </a:solidFill>
              </a:rPr>
              <a:t>Deborah </a:t>
            </a:r>
            <a:r>
              <a:rPr lang="en-US" sz="4000" b="1" cap="none" dirty="0">
                <a:solidFill>
                  <a:schemeClr val="bg1"/>
                </a:solidFill>
              </a:rPr>
              <a:t>Young, </a:t>
            </a:r>
            <a:r>
              <a:rPr lang="en-US" sz="4000" b="1" cap="none" dirty="0" err="1">
                <a:solidFill>
                  <a:schemeClr val="bg1"/>
                </a:solidFill>
              </a:rPr>
              <a:t>Ed.D</a:t>
            </a:r>
            <a:r>
              <a:rPr lang="en-US" sz="4000" b="1" cap="none" dirty="0">
                <a:solidFill>
                  <a:schemeClr val="bg1"/>
                </a:solidFill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41983" y="4993419"/>
            <a:ext cx="6058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UAACCE/USBE 2018 Conference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9757" y="4162224"/>
            <a:ext cx="2752757" cy="206456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3525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Image result for interactive not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Image result for interactive not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91330">
            <a:off x="4680483" y="1955386"/>
            <a:ext cx="6309046" cy="37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interactive not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14" y="983459"/>
            <a:ext cx="3965465" cy="514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45760" y="762000"/>
            <a:ext cx="27487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Interactive Note Pages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31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925830" y="925830"/>
            <a:ext cx="7406640" cy="5554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5460" y="1125220"/>
            <a:ext cx="9001760" cy="67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6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1143000" y="114300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3360" y="314959"/>
            <a:ext cx="9133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6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760" y="312420"/>
            <a:ext cx="8727439" cy="6545580"/>
          </a:xfrm>
        </p:spPr>
      </p:pic>
    </p:spTree>
    <p:extLst>
      <p:ext uri="{BB962C8B-B14F-4D97-AF65-F5344CB8AC3E}">
        <p14:creationId xmlns:p14="http://schemas.microsoft.com/office/powerpoint/2010/main" val="210033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0933" y="522286"/>
            <a:ext cx="4598988" cy="5065713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Key Elements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NOTEBOOK</a:t>
            </a:r>
            <a:endParaRPr lang="en-US" sz="3200" b="1" dirty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Keep in notebook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Number pages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Label pages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Index pages</a:t>
            </a:r>
          </a:p>
          <a:p>
            <a:pPr marL="0" indent="0"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5638800" y="522286"/>
            <a:ext cx="5161281" cy="506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Key Elements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32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bg1"/>
                </a:solidFill>
              </a:rPr>
              <a:t>PAGES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Design depends on content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Use color if possible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Must include examples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May include steps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■ </a:t>
            </a:r>
            <a:r>
              <a:rPr lang="en-US" sz="3200" b="1" dirty="0" smtClean="0">
                <a:solidFill>
                  <a:schemeClr val="bg1"/>
                </a:solidFill>
              </a:rPr>
              <a:t>Must use own words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5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83360" y="385423"/>
            <a:ext cx="9377680" cy="569386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Note Pages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Pros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Works with individual or groups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Supports independence &amp; confidence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Promotes long-term memory growth</a:t>
            </a:r>
            <a:endParaRPr lang="en-US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Requires engagement in development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Cons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Time consuming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Must direct learners to use notes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May have to recreate same note page multiple times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Must be involved in creation of page to make difference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355600"/>
            <a:ext cx="10461308" cy="573023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Inquiry Method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>
                <a:solidFill>
                  <a:schemeClr val="bg1"/>
                </a:solidFill>
              </a:rPr>
              <a:t>Asking can explore thinking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Asking can direct thinking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Learner talks, I listen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Learner holds pencil, I observe – ask questions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Note Pages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Puts process on paper (concrete)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Illustrates things I forget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</a:rPr>
              <a:t>Generates my own book of knowledge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7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1572" y="1070926"/>
            <a:ext cx="10461308" cy="50149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What would a note page about this session look like?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Inquiry method</a:t>
            </a:r>
          </a:p>
          <a:p>
            <a:r>
              <a:rPr lang="en-US" sz="3600" b="1" dirty="0" smtClean="0">
                <a:solidFill>
                  <a:schemeClr val="bg1"/>
                </a:solidFill>
              </a:rPr>
              <a:t>Note pages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In your group, draft a page.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24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45920" y="1500128"/>
            <a:ext cx="880872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Thank you for sharing.</a:t>
            </a:r>
          </a:p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                 Danny </a:t>
            </a:r>
            <a:r>
              <a:rPr lang="en-US" sz="3200" b="1" dirty="0">
                <a:solidFill>
                  <a:schemeClr val="bg1"/>
                </a:solidFill>
              </a:rPr>
              <a:t>Farris	     </a:t>
            </a:r>
            <a:r>
              <a:rPr lang="en-US" sz="3200" b="1" dirty="0" smtClean="0">
                <a:solidFill>
                  <a:schemeClr val="bg1"/>
                </a:solidFill>
              </a:rPr>
              <a:t>    </a:t>
            </a:r>
            <a:r>
              <a:rPr lang="en-US" sz="3200" b="1" dirty="0">
                <a:solidFill>
                  <a:schemeClr val="bg1"/>
                </a:solidFill>
              </a:rPr>
              <a:t>Ray Johnson</a:t>
            </a:r>
          </a:p>
          <a:p>
            <a:pPr>
              <a:spcBef>
                <a:spcPts val="0"/>
              </a:spcBef>
            </a:pPr>
            <a:r>
              <a:rPr lang="en-US" sz="3200" b="1" dirty="0" smtClean="0">
                <a:solidFill>
                  <a:schemeClr val="bg1"/>
                </a:solidFill>
              </a:rPr>
              <a:t>                 John </a:t>
            </a:r>
            <a:r>
              <a:rPr lang="en-US" sz="3200" b="1" dirty="0">
                <a:solidFill>
                  <a:schemeClr val="bg1"/>
                </a:solidFill>
              </a:rPr>
              <a:t>McDonald      Ellen Peterson</a:t>
            </a:r>
          </a:p>
          <a:p>
            <a:pPr algn="ctr"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Deborah Young, </a:t>
            </a:r>
            <a:r>
              <a:rPr lang="en-US" sz="3200" b="1" dirty="0" err="1">
                <a:solidFill>
                  <a:schemeClr val="bg1"/>
                </a:solidFill>
              </a:rPr>
              <a:t>Ed.D</a:t>
            </a:r>
            <a:r>
              <a:rPr lang="en-US" sz="3200" b="1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Questions? Contact us at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lac@LiteracyActionCenter.org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5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60258" y="1114978"/>
            <a:ext cx="1681316" cy="171081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2" y="948585"/>
            <a:ext cx="3251276" cy="24384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09" y="3609460"/>
            <a:ext cx="3251200" cy="243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56" y="948585"/>
            <a:ext cx="3222713" cy="24170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43" y="3620664"/>
            <a:ext cx="3251275" cy="2438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555" y="3609459"/>
            <a:ext cx="3235533" cy="24266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76" y="927221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67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8757" y="522287"/>
            <a:ext cx="6651308" cy="82899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b="1" dirty="0" smtClean="0">
                <a:solidFill>
                  <a:schemeClr val="bg1"/>
                </a:solidFill>
              </a:rPr>
              <a:t>What’s your teaching style?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757" y="1351280"/>
            <a:ext cx="6651308" cy="4988482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110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7520" y="894080"/>
            <a:ext cx="1119632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Activity: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Groups of 3 </a:t>
            </a:r>
            <a:endParaRPr lang="en-US" sz="6000" b="1" dirty="0" smtClean="0">
              <a:solidFill>
                <a:schemeClr val="bg1"/>
              </a:solidFill>
            </a:endParaRPr>
          </a:p>
          <a:p>
            <a:r>
              <a:rPr lang="en-US" sz="4800" b="1" dirty="0" smtClean="0">
                <a:solidFill>
                  <a:schemeClr val="bg1"/>
                </a:solidFill>
              </a:rPr>
              <a:t>Roles: teacher, learner, observer</a:t>
            </a:r>
            <a:endParaRPr lang="en-US" sz="4400" b="1" dirty="0" smtClean="0">
              <a:solidFill>
                <a:schemeClr val="bg1"/>
              </a:solidFill>
            </a:endParaRP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4800" b="1" dirty="0" smtClean="0">
                <a:solidFill>
                  <a:schemeClr val="bg1"/>
                </a:solidFill>
              </a:rPr>
              <a:t>Learner comes to teacher with problem.</a:t>
            </a:r>
          </a:p>
          <a:p>
            <a:r>
              <a:rPr lang="en-US" sz="4800" b="1" dirty="0" smtClean="0">
                <a:solidFill>
                  <a:schemeClr val="bg1"/>
                </a:solidFill>
              </a:rPr>
              <a:t>Observer watches how the teacher handles the problem.                                      </a:t>
            </a:r>
            <a:r>
              <a:rPr lang="en-US" sz="2800" b="1" dirty="0" smtClean="0">
                <a:solidFill>
                  <a:schemeClr val="bg1"/>
                </a:solidFill>
              </a:rPr>
              <a:t>2 minutes</a:t>
            </a:r>
            <a:r>
              <a:rPr lang="en-US" sz="4800" b="1" dirty="0" smtClean="0">
                <a:solidFill>
                  <a:schemeClr val="bg1"/>
                </a:solidFill>
              </a:rPr>
              <a:t>  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658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89280" y="2214880"/>
            <a:ext cx="1051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chemeClr val="bg1"/>
                </a:solidFill>
              </a:rPr>
              <a:t>30 – 24 ÷ 3 ÷ 2</a:t>
            </a:r>
            <a:r>
              <a:rPr lang="en-US" sz="8800" b="1" baseline="30000" dirty="0" smtClean="0">
                <a:solidFill>
                  <a:schemeClr val="bg1"/>
                </a:solidFill>
              </a:rPr>
              <a:t>2</a:t>
            </a:r>
            <a:r>
              <a:rPr lang="en-US" sz="8800" b="1" dirty="0" smtClean="0">
                <a:solidFill>
                  <a:schemeClr val="bg1"/>
                </a:solidFill>
              </a:rPr>
              <a:t> ∙ 2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1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341" y="2768283"/>
            <a:ext cx="6508044" cy="36579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7901" y="5318204"/>
            <a:ext cx="1158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chemeClr val="bg1"/>
                </a:solidFill>
              </a:rPr>
              <a:t>B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81545" y="922923"/>
            <a:ext cx="45618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Which style is more like yours?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12" y="332696"/>
            <a:ext cx="6508044" cy="3657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1737" y="3034953"/>
            <a:ext cx="1158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A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85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1412" y="1259840"/>
            <a:ext cx="9905999" cy="4531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Who’s doing the learning?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person doing the work –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talking, writing, or </a:t>
            </a:r>
          </a:p>
          <a:p>
            <a:pPr marL="0" indent="0" algn="ctr">
              <a:buNone/>
            </a:pPr>
            <a:r>
              <a:rPr lang="en-US" sz="4400" b="1" dirty="0" smtClean="0">
                <a:solidFill>
                  <a:schemeClr val="bg1"/>
                </a:solidFill>
              </a:rPr>
              <a:t>manipulating the keyboard</a:t>
            </a:r>
            <a:endParaRPr lang="en-US" sz="4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19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1760" y="690880"/>
            <a:ext cx="8890000" cy="477053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Inquiry method:</a:t>
            </a:r>
          </a:p>
          <a:p>
            <a:endParaRPr lang="en-US" sz="1600" b="1" dirty="0">
              <a:solidFill>
                <a:schemeClr val="bg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Open-ended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Reflective thought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Exploration &amp; self-checking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Process and behavior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Learner’s pace &amp; place of understanding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Pinpoints instructional need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Link known to unknown</a:t>
            </a:r>
          </a:p>
        </p:txBody>
      </p:sp>
    </p:spTree>
    <p:extLst>
      <p:ext uri="{BB962C8B-B14F-4D97-AF65-F5344CB8AC3E}">
        <p14:creationId xmlns:p14="http://schemas.microsoft.com/office/powerpoint/2010/main" val="348119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73644" y="1127102"/>
            <a:ext cx="9402916" cy="480131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Note Pages</a:t>
            </a:r>
          </a:p>
          <a:p>
            <a:endParaRPr lang="en-US" sz="3600" b="1" dirty="0" smtClean="0">
              <a:solidFill>
                <a:schemeClr val="bg1"/>
              </a:solidFill>
            </a:endParaRPr>
          </a:p>
          <a:p>
            <a:r>
              <a:rPr lang="en-US" sz="3600" b="1" dirty="0" smtClean="0">
                <a:solidFill>
                  <a:schemeClr val="bg1"/>
                </a:solidFill>
              </a:rPr>
              <a:t>Go hand-in-hand with inquiry method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Puts learner in charge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Focuses on area of difficulty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Provides tools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 smtClean="0">
                <a:solidFill>
                  <a:schemeClr val="bg1"/>
                </a:solidFill>
              </a:rPr>
              <a:t>Removes teacher from learner’s hip pocket</a:t>
            </a:r>
            <a:endParaRPr lang="en-US" sz="36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680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486</TotalTime>
  <Words>414</Words>
  <Application>Microsoft Office PowerPoint</Application>
  <PresentationFormat>Widescreen</PresentationFormat>
  <Paragraphs>123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Times New Roman</vt:lpstr>
      <vt:lpstr>Trebuchet MS</vt:lpstr>
      <vt:lpstr>Tw Cen MT</vt:lpstr>
      <vt:lpstr>Circuit</vt:lpstr>
      <vt:lpstr>Ask, Don’t Tell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Ask, Don’t Tell</dc:title>
  <dc:creator>Deb Young</dc:creator>
  <cp:lastModifiedBy>Deb Young</cp:lastModifiedBy>
  <cp:revision>24</cp:revision>
  <dcterms:created xsi:type="dcterms:W3CDTF">2018-09-05T20:48:05Z</dcterms:created>
  <dcterms:modified xsi:type="dcterms:W3CDTF">2018-09-13T13:18:19Z</dcterms:modified>
</cp:coreProperties>
</file>