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0" r:id="rId5"/>
    <p:sldId id="259" r:id="rId6"/>
    <p:sldId id="262" r:id="rId7"/>
    <p:sldId id="272" r:id="rId8"/>
    <p:sldId id="261"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F29F5-D987-4D5F-A62D-FE82E2B50FF2}" type="datetimeFigureOut">
              <a:rPr lang="en-US" smtClean="0"/>
              <a:t>8/23/2018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1A5A0-9A40-4076-B25D-4DE35EAC2012}" type="slidenum">
              <a:rPr lang="en-US" smtClean="0"/>
              <a:t>‹#›</a:t>
            </a:fld>
            <a:endParaRPr lang="en-US"/>
          </a:p>
        </p:txBody>
      </p:sp>
    </p:spTree>
    <p:extLst>
      <p:ext uri="{BB962C8B-B14F-4D97-AF65-F5344CB8AC3E}">
        <p14:creationId xmlns:p14="http://schemas.microsoft.com/office/powerpoint/2010/main" val="311451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a:r>
            <a:endParaRPr lang="en-US" dirty="0"/>
          </a:p>
        </p:txBody>
      </p:sp>
      <p:sp>
        <p:nvSpPr>
          <p:cNvPr id="4" name="Slide Number Placeholder 3"/>
          <p:cNvSpPr>
            <a:spLocks noGrp="1"/>
          </p:cNvSpPr>
          <p:nvPr>
            <p:ph type="sldNum" sz="quarter" idx="10"/>
          </p:nvPr>
        </p:nvSpPr>
        <p:spPr/>
        <p:txBody>
          <a:bodyPr/>
          <a:lstStyle/>
          <a:p>
            <a:fld id="{AC41A5A0-9A40-4076-B25D-4DE35EAC2012}" type="slidenum">
              <a:rPr lang="en-US" smtClean="0"/>
              <a:t>4</a:t>
            </a:fld>
            <a:endParaRPr lang="en-US"/>
          </a:p>
        </p:txBody>
      </p:sp>
    </p:spTree>
    <p:extLst>
      <p:ext uri="{BB962C8B-B14F-4D97-AF65-F5344CB8AC3E}">
        <p14:creationId xmlns:p14="http://schemas.microsoft.com/office/powerpoint/2010/main" val="102292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1A5A0-9A40-4076-B25D-4DE35EAC2012}" type="slidenum">
              <a:rPr lang="en-US" smtClean="0"/>
              <a:t>6</a:t>
            </a:fld>
            <a:endParaRPr lang="en-US"/>
          </a:p>
        </p:txBody>
      </p:sp>
    </p:spTree>
    <p:extLst>
      <p:ext uri="{BB962C8B-B14F-4D97-AF65-F5344CB8AC3E}">
        <p14:creationId xmlns:p14="http://schemas.microsoft.com/office/powerpoint/2010/main" val="148952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6896F43-F474-45C9-864F-02F4EFD2367D}" type="datetimeFigureOut">
              <a:rPr lang="en-US" smtClean="0"/>
              <a:t>8/23/2018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6E6C092-25C4-4A22-9B44-F4698086181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896F43-F474-45C9-864F-02F4EFD2367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896F43-F474-45C9-864F-02F4EFD2367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896F43-F474-45C9-864F-02F4EFD2367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896F43-F474-45C9-864F-02F4EFD2367D}" type="datetimeFigureOut">
              <a:rPr lang="en-US" smtClean="0"/>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6E6C092-25C4-4A22-9B44-F469808618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896F43-F474-45C9-864F-02F4EFD2367D}"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896F43-F474-45C9-864F-02F4EFD2367D}" type="datetimeFigureOut">
              <a:rPr lang="en-US" smtClean="0"/>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896F43-F474-45C9-864F-02F4EFD2367D}" type="datetimeFigureOut">
              <a:rPr lang="en-US" smtClean="0"/>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96F43-F474-45C9-864F-02F4EFD2367D}" type="datetimeFigureOut">
              <a:rPr lang="en-US" smtClean="0"/>
              <a:t>8/23/2018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896F43-F474-45C9-864F-02F4EFD2367D}"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896F43-F474-45C9-864F-02F4EFD2367D}" type="datetimeFigureOut">
              <a:rPr lang="en-US" smtClean="0"/>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6C092-25C4-4A22-9B44-F469808618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896F43-F474-45C9-864F-02F4EFD2367D}" type="datetimeFigureOut">
              <a:rPr lang="en-US" smtClean="0"/>
              <a:t>8/23/2018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6E6C092-25C4-4A22-9B44-F4698086181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hyperlink" Target="http://www.steck-vaughn.com/"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highered.mheducation.com/sites/0809222280/student_view0/ged_practice_test_pt_i.html" TargetMode="External"/><Relationship Id="rId2" Type="http://schemas.openxmlformats.org/officeDocument/2006/relationships/hyperlink" Target="http://www.gedpracticequestions.com/ged-reading-practice-test/" TargetMode="External"/><Relationship Id="rId1" Type="http://schemas.openxmlformats.org/officeDocument/2006/relationships/slideLayout" Target="../slideLayouts/slideLayout6.xml"/><Relationship Id="rId6" Type="http://schemas.openxmlformats.org/officeDocument/2006/relationships/hyperlink" Target="https://www.mometrix.com/academy/ged-math-practice-test/" TargetMode="External"/><Relationship Id="rId5" Type="http://schemas.openxmlformats.org/officeDocument/2006/relationships/hyperlink" Target="https://www.testpreptoolkit.com/ged-math/" TargetMode="External"/><Relationship Id="rId4" Type="http://schemas.openxmlformats.org/officeDocument/2006/relationships/hyperlink" Target="http://www.gedpracticequestions.com/ged-math-practice-te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ummies.com/test-prep/ged/boosting-your-ged-science-score-on-test-day/" TargetMode="External"/><Relationship Id="rId2" Type="http://schemas.openxmlformats.org/officeDocument/2006/relationships/hyperlink" Target="https://magoosh.com/ged/ged-study-guide-science-focused/" TargetMode="External"/><Relationship Id="rId1" Type="http://schemas.openxmlformats.org/officeDocument/2006/relationships/slideLayout" Target="../slideLayouts/slideLayout6.xml"/><Relationship Id="rId6" Type="http://schemas.openxmlformats.org/officeDocument/2006/relationships/hyperlink" Target="https://www.youtube.com/watch?v=VoLZLsRXuKE" TargetMode="External"/><Relationship Id="rId5" Type="http://schemas.openxmlformats.org/officeDocument/2006/relationships/hyperlink" Target="https://www.atomiclearning.com/ti30xs" TargetMode="External"/><Relationship Id="rId4" Type="http://schemas.openxmlformats.org/officeDocument/2006/relationships/hyperlink" Target="https://www.gedtestingservice.com/ged_calc_en_we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estpreptoolkit.com/ged-test/" TargetMode="External"/><Relationship Id="rId2" Type="http://schemas.openxmlformats.org/officeDocument/2006/relationships/hyperlink" Target="https://study.com/academy/popular/how-to-pass-the-social-studies-ged-test.html" TargetMode="External"/><Relationship Id="rId1" Type="http://schemas.openxmlformats.org/officeDocument/2006/relationships/slideLayout" Target="../slideLayouts/slideLayout6.xml"/><Relationship Id="rId6" Type="http://schemas.openxmlformats.org/officeDocument/2006/relationships/hyperlink" Target="http://www.gedpracticequestions.com/ged-essay-tips/" TargetMode="External"/><Relationship Id="rId5" Type="http://schemas.openxmlformats.org/officeDocument/2006/relationships/hyperlink" Target="https://magoosh.com/ged/top-tips-ged-writing/" TargetMode="External"/><Relationship Id="rId4" Type="http://schemas.openxmlformats.org/officeDocument/2006/relationships/hyperlink" Target="https://www.passged.com/articles/the-ged-essay-test-understanding-the-essay-improving-the-scor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corner.com/test-taking-strategies.html" TargetMode="External"/><Relationship Id="rId7" Type="http://schemas.openxmlformats.org/officeDocument/2006/relationships/hyperlink" Target="http://valleysleepcenter.com/score-how-sleep-affects-standardized-testing/" TargetMode="External"/><Relationship Id="rId2" Type="http://schemas.openxmlformats.org/officeDocument/2006/relationships/hyperlink" Target="http://www.pstcc.edu/counseling/_files/pdf/test-taking-hints2.pdf" TargetMode="External"/><Relationship Id="rId1" Type="http://schemas.openxmlformats.org/officeDocument/2006/relationships/slideLayout" Target="../slideLayouts/slideLayout6.xml"/><Relationship Id="rId6" Type="http://schemas.openxmlformats.org/officeDocument/2006/relationships/hyperlink" Target="http://time.com/3663796/for-better-grades-let-your-kids-sleep-more/" TargetMode="External"/><Relationship Id="rId5" Type="http://schemas.openxmlformats.org/officeDocument/2006/relationships/hyperlink" Target="https://www.acmc.edu/how-students-can-stay-positive-towards-school/" TargetMode="External"/><Relationship Id="rId4" Type="http://schemas.openxmlformats.org/officeDocument/2006/relationships/hyperlink" Target="http://www.chicagotribune.com/business/sns-health-nutrition-better-grades-story.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839200" cy="4038600"/>
          </a:xfrm>
        </p:spPr>
        <p:txBody>
          <a:bodyPr>
            <a:normAutofit/>
          </a:bodyPr>
          <a:lstStyle/>
          <a:p>
            <a:r>
              <a:rPr lang="en-US" dirty="0" smtClean="0"/>
              <a:t>Creating an Adult Learning Environment</a:t>
            </a:r>
            <a:br>
              <a:rPr lang="en-US" dirty="0" smtClean="0"/>
            </a:br>
            <a:r>
              <a:rPr lang="en-US" sz="3200" dirty="0" smtClean="0"/>
              <a:t>And</a:t>
            </a:r>
            <a:r>
              <a:rPr lang="en-US" dirty="0" smtClean="0"/>
              <a:t/>
            </a:r>
            <a:br>
              <a:rPr lang="en-US" dirty="0" smtClean="0"/>
            </a:br>
            <a:r>
              <a:rPr lang="en-US" dirty="0" smtClean="0"/>
              <a:t> Twelve Steps to </a:t>
            </a:r>
            <a:br>
              <a:rPr lang="en-US" dirty="0" smtClean="0"/>
            </a:br>
            <a:r>
              <a:rPr lang="en-US" dirty="0" smtClean="0"/>
              <a:t>Passing the GED</a:t>
            </a:r>
            <a:endParaRPr lang="en-US" dirty="0"/>
          </a:p>
        </p:txBody>
      </p:sp>
      <p:sp>
        <p:nvSpPr>
          <p:cNvPr id="3" name="Subtitle 2"/>
          <p:cNvSpPr>
            <a:spLocks noGrp="1"/>
          </p:cNvSpPr>
          <p:nvPr>
            <p:ph type="subTitle" idx="1"/>
          </p:nvPr>
        </p:nvSpPr>
        <p:spPr>
          <a:xfrm>
            <a:off x="1371600" y="4876800"/>
            <a:ext cx="6400800" cy="1752600"/>
          </a:xfrm>
        </p:spPr>
        <p:txBody>
          <a:bodyPr>
            <a:normAutofit fontScale="92500" lnSpcReduction="20000"/>
          </a:bodyPr>
          <a:lstStyle/>
          <a:p>
            <a:r>
              <a:rPr lang="en-US" dirty="0" smtClean="0"/>
              <a:t>Presented by:</a:t>
            </a:r>
          </a:p>
          <a:p>
            <a:r>
              <a:rPr lang="en-US" dirty="0" smtClean="0"/>
              <a:t>Mark </a:t>
            </a:r>
            <a:r>
              <a:rPr lang="en-US" dirty="0" err="1" smtClean="0"/>
              <a:t>VanVoorhis</a:t>
            </a:r>
            <a:endParaRPr lang="en-US" dirty="0" smtClean="0"/>
          </a:p>
          <a:p>
            <a:r>
              <a:rPr lang="en-US" dirty="0" smtClean="0"/>
              <a:t>and</a:t>
            </a:r>
          </a:p>
          <a:p>
            <a:r>
              <a:rPr lang="en-US" dirty="0" smtClean="0"/>
              <a:t>Jeff Hendricks</a:t>
            </a:r>
          </a:p>
        </p:txBody>
      </p:sp>
    </p:spTree>
    <p:extLst>
      <p:ext uri="{BB962C8B-B14F-4D97-AF65-F5344CB8AC3E}">
        <p14:creationId xmlns:p14="http://schemas.microsoft.com/office/powerpoint/2010/main" val="26439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rmAutofit/>
          </a:bodyPr>
          <a:lstStyle/>
          <a:p>
            <a:r>
              <a:rPr lang="en-US" sz="5000" dirty="0" smtClean="0"/>
              <a:t>Step 2 for Passing the GED</a:t>
            </a:r>
            <a:endParaRPr lang="en-US" sz="5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953000"/>
            <a:ext cx="1333500" cy="1684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124200"/>
            <a:ext cx="1339596" cy="17212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95400"/>
            <a:ext cx="1333500" cy="1684020"/>
          </a:xfrm>
          <a:prstGeom prst="rect">
            <a:avLst/>
          </a:prstGeom>
        </p:spPr>
      </p:pic>
      <p:sp>
        <p:nvSpPr>
          <p:cNvPr id="8" name="TextBox 7"/>
          <p:cNvSpPr txBox="1"/>
          <p:nvPr/>
        </p:nvSpPr>
        <p:spPr>
          <a:xfrm>
            <a:off x="1752601" y="1295400"/>
            <a:ext cx="7086600" cy="566308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Start with level gain focus area to build confidence quickly:</a:t>
            </a:r>
          </a:p>
          <a:p>
            <a:pPr marL="742950" lvl="1" indent="-285750">
              <a:buFont typeface="Arial" panose="020B0604020202020204" pitchFamily="34" charset="0"/>
              <a:buChar char="•"/>
            </a:pPr>
            <a:r>
              <a:rPr lang="en-US" dirty="0" smtClean="0">
                <a:solidFill>
                  <a:schemeClr val="bg1"/>
                </a:solidFill>
              </a:rPr>
              <a:t>Use Achieving TABE Success in McGraw-Hill books.</a:t>
            </a:r>
          </a:p>
          <a:p>
            <a:pPr marL="742950" lvl="1" indent="-285750">
              <a:buFont typeface="Arial" panose="020B0604020202020204" pitchFamily="34" charset="0"/>
              <a:buChar char="•"/>
            </a:pPr>
            <a:r>
              <a:rPr lang="en-US" dirty="0" smtClean="0">
                <a:solidFill>
                  <a:schemeClr val="bg1"/>
                </a:solidFill>
              </a:rPr>
              <a:t>Pre-Test – front of the book – use composite notebook.</a:t>
            </a:r>
          </a:p>
          <a:p>
            <a:pPr marL="742950" lvl="1" indent="-285750">
              <a:buFont typeface="Arial" panose="020B0604020202020204" pitchFamily="34" charset="0"/>
              <a:buChar char="•"/>
            </a:pPr>
            <a:r>
              <a:rPr lang="en-US" dirty="0" smtClean="0">
                <a:solidFill>
                  <a:schemeClr val="bg1"/>
                </a:solidFill>
              </a:rPr>
              <a:t>Have student review missed test problems and write a sentence of why they missed it. </a:t>
            </a:r>
          </a:p>
          <a:p>
            <a:pPr marL="742950" lvl="1" indent="-285750">
              <a:buFont typeface="Arial" panose="020B0604020202020204" pitchFamily="34" charset="0"/>
              <a:buChar char="•"/>
            </a:pPr>
            <a:r>
              <a:rPr lang="en-US" dirty="0" smtClean="0">
                <a:solidFill>
                  <a:schemeClr val="bg1"/>
                </a:solidFill>
              </a:rPr>
              <a:t>From “Pretest Answer Key and Evaluation Chart,” list pages needed for remediation.</a:t>
            </a:r>
          </a:p>
          <a:p>
            <a:pPr marL="742950" lvl="1" indent="-285750">
              <a:buFont typeface="Arial" panose="020B0604020202020204" pitchFamily="34" charset="0"/>
              <a:buChar char="•"/>
            </a:pPr>
            <a:r>
              <a:rPr lang="en-US" dirty="0" smtClean="0">
                <a:solidFill>
                  <a:schemeClr val="bg1"/>
                </a:solidFill>
              </a:rPr>
              <a:t>Have student start with 3 problems on each page.</a:t>
            </a:r>
          </a:p>
          <a:p>
            <a:pPr marL="1200150" lvl="2" indent="-285750">
              <a:buFont typeface="Arial" panose="020B0604020202020204" pitchFamily="34" charset="0"/>
              <a:buChar char="•"/>
            </a:pPr>
            <a:r>
              <a:rPr lang="en-US" dirty="0" smtClean="0">
                <a:solidFill>
                  <a:schemeClr val="bg1"/>
                </a:solidFill>
              </a:rPr>
              <a:t>If they are correct, move on to next page.</a:t>
            </a:r>
          </a:p>
          <a:p>
            <a:pPr marL="1200150" lvl="2" indent="-285750">
              <a:buFont typeface="Arial" panose="020B0604020202020204" pitchFamily="34" charset="0"/>
              <a:buChar char="•"/>
            </a:pPr>
            <a:r>
              <a:rPr lang="en-US" dirty="0" smtClean="0">
                <a:solidFill>
                  <a:schemeClr val="bg1"/>
                </a:solidFill>
              </a:rPr>
              <a:t>If they are incorrect, review concept with student.</a:t>
            </a:r>
          </a:p>
          <a:p>
            <a:pPr marL="1200150" lvl="2" indent="-285750">
              <a:buFont typeface="Arial" panose="020B0604020202020204" pitchFamily="34" charset="0"/>
              <a:buChar char="•"/>
            </a:pPr>
            <a:r>
              <a:rPr lang="en-US" dirty="0" smtClean="0">
                <a:solidFill>
                  <a:schemeClr val="bg1"/>
                </a:solidFill>
              </a:rPr>
              <a:t>Student does next 3 problems; repeat as needed</a:t>
            </a:r>
          </a:p>
          <a:p>
            <a:pPr marL="1200150" lvl="2" indent="-285750">
              <a:buFont typeface="Arial" panose="020B0604020202020204" pitchFamily="34" charset="0"/>
              <a:buChar char="•"/>
            </a:pPr>
            <a:r>
              <a:rPr lang="en-US" dirty="0" smtClean="0">
                <a:solidFill>
                  <a:schemeClr val="bg1"/>
                </a:solidFill>
              </a:rPr>
              <a:t>Student completes “Check Ups” after each section.  Again, have student write a sentence of why they missed whatever problem they missed.</a:t>
            </a:r>
          </a:p>
          <a:p>
            <a:pPr marL="1200150" lvl="2" indent="-285750">
              <a:buFont typeface="Arial" panose="020B0604020202020204" pitchFamily="34" charset="0"/>
              <a:buChar char="•"/>
            </a:pPr>
            <a:r>
              <a:rPr lang="en-US" dirty="0" smtClean="0">
                <a:solidFill>
                  <a:schemeClr val="bg1"/>
                </a:solidFill>
              </a:rPr>
              <a:t>Review and Remediate any problems incorrect.</a:t>
            </a:r>
          </a:p>
          <a:p>
            <a:pPr marL="1200150" lvl="2" indent="-285750">
              <a:buFont typeface="Arial" panose="020B0604020202020204" pitchFamily="34" charset="0"/>
              <a:buChar char="•"/>
            </a:pPr>
            <a:r>
              <a:rPr lang="en-US" dirty="0" smtClean="0">
                <a:solidFill>
                  <a:schemeClr val="bg1"/>
                </a:solidFill>
              </a:rPr>
              <a:t>Post-Test at the back of the books, writing a sentence of why they missed the problem.</a:t>
            </a:r>
          </a:p>
          <a:p>
            <a:pPr marL="1200150" lvl="2" indent="-285750">
              <a:buFont typeface="Arial" panose="020B0604020202020204" pitchFamily="34" charset="0"/>
              <a:buChar char="•"/>
            </a:pPr>
            <a:r>
              <a:rPr lang="en-US" dirty="0" smtClean="0">
                <a:solidFill>
                  <a:schemeClr val="bg1"/>
                </a:solidFill>
              </a:rPr>
              <a:t>Have student revisit and remediate pages of missed problems from the chart.</a:t>
            </a:r>
          </a:p>
          <a:p>
            <a:pPr marL="1200150" lvl="2" indent="-28575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42904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Step 3 for Passing GED</a:t>
            </a:r>
            <a:endParaRPr lang="en-US" sz="5000" dirty="0"/>
          </a:p>
        </p:txBody>
      </p:sp>
      <p:sp>
        <p:nvSpPr>
          <p:cNvPr id="3" name="TextBox 2"/>
          <p:cNvSpPr txBox="1"/>
          <p:nvPr/>
        </p:nvSpPr>
        <p:spPr>
          <a:xfrm>
            <a:off x="533400" y="1371600"/>
            <a:ext cx="6096000" cy="5016758"/>
          </a:xfrm>
          <a:prstGeom prst="rect">
            <a:avLst/>
          </a:prstGeom>
          <a:noFill/>
        </p:spPr>
        <p:txBody>
          <a:bodyPr wrap="square" rtlCol="0">
            <a:spAutoFit/>
          </a:bodyPr>
          <a:lstStyle/>
          <a:p>
            <a:r>
              <a:rPr lang="en-US" sz="2000" dirty="0" smtClean="0">
                <a:solidFill>
                  <a:schemeClr val="bg1"/>
                </a:solidFill>
              </a:rPr>
              <a:t>Old Paper and Pencil GED Practice Test – yes, it is outdated, but gives an idea where the student is before spending money for the GED Ready Test.</a:t>
            </a:r>
          </a:p>
          <a:p>
            <a:pPr marL="285750" indent="-285750">
              <a:buFont typeface="Arial" panose="020B0604020202020204" pitchFamily="34" charset="0"/>
              <a:buChar char="•"/>
            </a:pPr>
            <a:r>
              <a:rPr lang="en-US" sz="2000" dirty="0" smtClean="0">
                <a:solidFill>
                  <a:schemeClr val="bg1"/>
                </a:solidFill>
              </a:rPr>
              <a:t>Take the paper and pencil test.</a:t>
            </a:r>
          </a:p>
          <a:p>
            <a:pPr marL="285750" indent="-285750">
              <a:buFont typeface="Arial" panose="020B0604020202020204" pitchFamily="34" charset="0"/>
              <a:buChar char="•"/>
            </a:pPr>
            <a:r>
              <a:rPr lang="en-US" sz="2000" dirty="0" smtClean="0">
                <a:solidFill>
                  <a:schemeClr val="bg1"/>
                </a:solidFill>
              </a:rPr>
              <a:t>If they are scoring around 400, the student is on the fence; they may or may not pass it.</a:t>
            </a:r>
          </a:p>
          <a:p>
            <a:pPr marL="285750" indent="-285750">
              <a:buFont typeface="Arial" panose="020B0604020202020204" pitchFamily="34" charset="0"/>
              <a:buChar char="•"/>
            </a:pPr>
            <a:r>
              <a:rPr lang="en-US" sz="2000" dirty="0" smtClean="0">
                <a:solidFill>
                  <a:schemeClr val="bg1"/>
                </a:solidFill>
              </a:rPr>
              <a:t>If they score below 400, have them remediate and do Step 2 with the related subject.  Social Studies and Science will be addressed on Steps 7 and 9.</a:t>
            </a:r>
          </a:p>
          <a:p>
            <a:pPr marL="285750" indent="-285750">
              <a:buFont typeface="Arial" panose="020B0604020202020204" pitchFamily="34" charset="0"/>
              <a:buChar char="•"/>
            </a:pPr>
            <a:r>
              <a:rPr lang="en-US" sz="2000" dirty="0" smtClean="0">
                <a:solidFill>
                  <a:schemeClr val="bg1"/>
                </a:solidFill>
              </a:rPr>
              <a:t>Have student revisit each problem they missed and determine why they missed it.  The more times you can have the student do this, the better.  They will start to see how tests are written and will begin to identify things that confuse them and they will make less and less mistakes as they move forward.</a:t>
            </a:r>
            <a:endParaRPr lang="en-US" sz="20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1524000"/>
            <a:ext cx="2209800" cy="2946400"/>
          </a:xfrm>
          <a:prstGeom prst="rect">
            <a:avLst/>
          </a:prstGeom>
        </p:spPr>
      </p:pic>
      <p:sp>
        <p:nvSpPr>
          <p:cNvPr id="6" name="TextBox 5"/>
          <p:cNvSpPr txBox="1"/>
          <p:nvPr/>
        </p:nvSpPr>
        <p:spPr>
          <a:xfrm>
            <a:off x="6553200" y="4648200"/>
            <a:ext cx="2408032" cy="1846659"/>
          </a:xfrm>
          <a:prstGeom prst="rect">
            <a:avLst/>
          </a:prstGeom>
          <a:noFill/>
        </p:spPr>
        <p:txBody>
          <a:bodyPr wrap="none" rtlCol="0">
            <a:spAutoFit/>
          </a:bodyPr>
          <a:lstStyle/>
          <a:p>
            <a:r>
              <a:rPr lang="en-US" sz="2000" dirty="0" err="1" smtClean="0"/>
              <a:t>Steck</a:t>
            </a:r>
            <a:r>
              <a:rPr lang="en-US" sz="2000" dirty="0" smtClean="0"/>
              <a:t>-Vaughn</a:t>
            </a:r>
          </a:p>
          <a:p>
            <a:r>
              <a:rPr lang="en-US" sz="2000" dirty="0" smtClean="0"/>
              <a:t>PO Box 26015</a:t>
            </a:r>
          </a:p>
          <a:p>
            <a:r>
              <a:rPr lang="en-US" sz="2000" dirty="0" smtClean="0"/>
              <a:t>Austin, TX 78755</a:t>
            </a:r>
          </a:p>
          <a:p>
            <a:r>
              <a:rPr lang="en-US" sz="2000" dirty="0" smtClean="0"/>
              <a:t>800-531-5015</a:t>
            </a:r>
          </a:p>
          <a:p>
            <a:r>
              <a:rPr lang="en-US" sz="1600" dirty="0" smtClean="0">
                <a:hlinkClick r:id="rId3"/>
              </a:rPr>
              <a:t>www.steck-vaughn.com</a:t>
            </a:r>
            <a:endParaRPr lang="en-US" sz="1600" dirty="0" smtClean="0"/>
          </a:p>
          <a:p>
            <a:r>
              <a:rPr lang="en-US" dirty="0" smtClean="0"/>
              <a:t>ISBN 0-7398-5433-X</a:t>
            </a:r>
            <a:endParaRPr lang="en-US" dirty="0"/>
          </a:p>
        </p:txBody>
      </p:sp>
    </p:spTree>
    <p:extLst>
      <p:ext uri="{BB962C8B-B14F-4D97-AF65-F5344CB8AC3E}">
        <p14:creationId xmlns:p14="http://schemas.microsoft.com/office/powerpoint/2010/main" val="105306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Step 4 for Passing the GED</a:t>
            </a:r>
            <a:endParaRPr lang="en-US" sz="4400" dirty="0"/>
          </a:p>
        </p:txBody>
      </p:sp>
      <p:sp>
        <p:nvSpPr>
          <p:cNvPr id="3" name="TextBox 2"/>
          <p:cNvSpPr txBox="1"/>
          <p:nvPr/>
        </p:nvSpPr>
        <p:spPr>
          <a:xfrm>
            <a:off x="2286000" y="1225689"/>
            <a:ext cx="4556760" cy="5632311"/>
          </a:xfrm>
          <a:prstGeom prst="rect">
            <a:avLst/>
          </a:prstGeom>
          <a:noFill/>
        </p:spPr>
        <p:txBody>
          <a:bodyPr wrap="square" rtlCol="0">
            <a:spAutoFit/>
          </a:bodyPr>
          <a:lstStyle/>
          <a:p>
            <a:r>
              <a:rPr lang="en-US" sz="2000" dirty="0" smtClean="0">
                <a:solidFill>
                  <a:schemeClr val="bg1"/>
                </a:solidFill>
              </a:rPr>
              <a:t>When a student is close to or above a 400 on the paper and pencil GED test, have them take the GED Ready test in the subject they have been remediating in.</a:t>
            </a:r>
          </a:p>
          <a:p>
            <a:pPr marL="742950" lvl="1" indent="-285750">
              <a:buFont typeface="Arial" panose="020B0604020202020204" pitchFamily="34" charset="0"/>
              <a:buChar char="•"/>
            </a:pPr>
            <a:r>
              <a:rPr lang="en-US" sz="2000" dirty="0" smtClean="0">
                <a:solidFill>
                  <a:schemeClr val="bg1"/>
                </a:solidFill>
              </a:rPr>
              <a:t>The score gauge at the end of the GED Ready Test will give the student and teacher the likelihood of passing the test.</a:t>
            </a:r>
          </a:p>
          <a:p>
            <a:pPr marL="742950" lvl="1" indent="-285750">
              <a:buFont typeface="Arial" panose="020B0604020202020204" pitchFamily="34" charset="0"/>
              <a:buChar char="•"/>
            </a:pPr>
            <a:r>
              <a:rPr lang="en-US" sz="2000" dirty="0" smtClean="0">
                <a:solidFill>
                  <a:schemeClr val="bg1"/>
                </a:solidFill>
              </a:rPr>
              <a:t>On GED.com, have the student select study material.  The </a:t>
            </a:r>
            <a:r>
              <a:rPr lang="en-US" sz="2000" dirty="0" err="1" smtClean="0">
                <a:solidFill>
                  <a:schemeClr val="bg1"/>
                </a:solidFill>
              </a:rPr>
              <a:t>Steck</a:t>
            </a:r>
            <a:r>
              <a:rPr lang="en-US" sz="2000" dirty="0" smtClean="0">
                <a:solidFill>
                  <a:schemeClr val="bg1"/>
                </a:solidFill>
              </a:rPr>
              <a:t>-Vaughn, Workbooks prepare students in a focused, non-confusing manner.  It explains each question and gives clear remediation instructions of why the answer is the answer.</a:t>
            </a:r>
            <a:endParaRPr lang="en-US" sz="2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76" y="1524000"/>
            <a:ext cx="1950720" cy="24841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8" y="4114799"/>
            <a:ext cx="1999488" cy="25462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546859"/>
            <a:ext cx="1869682" cy="24612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146421"/>
            <a:ext cx="1869682" cy="2410137"/>
          </a:xfrm>
          <a:prstGeom prst="rect">
            <a:avLst/>
          </a:prstGeom>
        </p:spPr>
      </p:pic>
    </p:spTree>
    <p:extLst>
      <p:ext uri="{BB962C8B-B14F-4D97-AF65-F5344CB8AC3E}">
        <p14:creationId xmlns:p14="http://schemas.microsoft.com/office/powerpoint/2010/main" val="332782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96962"/>
          </a:xfrm>
        </p:spPr>
        <p:txBody>
          <a:bodyPr>
            <a:noAutofit/>
          </a:bodyPr>
          <a:lstStyle/>
          <a:p>
            <a:r>
              <a:rPr lang="en-US" sz="3700" dirty="0" smtClean="0"/>
              <a:t>Steps 5 and 6 for Passing the GED</a:t>
            </a:r>
            <a:endParaRPr lang="en-US" sz="3700" dirty="0"/>
          </a:p>
        </p:txBody>
      </p:sp>
      <p:sp>
        <p:nvSpPr>
          <p:cNvPr id="3" name="TextBox 2"/>
          <p:cNvSpPr txBox="1"/>
          <p:nvPr/>
        </p:nvSpPr>
        <p:spPr>
          <a:xfrm>
            <a:off x="304800" y="1371600"/>
            <a:ext cx="8458201" cy="2400657"/>
          </a:xfrm>
          <a:prstGeom prst="rect">
            <a:avLst/>
          </a:prstGeom>
          <a:noFill/>
        </p:spPr>
        <p:txBody>
          <a:bodyPr wrap="square" rtlCol="0">
            <a:spAutoFit/>
          </a:bodyPr>
          <a:lstStyle/>
          <a:p>
            <a:r>
              <a:rPr lang="en-US" sz="2400" dirty="0" smtClean="0">
                <a:solidFill>
                  <a:schemeClr val="bg1"/>
                </a:solidFill>
              </a:rPr>
              <a:t>Step 5: For the Language portion, as mentioned above, reviewing, preparing, and leveling up to the high AHSC 1 or higher will build a great foundation.  Refer to the following for other great insights:</a:t>
            </a:r>
          </a:p>
          <a:p>
            <a:pPr marL="742950" lvl="1" indent="-285750">
              <a:buFont typeface="Arial" panose="020B0604020202020204" pitchFamily="34" charset="0"/>
              <a:buChar char="•"/>
            </a:pPr>
            <a:r>
              <a:rPr lang="en-US" dirty="0" smtClean="0">
                <a:solidFill>
                  <a:schemeClr val="bg1"/>
                </a:solidFill>
                <a:hlinkClick r:id="rId2"/>
              </a:rPr>
              <a:t>http://www.gedpracticequestions.com/ged-reading-practice-test/</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3"/>
              </a:rPr>
              <a:t>https://highered.mheducation.com/sites/0809222280/student_view0/ged_practice_test_pt_i.html</a:t>
            </a:r>
            <a:endParaRPr lang="en-US" dirty="0">
              <a:solidFill>
                <a:schemeClr val="bg1"/>
              </a:solidFill>
            </a:endParaRPr>
          </a:p>
        </p:txBody>
      </p:sp>
      <p:sp>
        <p:nvSpPr>
          <p:cNvPr id="4" name="TextBox 3"/>
          <p:cNvSpPr txBox="1"/>
          <p:nvPr/>
        </p:nvSpPr>
        <p:spPr>
          <a:xfrm>
            <a:off x="289560" y="3886200"/>
            <a:ext cx="8397240" cy="2677656"/>
          </a:xfrm>
          <a:prstGeom prst="rect">
            <a:avLst/>
          </a:prstGeom>
          <a:noFill/>
        </p:spPr>
        <p:txBody>
          <a:bodyPr wrap="square" rtlCol="0">
            <a:spAutoFit/>
          </a:bodyPr>
          <a:lstStyle/>
          <a:p>
            <a:r>
              <a:rPr lang="en-US" sz="2400" dirty="0" smtClean="0">
                <a:solidFill>
                  <a:schemeClr val="bg1"/>
                </a:solidFill>
              </a:rPr>
              <a:t>Step 6: There are many different approaches to the Math portion, but as mentioned, using the TABE practice and review will give a great foundation.  To refine skills, using the following resources:</a:t>
            </a:r>
          </a:p>
          <a:p>
            <a:pPr marL="742950" lvl="1" indent="-285750">
              <a:buFont typeface="Arial" panose="020B0604020202020204" pitchFamily="34" charset="0"/>
              <a:buChar char="•"/>
            </a:pPr>
            <a:r>
              <a:rPr lang="en-US" dirty="0" smtClean="0">
                <a:solidFill>
                  <a:schemeClr val="bg1"/>
                </a:solidFill>
                <a:hlinkClick r:id="rId4"/>
              </a:rPr>
              <a:t>http://www.gedpracticequestions.com/ged-math-practice-test/</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5"/>
              </a:rPr>
              <a:t>https://www.testpreptoolkit.com/ged-math/</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6"/>
              </a:rPr>
              <a:t>https://www.mometrix.com/academy/ged-math-practice-test/</a:t>
            </a:r>
            <a:endParaRPr lang="en-US" dirty="0" smtClean="0">
              <a:solidFill>
                <a:schemeClr val="bg1"/>
              </a:solidFill>
            </a:endParaRPr>
          </a:p>
          <a:p>
            <a:pPr lvl="1"/>
            <a:endParaRPr lang="en-US" dirty="0"/>
          </a:p>
        </p:txBody>
      </p:sp>
    </p:spTree>
    <p:extLst>
      <p:ext uri="{BB962C8B-B14F-4D97-AF65-F5344CB8AC3E}">
        <p14:creationId xmlns:p14="http://schemas.microsoft.com/office/powerpoint/2010/main" val="417607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73162"/>
          </a:xfrm>
        </p:spPr>
        <p:txBody>
          <a:bodyPr>
            <a:normAutofit fontScale="90000"/>
          </a:bodyPr>
          <a:lstStyle/>
          <a:p>
            <a:r>
              <a:rPr lang="en-US" dirty="0" smtClean="0"/>
              <a:t>Steps 7 and 8 for Passing the GED</a:t>
            </a:r>
            <a:endParaRPr lang="en-US" dirty="0"/>
          </a:p>
        </p:txBody>
      </p:sp>
      <p:sp>
        <p:nvSpPr>
          <p:cNvPr id="3" name="TextBox 2"/>
          <p:cNvSpPr txBox="1"/>
          <p:nvPr/>
        </p:nvSpPr>
        <p:spPr>
          <a:xfrm>
            <a:off x="533400" y="1371600"/>
            <a:ext cx="8077200" cy="5109091"/>
          </a:xfrm>
          <a:prstGeom prst="rect">
            <a:avLst/>
          </a:prstGeom>
          <a:noFill/>
        </p:spPr>
        <p:txBody>
          <a:bodyPr wrap="square" rtlCol="0">
            <a:spAutoFit/>
          </a:bodyPr>
          <a:lstStyle/>
          <a:p>
            <a:r>
              <a:rPr lang="en-US" sz="2000" dirty="0" smtClean="0">
                <a:solidFill>
                  <a:schemeClr val="bg1"/>
                </a:solidFill>
              </a:rPr>
              <a:t>Step 7:  For the Science portion, it seems if students have prepared and GED Ready indicates they will pass Math, if they will take the Science GED Ready and review the Student Book by </a:t>
            </a:r>
            <a:r>
              <a:rPr lang="en-US" sz="2000" dirty="0" err="1" smtClean="0">
                <a:solidFill>
                  <a:schemeClr val="bg1"/>
                </a:solidFill>
              </a:rPr>
              <a:t>Steck</a:t>
            </a:r>
            <a:r>
              <a:rPr lang="en-US" sz="2000" dirty="0" smtClean="0">
                <a:solidFill>
                  <a:schemeClr val="bg1"/>
                </a:solidFill>
              </a:rPr>
              <a:t>-Vaughn for 3 to 6 hours, they should pass.  Here are some helpful sites and information:</a:t>
            </a:r>
          </a:p>
          <a:p>
            <a:pPr marL="742950" lvl="1" indent="-285750">
              <a:buFont typeface="Arial" panose="020B0604020202020204" pitchFamily="34" charset="0"/>
              <a:buChar char="•"/>
            </a:pPr>
            <a:r>
              <a:rPr lang="en-US" dirty="0" smtClean="0">
                <a:solidFill>
                  <a:schemeClr val="bg1"/>
                </a:solidFill>
                <a:hlinkClick r:id="rId2"/>
              </a:rPr>
              <a:t>https://magoosh.com/ged/ged-study-guide-science-focused/</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3"/>
              </a:rPr>
              <a:t>http://www.dummies.com/test-prep/ged/boosting-your-ged-science-score-on-test-day/</a:t>
            </a:r>
            <a:r>
              <a:rPr lang="en-US" dirty="0" smtClean="0">
                <a:solidFill>
                  <a:schemeClr val="bg1"/>
                </a:solidFill>
              </a:rPr>
              <a:t>  </a:t>
            </a:r>
          </a:p>
          <a:p>
            <a:endParaRPr lang="en-US" dirty="0" smtClean="0">
              <a:solidFill>
                <a:schemeClr val="bg1"/>
              </a:solidFill>
            </a:endParaRPr>
          </a:p>
          <a:p>
            <a:r>
              <a:rPr lang="en-US" sz="2000" dirty="0" smtClean="0">
                <a:solidFill>
                  <a:schemeClr val="bg1"/>
                </a:solidFill>
              </a:rPr>
              <a:t>Step 8:  Using and having practice time with the TI-30XS calculator, both the real calculator and pop-up used on GED Ready and the test is vital.  Pages xii and xiii in all the </a:t>
            </a:r>
            <a:r>
              <a:rPr lang="en-US" sz="2000" dirty="0" err="1" smtClean="0">
                <a:solidFill>
                  <a:schemeClr val="bg1"/>
                </a:solidFill>
              </a:rPr>
              <a:t>Steck</a:t>
            </a:r>
            <a:r>
              <a:rPr lang="en-US" sz="2000" dirty="0" smtClean="0">
                <a:solidFill>
                  <a:schemeClr val="bg1"/>
                </a:solidFill>
              </a:rPr>
              <a:t>-Vaughn workbooks have a great review for using the TI.  Here are a few websites that give solid tutorials and practice:</a:t>
            </a:r>
          </a:p>
          <a:p>
            <a:pPr marL="742950" lvl="1" indent="-285750">
              <a:buFont typeface="Arial" panose="020B0604020202020204" pitchFamily="34" charset="0"/>
              <a:buChar char="•"/>
            </a:pPr>
            <a:r>
              <a:rPr lang="en-US" dirty="0" smtClean="0">
                <a:solidFill>
                  <a:schemeClr val="bg1"/>
                </a:solidFill>
                <a:hlinkClick r:id="rId4"/>
              </a:rPr>
              <a:t>https://www.gedtestingservice.com/ged_calc_en_web/</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5"/>
              </a:rPr>
              <a:t>https://www.atomiclearning.com/ti30xs</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6"/>
              </a:rPr>
              <a:t>https://www.youtube.com/watch?v=VoLZLsRXuKE</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25688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rmAutofit fontScale="90000"/>
          </a:bodyPr>
          <a:lstStyle/>
          <a:p>
            <a:r>
              <a:rPr lang="en-US" dirty="0" smtClean="0"/>
              <a:t>Steps 9 and 10 for Passing the GED</a:t>
            </a:r>
            <a:endParaRPr lang="en-US" dirty="0"/>
          </a:p>
        </p:txBody>
      </p:sp>
      <p:sp>
        <p:nvSpPr>
          <p:cNvPr id="3" name="TextBox 2"/>
          <p:cNvSpPr txBox="1"/>
          <p:nvPr/>
        </p:nvSpPr>
        <p:spPr>
          <a:xfrm>
            <a:off x="304800" y="1234833"/>
            <a:ext cx="8610600" cy="5170646"/>
          </a:xfrm>
          <a:prstGeom prst="rect">
            <a:avLst/>
          </a:prstGeom>
          <a:noFill/>
        </p:spPr>
        <p:txBody>
          <a:bodyPr wrap="square" rtlCol="0">
            <a:spAutoFit/>
          </a:bodyPr>
          <a:lstStyle/>
          <a:p>
            <a:r>
              <a:rPr lang="en-US" dirty="0" smtClean="0">
                <a:solidFill>
                  <a:schemeClr val="bg1"/>
                </a:solidFill>
              </a:rPr>
              <a:t>Step 9:  For the Social Studies portion, it seems if students have prepared and GED Ready indicates they will pass Language, if they will take the Social Studies GED Ready and review the Student Book by </a:t>
            </a:r>
            <a:r>
              <a:rPr lang="en-US" dirty="0" err="1" smtClean="0">
                <a:solidFill>
                  <a:schemeClr val="bg1"/>
                </a:solidFill>
              </a:rPr>
              <a:t>Steck</a:t>
            </a:r>
            <a:r>
              <a:rPr lang="en-US" dirty="0" smtClean="0">
                <a:solidFill>
                  <a:schemeClr val="bg1"/>
                </a:solidFill>
              </a:rPr>
              <a:t>-Vaughn for 3 to 6 hours, they should pass. Here are some tools to help:</a:t>
            </a:r>
          </a:p>
          <a:p>
            <a:pPr marL="742950" lvl="1" indent="-285750">
              <a:buFont typeface="Arial" panose="020B0604020202020204" pitchFamily="34" charset="0"/>
              <a:buChar char="•"/>
            </a:pPr>
            <a:r>
              <a:rPr lang="en-US" sz="1600" dirty="0" smtClean="0">
                <a:solidFill>
                  <a:schemeClr val="bg1"/>
                </a:solidFill>
                <a:hlinkClick r:id="rId2"/>
              </a:rPr>
              <a:t>https://study.com/academy/popular/how-to-pass-the-social-studies-ged-test.html</a:t>
            </a:r>
            <a:endParaRPr lang="en-US" sz="1600" dirty="0" smtClean="0">
              <a:solidFill>
                <a:schemeClr val="bg1"/>
              </a:solidFill>
            </a:endParaRPr>
          </a:p>
          <a:p>
            <a:pPr marL="742950" lvl="1" indent="-285750">
              <a:buFont typeface="Arial" panose="020B0604020202020204" pitchFamily="34" charset="0"/>
              <a:buChar char="•"/>
            </a:pPr>
            <a:r>
              <a:rPr lang="en-US" sz="1600" dirty="0" smtClean="0">
                <a:solidFill>
                  <a:schemeClr val="bg1"/>
                </a:solidFill>
                <a:hlinkClick r:id="rId3"/>
              </a:rPr>
              <a:t>https://www.testpreptoolkit.com/ged-test/</a:t>
            </a:r>
            <a:r>
              <a:rPr lang="en-US" sz="1600" dirty="0" smtClean="0">
                <a:solidFill>
                  <a:schemeClr val="bg1"/>
                </a:solidFill>
              </a:rPr>
              <a:t> </a:t>
            </a:r>
          </a:p>
          <a:p>
            <a:endParaRPr lang="en-US" dirty="0" smtClean="0">
              <a:solidFill>
                <a:schemeClr val="bg1"/>
              </a:solidFill>
            </a:endParaRPr>
          </a:p>
          <a:p>
            <a:r>
              <a:rPr lang="en-US" dirty="0" smtClean="0">
                <a:solidFill>
                  <a:schemeClr val="bg1"/>
                </a:solidFill>
              </a:rPr>
              <a:t>Step 10: For the writing portion of the Language test: </a:t>
            </a:r>
          </a:p>
          <a:p>
            <a:pPr marL="742950" lvl="1" indent="-285750">
              <a:buFont typeface="Arial" panose="020B0604020202020204" pitchFamily="34" charset="0"/>
              <a:buChar char="•"/>
            </a:pPr>
            <a:r>
              <a:rPr lang="en-US" dirty="0" smtClean="0">
                <a:solidFill>
                  <a:schemeClr val="bg1"/>
                </a:solidFill>
              </a:rPr>
              <a:t>Use GED Practice Essays. They give great insights to the basics and focus of the writing portion. </a:t>
            </a:r>
          </a:p>
          <a:p>
            <a:pPr marL="742950" lvl="1" indent="-285750">
              <a:buFont typeface="Arial" panose="020B0604020202020204" pitchFamily="34" charset="0"/>
              <a:buChar char="•"/>
            </a:pPr>
            <a:r>
              <a:rPr lang="en-US" dirty="0" smtClean="0">
                <a:solidFill>
                  <a:schemeClr val="bg1"/>
                </a:solidFill>
              </a:rPr>
              <a:t>Having students practice by using the prompts onGEDtestingservice.com</a:t>
            </a:r>
          </a:p>
          <a:p>
            <a:pPr marL="742950" lvl="1" indent="-285750">
              <a:buFont typeface="Arial" panose="020B0604020202020204" pitchFamily="34" charset="0"/>
              <a:buChar char="•"/>
            </a:pPr>
            <a:r>
              <a:rPr lang="en-US" dirty="0" smtClean="0">
                <a:solidFill>
                  <a:schemeClr val="bg1"/>
                </a:solidFill>
              </a:rPr>
              <a:t>Review written papers with student, not just making corrections, but explaining why other choices, organization, sentence structure, and word uses are better.</a:t>
            </a:r>
          </a:p>
          <a:p>
            <a:pPr marL="742950" lvl="1" indent="-285750">
              <a:buFont typeface="Arial" panose="020B0604020202020204" pitchFamily="34" charset="0"/>
              <a:buChar char="•"/>
            </a:pPr>
            <a:r>
              <a:rPr lang="en-US" dirty="0" smtClean="0">
                <a:solidFill>
                  <a:schemeClr val="bg1"/>
                </a:solidFill>
              </a:rPr>
              <a:t>Here are some helpful sites:</a:t>
            </a:r>
          </a:p>
          <a:p>
            <a:pPr marL="1200150" lvl="2" indent="-285750">
              <a:buFont typeface="Arial" panose="020B0604020202020204" pitchFamily="34" charset="0"/>
              <a:buChar char="•"/>
            </a:pPr>
            <a:r>
              <a:rPr lang="en-US" sz="1600" dirty="0" smtClean="0">
                <a:solidFill>
                  <a:schemeClr val="bg1"/>
                </a:solidFill>
                <a:hlinkClick r:id="rId4"/>
              </a:rPr>
              <a:t>https://www.passged.com/articles/the-ged-essay-test-understanding-the-essay-improving-the-score</a:t>
            </a:r>
            <a:endParaRPr lang="en-US" sz="1600" dirty="0" smtClean="0">
              <a:solidFill>
                <a:schemeClr val="bg1"/>
              </a:solidFill>
            </a:endParaRPr>
          </a:p>
          <a:p>
            <a:pPr marL="1200150" lvl="2" indent="-285750">
              <a:buFont typeface="Arial" panose="020B0604020202020204" pitchFamily="34" charset="0"/>
              <a:buChar char="•"/>
            </a:pPr>
            <a:r>
              <a:rPr lang="en-US" sz="1600" dirty="0" smtClean="0">
                <a:solidFill>
                  <a:schemeClr val="bg1"/>
                </a:solidFill>
                <a:hlinkClick r:id="rId5"/>
              </a:rPr>
              <a:t>https://magoosh.com/ged/top-tips-ged-writing/</a:t>
            </a:r>
            <a:endParaRPr lang="en-US" sz="1600" dirty="0" smtClean="0">
              <a:solidFill>
                <a:schemeClr val="bg1"/>
              </a:solidFill>
            </a:endParaRPr>
          </a:p>
          <a:p>
            <a:pPr marL="1200150" lvl="2" indent="-285750">
              <a:buFont typeface="Arial" panose="020B0604020202020204" pitchFamily="34" charset="0"/>
              <a:buChar char="•"/>
            </a:pPr>
            <a:r>
              <a:rPr lang="en-US" sz="1600" dirty="0" smtClean="0">
                <a:solidFill>
                  <a:schemeClr val="bg1"/>
                </a:solidFill>
                <a:hlinkClick r:id="rId6"/>
              </a:rPr>
              <a:t>http://www.gedpracticequestions.com/ged-essay-tips/</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298269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096962"/>
          </a:xfrm>
        </p:spPr>
        <p:txBody>
          <a:bodyPr>
            <a:normAutofit fontScale="90000"/>
          </a:bodyPr>
          <a:lstStyle/>
          <a:p>
            <a:r>
              <a:rPr lang="en-US" dirty="0" smtClean="0"/>
              <a:t>Steps 11 and 12 for Passing the GED</a:t>
            </a:r>
            <a:endParaRPr lang="en-US" dirty="0"/>
          </a:p>
        </p:txBody>
      </p:sp>
      <p:sp>
        <p:nvSpPr>
          <p:cNvPr id="3" name="TextBox 2"/>
          <p:cNvSpPr txBox="1"/>
          <p:nvPr/>
        </p:nvSpPr>
        <p:spPr>
          <a:xfrm>
            <a:off x="304801" y="1219200"/>
            <a:ext cx="8686800" cy="5386090"/>
          </a:xfrm>
          <a:prstGeom prst="rect">
            <a:avLst/>
          </a:prstGeom>
          <a:noFill/>
        </p:spPr>
        <p:txBody>
          <a:bodyPr wrap="square" rtlCol="0">
            <a:spAutoFit/>
          </a:bodyPr>
          <a:lstStyle/>
          <a:p>
            <a:r>
              <a:rPr lang="en-US" sz="2000" dirty="0" smtClean="0">
                <a:solidFill>
                  <a:schemeClr val="bg1"/>
                </a:solidFill>
              </a:rPr>
              <a:t>Step 11: As students practice testing with paper and pencil tests, GED Ready, and other sample tests, review testing strategies with them.  Students build confidence as they understand how tests are written, why certain answers are best, the process of elimination, reading questions and answers correctly to get the correct answer and the list goes on.  Find some tips here:</a:t>
            </a:r>
          </a:p>
          <a:p>
            <a:pPr marL="742950" lvl="1" indent="-285750">
              <a:buFont typeface="Arial" panose="020B0604020202020204" pitchFamily="34" charset="0"/>
              <a:buChar char="•"/>
            </a:pPr>
            <a:r>
              <a:rPr lang="en-US" dirty="0" smtClean="0">
                <a:solidFill>
                  <a:schemeClr val="bg1"/>
                </a:solidFill>
                <a:hlinkClick r:id="rId2"/>
              </a:rPr>
              <a:t>http://www.pstcc.edu/counseling/_files/pdf/test-taking-hints2.pdf</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3"/>
              </a:rPr>
              <a:t>https://www.educationcorner.com/test-taking-strategies.html</a:t>
            </a:r>
            <a:r>
              <a:rPr lang="en-US" dirty="0" smtClean="0">
                <a:solidFill>
                  <a:schemeClr val="bg1"/>
                </a:solidFill>
              </a:rPr>
              <a:t> </a:t>
            </a:r>
          </a:p>
          <a:p>
            <a:endParaRPr lang="en-US" sz="2000" dirty="0" smtClean="0">
              <a:solidFill>
                <a:schemeClr val="bg1"/>
              </a:solidFill>
            </a:endParaRPr>
          </a:p>
          <a:p>
            <a:r>
              <a:rPr lang="en-US" sz="2000" dirty="0" smtClean="0">
                <a:solidFill>
                  <a:schemeClr val="bg1"/>
                </a:solidFill>
              </a:rPr>
              <a:t>Step 12: As we know, good sleep, attitude, and nutrition add to great test results.  Have your students read these articles to help the students’ approach and  boost their scores on the GED tests:</a:t>
            </a:r>
          </a:p>
          <a:p>
            <a:pPr marL="742950" lvl="1" indent="-285750">
              <a:buFont typeface="Arial" panose="020B0604020202020204" pitchFamily="34" charset="0"/>
              <a:buChar char="•"/>
            </a:pPr>
            <a:r>
              <a:rPr lang="en-US" dirty="0" smtClean="0">
                <a:solidFill>
                  <a:schemeClr val="bg1"/>
                </a:solidFill>
                <a:hlinkClick r:id="rId4"/>
              </a:rPr>
              <a:t>http://www.chicagotribune.com/business/sns-health-nutrition-better-grades-story.html</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5"/>
              </a:rPr>
              <a:t>https://www.acmc.edu/how-students-can-stay-positive-towards-school/</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6"/>
              </a:rPr>
              <a:t>http://time.com/3663796/for-better-grades-let-your-kids-sleep-more/</a:t>
            </a:r>
            <a:endParaRPr lang="en-US" dirty="0" smtClean="0">
              <a:solidFill>
                <a:schemeClr val="bg1"/>
              </a:solidFill>
            </a:endParaRPr>
          </a:p>
          <a:p>
            <a:pPr marL="742950" lvl="1" indent="-285750">
              <a:buFont typeface="Arial" panose="020B0604020202020204" pitchFamily="34" charset="0"/>
              <a:buChar char="•"/>
            </a:pPr>
            <a:r>
              <a:rPr lang="en-US" dirty="0" smtClean="0">
                <a:solidFill>
                  <a:schemeClr val="bg1"/>
                </a:solidFill>
                <a:hlinkClick r:id="rId7"/>
              </a:rPr>
              <a:t>http://valleysleepcenter.com/score-how-sleep-affects-standardized-testing/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03062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096962"/>
          </a:xfrm>
        </p:spPr>
        <p:txBody>
          <a:bodyPr>
            <a:normAutofit/>
          </a:bodyPr>
          <a:lstStyle/>
          <a:p>
            <a:r>
              <a:rPr lang="en-US" sz="5400" dirty="0" smtClean="0"/>
              <a:t>Presenters’ Information</a:t>
            </a:r>
            <a:endParaRPr lang="en-US" sz="5400" dirty="0"/>
          </a:p>
        </p:txBody>
      </p:sp>
      <p:sp>
        <p:nvSpPr>
          <p:cNvPr id="3" name="TextBox 2"/>
          <p:cNvSpPr txBox="1"/>
          <p:nvPr/>
        </p:nvSpPr>
        <p:spPr>
          <a:xfrm>
            <a:off x="502920" y="1981200"/>
            <a:ext cx="8610600" cy="1508105"/>
          </a:xfrm>
          <a:prstGeom prst="rect">
            <a:avLst/>
          </a:prstGeom>
          <a:noFill/>
        </p:spPr>
        <p:txBody>
          <a:bodyPr wrap="square" rtlCol="0">
            <a:spAutoFit/>
          </a:bodyPr>
          <a:lstStyle/>
          <a:p>
            <a:r>
              <a:rPr lang="de-DE" sz="4000" dirty="0" smtClean="0">
                <a:solidFill>
                  <a:schemeClr val="bg1"/>
                </a:solidFill>
              </a:rPr>
              <a:t>Mark VanVoorhis	Jeff Hendricks</a:t>
            </a:r>
          </a:p>
          <a:p>
            <a:r>
              <a:rPr lang="de-DE" sz="2000" dirty="0" smtClean="0">
                <a:solidFill>
                  <a:schemeClr val="bg1"/>
                </a:solidFill>
              </a:rPr>
              <a:t>mark.vanvoorhis@nebo.edu		jeff.hendricks@nebo.edu</a:t>
            </a:r>
          </a:p>
          <a:p>
            <a:r>
              <a:rPr lang="de-DE" sz="3200" dirty="0" smtClean="0">
                <a:solidFill>
                  <a:schemeClr val="bg1"/>
                </a:solidFill>
              </a:rPr>
              <a:t>801-885-4062			801-358-9131</a:t>
            </a:r>
            <a:endParaRPr lang="de-DE" sz="3200" dirty="0">
              <a:solidFill>
                <a:schemeClr val="bg1"/>
              </a:solidFill>
            </a:endParaRPr>
          </a:p>
        </p:txBody>
      </p:sp>
      <p:sp>
        <p:nvSpPr>
          <p:cNvPr id="4" name="TextBox 3"/>
          <p:cNvSpPr txBox="1"/>
          <p:nvPr/>
        </p:nvSpPr>
        <p:spPr>
          <a:xfrm>
            <a:off x="502920" y="4114800"/>
            <a:ext cx="8107680" cy="2123658"/>
          </a:xfrm>
          <a:prstGeom prst="rect">
            <a:avLst/>
          </a:prstGeom>
          <a:noFill/>
        </p:spPr>
        <p:txBody>
          <a:bodyPr wrap="square" rtlCol="0">
            <a:spAutoFit/>
          </a:bodyPr>
          <a:lstStyle/>
          <a:p>
            <a:pPr algn="ctr"/>
            <a:r>
              <a:rPr lang="en-US" sz="6600" dirty="0" smtClean="0">
                <a:solidFill>
                  <a:schemeClr val="bg2"/>
                </a:solidFill>
              </a:rPr>
              <a:t>Thank you</a:t>
            </a:r>
          </a:p>
          <a:p>
            <a:pPr algn="ctr"/>
            <a:r>
              <a:rPr lang="en-US" sz="6600" dirty="0" smtClean="0">
                <a:solidFill>
                  <a:schemeClr val="bg2"/>
                </a:solidFill>
              </a:rPr>
              <a:t>for your attendance!</a:t>
            </a:r>
            <a:endParaRPr lang="en-US" sz="6600" dirty="0">
              <a:solidFill>
                <a:schemeClr val="bg2"/>
              </a:solidFill>
            </a:endParaRPr>
          </a:p>
        </p:txBody>
      </p:sp>
    </p:spTree>
    <p:extLst>
      <p:ext uri="{BB962C8B-B14F-4D97-AF65-F5344CB8AC3E}">
        <p14:creationId xmlns:p14="http://schemas.microsoft.com/office/powerpoint/2010/main" val="50411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42" y="79248"/>
            <a:ext cx="4953000" cy="960120"/>
          </a:xfrm>
        </p:spPr>
        <p:txBody>
          <a:bodyPr/>
          <a:lstStyle/>
          <a:p>
            <a:pPr algn="l"/>
            <a:r>
              <a:rPr lang="en-US" dirty="0" smtClean="0"/>
              <a:t>How does it feel?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057400"/>
            <a:ext cx="3857017" cy="2971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029200"/>
            <a:ext cx="1621989" cy="1582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572000"/>
            <a:ext cx="1546896" cy="1752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191000"/>
            <a:ext cx="2554100" cy="24209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2514600"/>
            <a:ext cx="1645920" cy="15697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100" y="3293364"/>
            <a:ext cx="1676400" cy="121015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97" y="1039368"/>
            <a:ext cx="2067806" cy="21336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344512"/>
            <a:ext cx="3124200" cy="204969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2357" y="5202079"/>
            <a:ext cx="1486971" cy="1409869"/>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6406" y="1039368"/>
            <a:ext cx="1950720" cy="1264920"/>
          </a:xfrm>
          <a:prstGeom prst="rect">
            <a:avLst/>
          </a:prstGeom>
        </p:spPr>
      </p:pic>
    </p:spTree>
    <p:extLst>
      <p:ext uri="{BB962C8B-B14F-4D97-AF65-F5344CB8AC3E}">
        <p14:creationId xmlns:p14="http://schemas.microsoft.com/office/powerpoint/2010/main" val="260062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7581"/>
            <a:ext cx="5486400" cy="1189039"/>
          </a:xfrm>
        </p:spPr>
        <p:txBody>
          <a:bodyPr/>
          <a:lstStyle/>
          <a:p>
            <a:pPr algn="r"/>
            <a:r>
              <a:rPr lang="en-US" dirty="0" smtClean="0"/>
              <a:t>How does it sound?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4594077"/>
            <a:ext cx="3744810" cy="21348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3120413"/>
            <a:ext cx="1356360" cy="13700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 y="3984816"/>
            <a:ext cx="4416552" cy="27441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47" y="228599"/>
            <a:ext cx="3197353" cy="2367163"/>
          </a:xfrm>
          <a:prstGeom prst="rect">
            <a:avLst/>
          </a:prstGeom>
        </p:spPr>
      </p:pic>
      <p:sp>
        <p:nvSpPr>
          <p:cNvPr id="9" name="TextBox 8"/>
          <p:cNvSpPr txBox="1"/>
          <p:nvPr/>
        </p:nvSpPr>
        <p:spPr>
          <a:xfrm>
            <a:off x="124968" y="2897326"/>
            <a:ext cx="5026152" cy="923330"/>
          </a:xfrm>
          <a:prstGeom prst="rect">
            <a:avLst/>
          </a:prstGeom>
          <a:noFill/>
        </p:spPr>
        <p:txBody>
          <a:bodyPr wrap="square" rtlCol="0">
            <a:spAutoFit/>
          </a:bodyPr>
          <a:lstStyle/>
          <a:p>
            <a:r>
              <a:rPr lang="en-US" dirty="0" smtClean="0"/>
              <a:t>Studies on music and the brain:</a:t>
            </a:r>
          </a:p>
          <a:p>
            <a:pPr marL="285750" indent="-285750">
              <a:buFont typeface="Arial" panose="020B0604020202020204" pitchFamily="34" charset="0"/>
              <a:buChar char="•"/>
            </a:pPr>
            <a:r>
              <a:rPr lang="en-US" dirty="0" smtClean="0">
                <a:solidFill>
                  <a:schemeClr val="bg1"/>
                </a:solidFill>
              </a:rPr>
              <a:t>www.edu-cyberpg.com</a:t>
            </a:r>
            <a:r>
              <a:rPr lang="en-US" dirty="0" smtClean="0"/>
              <a:t> </a:t>
            </a:r>
            <a:r>
              <a:rPr lang="en-US" dirty="0" smtClean="0">
                <a:solidFill>
                  <a:schemeClr val="bg1"/>
                </a:solidFill>
              </a:rPr>
              <a:t>– mice and music</a:t>
            </a:r>
          </a:p>
          <a:p>
            <a:pPr marL="285750" indent="-285750">
              <a:buFont typeface="Arial" panose="020B0604020202020204" pitchFamily="34" charset="0"/>
              <a:buChar char="•"/>
            </a:pPr>
            <a:r>
              <a:rPr lang="en-US" dirty="0" smtClean="0">
                <a:solidFill>
                  <a:schemeClr val="bg1"/>
                </a:solidFill>
              </a:rPr>
              <a:t>www.additudemag.com – music and ADHD</a:t>
            </a:r>
            <a:endParaRPr lang="en-US" dirty="0">
              <a:solidFill>
                <a:schemeClr val="bg1"/>
              </a:solidFill>
            </a:endParaRPr>
          </a:p>
        </p:txBody>
      </p:sp>
      <p:sp>
        <p:nvSpPr>
          <p:cNvPr id="10" name="TextBox 9"/>
          <p:cNvSpPr txBox="1"/>
          <p:nvPr/>
        </p:nvSpPr>
        <p:spPr>
          <a:xfrm>
            <a:off x="3578352" y="1143000"/>
            <a:ext cx="5105400" cy="2308324"/>
          </a:xfrm>
          <a:prstGeom prst="rect">
            <a:avLst/>
          </a:prstGeom>
          <a:noFill/>
        </p:spPr>
        <p:txBody>
          <a:bodyPr wrap="square" rtlCol="0">
            <a:spAutoFit/>
          </a:bodyPr>
          <a:lstStyle/>
          <a:p>
            <a:r>
              <a:rPr lang="en-US" dirty="0" smtClean="0"/>
              <a:t>As a Teacher, open up dialogues to explore students’ different perceptions of relationships between all things. </a:t>
            </a:r>
          </a:p>
          <a:p>
            <a:r>
              <a:rPr lang="en-US" dirty="0" smtClean="0"/>
              <a:t>As a Learner, look for how anything you are learning relates to everything else…. see how this enriches your perception and experience.</a:t>
            </a:r>
          </a:p>
          <a:p>
            <a:pPr algn="ctr"/>
            <a:r>
              <a:rPr lang="en-US" dirty="0" smtClean="0"/>
              <a:t>www.onecommunityglobal.org </a:t>
            </a:r>
          </a:p>
          <a:p>
            <a:endParaRPr lang="en-US" dirty="0"/>
          </a:p>
        </p:txBody>
      </p:sp>
    </p:spTree>
    <p:extLst>
      <p:ext uri="{BB962C8B-B14F-4D97-AF65-F5344CB8AC3E}">
        <p14:creationId xmlns:p14="http://schemas.microsoft.com/office/powerpoint/2010/main" val="10198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PERSONALIZED APPROACH</a:t>
            </a:r>
            <a:r>
              <a:rPr lang="en-US" dirty="0" smtClean="0"/>
              <a:t/>
            </a:r>
            <a:br>
              <a:rPr lang="en-US" dirty="0" smtClean="0"/>
            </a:br>
            <a:r>
              <a:rPr lang="en-US" sz="1800" dirty="0" smtClean="0"/>
              <a:t>Kenny questioned RIGOR, Mark replaced it with VIGOR!!!!</a:t>
            </a:r>
            <a:endParaRPr lang="en-US" dirty="0"/>
          </a:p>
        </p:txBody>
      </p:sp>
      <p:sp>
        <p:nvSpPr>
          <p:cNvPr id="3" name="Text Placeholder 2"/>
          <p:cNvSpPr>
            <a:spLocks noGrp="1"/>
          </p:cNvSpPr>
          <p:nvPr>
            <p:ph type="body" idx="1"/>
          </p:nvPr>
        </p:nvSpPr>
        <p:spPr/>
        <p:txBody>
          <a:bodyPr/>
          <a:lstStyle/>
          <a:p>
            <a:pPr algn="ctr"/>
            <a:r>
              <a:rPr lang="en-US" dirty="0" smtClean="0">
                <a:solidFill>
                  <a:schemeClr val="bg1"/>
                </a:solidFill>
                <a:latin typeface="Blackoak Std" pitchFamily="82" charset="0"/>
                <a:ea typeface="Adobe Gothic Std B" pitchFamily="34" charset="-128"/>
              </a:rPr>
              <a:t>Rigor</a:t>
            </a:r>
            <a:endParaRPr lang="en-US" dirty="0">
              <a:solidFill>
                <a:schemeClr val="bg1"/>
              </a:solidFill>
              <a:latin typeface="Blackoak Std" pitchFamily="82" charset="0"/>
              <a:ea typeface="Adobe Gothic Std B" pitchFamily="34" charset="-128"/>
            </a:endParaRPr>
          </a:p>
        </p:txBody>
      </p:sp>
      <p:sp>
        <p:nvSpPr>
          <p:cNvPr id="4" name="Text Placeholder 3"/>
          <p:cNvSpPr>
            <a:spLocks noGrp="1"/>
          </p:cNvSpPr>
          <p:nvPr>
            <p:ph type="body" sz="half" idx="3"/>
          </p:nvPr>
        </p:nvSpPr>
        <p:spPr/>
        <p:txBody>
          <a:bodyPr/>
          <a:lstStyle/>
          <a:p>
            <a:pPr algn="ctr"/>
            <a:r>
              <a:rPr lang="en-US" dirty="0" smtClean="0">
                <a:solidFill>
                  <a:schemeClr val="bg1"/>
                </a:solidFill>
                <a:latin typeface="Blackoak Std" pitchFamily="82" charset="0"/>
              </a:rPr>
              <a:t>Vigor</a:t>
            </a:r>
            <a:endParaRPr lang="en-US" dirty="0">
              <a:solidFill>
                <a:schemeClr val="bg1"/>
              </a:solidFill>
              <a:latin typeface="Blackoak Std" pitchFamily="82" charset="0"/>
            </a:endParaRPr>
          </a:p>
        </p:txBody>
      </p:sp>
      <p:sp>
        <p:nvSpPr>
          <p:cNvPr id="5" name="Content Placeholder 4"/>
          <p:cNvSpPr>
            <a:spLocks noGrp="1"/>
          </p:cNvSpPr>
          <p:nvPr>
            <p:ph sz="quarter" idx="2"/>
          </p:nvPr>
        </p:nvSpPr>
        <p:spPr>
          <a:xfrm>
            <a:off x="457200" y="2133600"/>
            <a:ext cx="4038600" cy="3581400"/>
          </a:xfrm>
        </p:spPr>
        <p:txBody>
          <a:bodyPr/>
          <a:lstStyle/>
          <a:p>
            <a:r>
              <a:rPr lang="en-US" dirty="0" smtClean="0">
                <a:solidFill>
                  <a:schemeClr val="bg1"/>
                </a:solidFill>
              </a:rPr>
              <a:t>Strictness</a:t>
            </a:r>
          </a:p>
          <a:p>
            <a:r>
              <a:rPr lang="en-US" dirty="0" smtClean="0">
                <a:solidFill>
                  <a:schemeClr val="bg1"/>
                </a:solidFill>
              </a:rPr>
              <a:t>Hardness</a:t>
            </a:r>
          </a:p>
          <a:p>
            <a:r>
              <a:rPr lang="en-US" dirty="0" smtClean="0">
                <a:solidFill>
                  <a:schemeClr val="bg1"/>
                </a:solidFill>
              </a:rPr>
              <a:t>Harsh</a:t>
            </a:r>
          </a:p>
          <a:p>
            <a:r>
              <a:rPr lang="en-US" dirty="0" smtClean="0">
                <a:solidFill>
                  <a:schemeClr val="bg1"/>
                </a:solidFill>
              </a:rPr>
              <a:t>Extreme Climate</a:t>
            </a:r>
          </a:p>
          <a:p>
            <a:r>
              <a:rPr lang="en-US" dirty="0" smtClean="0">
                <a:solidFill>
                  <a:schemeClr val="bg1"/>
                </a:solidFill>
              </a:rPr>
              <a:t>Rigidly Severe</a:t>
            </a:r>
          </a:p>
          <a:p>
            <a:r>
              <a:rPr lang="en-US" dirty="0" smtClean="0">
                <a:solidFill>
                  <a:schemeClr val="bg1"/>
                </a:solidFill>
              </a:rPr>
              <a:t>Stern</a:t>
            </a:r>
          </a:p>
          <a:p>
            <a:r>
              <a:rPr lang="en-US" dirty="0" smtClean="0">
                <a:solidFill>
                  <a:schemeClr val="bg1"/>
                </a:solidFill>
              </a:rPr>
              <a:t>Stiff</a:t>
            </a:r>
          </a:p>
          <a:p>
            <a:r>
              <a:rPr lang="en-US" dirty="0" smtClean="0">
                <a:solidFill>
                  <a:schemeClr val="bg1"/>
                </a:solidFill>
              </a:rPr>
              <a:t>Bitter</a:t>
            </a:r>
          </a:p>
          <a:p>
            <a:endParaRPr lang="en-US" dirty="0" smtClean="0"/>
          </a:p>
          <a:p>
            <a:endParaRPr lang="en-US" dirty="0"/>
          </a:p>
        </p:txBody>
      </p:sp>
      <p:sp>
        <p:nvSpPr>
          <p:cNvPr id="6" name="Content Placeholder 5"/>
          <p:cNvSpPr>
            <a:spLocks noGrp="1"/>
          </p:cNvSpPr>
          <p:nvPr>
            <p:ph sz="quarter" idx="4"/>
          </p:nvPr>
        </p:nvSpPr>
        <p:spPr>
          <a:xfrm>
            <a:off x="4648200" y="2133600"/>
            <a:ext cx="3965575" cy="3581400"/>
          </a:xfrm>
        </p:spPr>
        <p:txBody>
          <a:bodyPr/>
          <a:lstStyle/>
          <a:p>
            <a:r>
              <a:rPr lang="en-US" dirty="0" smtClean="0">
                <a:solidFill>
                  <a:schemeClr val="bg1"/>
                </a:solidFill>
              </a:rPr>
              <a:t>Active force</a:t>
            </a:r>
          </a:p>
          <a:p>
            <a:r>
              <a:rPr lang="en-US" dirty="0" smtClean="0">
                <a:solidFill>
                  <a:schemeClr val="bg1"/>
                </a:solidFill>
              </a:rPr>
              <a:t>Strength</a:t>
            </a:r>
          </a:p>
          <a:p>
            <a:r>
              <a:rPr lang="en-US" dirty="0" smtClean="0">
                <a:solidFill>
                  <a:schemeClr val="bg1"/>
                </a:solidFill>
              </a:rPr>
              <a:t>Energy</a:t>
            </a:r>
          </a:p>
          <a:p>
            <a:r>
              <a:rPr lang="en-US" dirty="0" smtClean="0">
                <a:solidFill>
                  <a:schemeClr val="bg1"/>
                </a:solidFill>
              </a:rPr>
              <a:t>Robust</a:t>
            </a:r>
          </a:p>
          <a:p>
            <a:r>
              <a:rPr lang="en-US" dirty="0" smtClean="0">
                <a:solidFill>
                  <a:schemeClr val="bg1"/>
                </a:solidFill>
              </a:rPr>
              <a:t>Healthy</a:t>
            </a:r>
          </a:p>
          <a:p>
            <a:r>
              <a:rPr lang="en-US" dirty="0" smtClean="0">
                <a:solidFill>
                  <a:schemeClr val="bg1"/>
                </a:solidFill>
              </a:rPr>
              <a:t>Powerful</a:t>
            </a:r>
          </a:p>
          <a:p>
            <a:r>
              <a:rPr lang="en-US" dirty="0" smtClean="0">
                <a:solidFill>
                  <a:schemeClr val="bg1"/>
                </a:solidFill>
              </a:rPr>
              <a:t>Endowed with</a:t>
            </a:r>
          </a:p>
          <a:p>
            <a:r>
              <a:rPr lang="en-US" dirty="0" smtClean="0">
                <a:solidFill>
                  <a:schemeClr val="bg1"/>
                </a:solidFill>
              </a:rPr>
              <a:t>Full</a:t>
            </a:r>
          </a:p>
          <a:p>
            <a:endParaRPr lang="en-US" dirty="0"/>
          </a:p>
        </p:txBody>
      </p:sp>
      <p:sp>
        <p:nvSpPr>
          <p:cNvPr id="7" name="TextBox 6"/>
          <p:cNvSpPr txBox="1"/>
          <p:nvPr/>
        </p:nvSpPr>
        <p:spPr>
          <a:xfrm>
            <a:off x="228600" y="5638800"/>
            <a:ext cx="8610600" cy="984885"/>
          </a:xfrm>
          <a:prstGeom prst="rect">
            <a:avLst/>
          </a:prstGeom>
          <a:noFill/>
        </p:spPr>
        <p:txBody>
          <a:bodyPr wrap="square" rtlCol="0">
            <a:spAutoFit/>
          </a:bodyPr>
          <a:lstStyle/>
          <a:p>
            <a:r>
              <a:rPr lang="en-US" sz="2000" dirty="0"/>
              <a:t>U</a:t>
            </a:r>
            <a:r>
              <a:rPr lang="en-US" sz="2000" dirty="0" smtClean="0"/>
              <a:t>nless students (and teachers) are motivated (with vigor), they will reject the rigor of any learning task and abandon it before achieving success.</a:t>
            </a:r>
          </a:p>
          <a:p>
            <a:pPr algn="r"/>
            <a:r>
              <a:rPr lang="en-US" i="1" dirty="0" smtClean="0"/>
              <a:t>Disrupting Class </a:t>
            </a:r>
            <a:r>
              <a:rPr lang="en-US" dirty="0" smtClean="0"/>
              <a:t>Christensen, Horn, Johnson</a:t>
            </a:r>
            <a:endParaRPr lang="en-US" i="1" dirty="0"/>
          </a:p>
        </p:txBody>
      </p:sp>
    </p:spTree>
    <p:extLst>
      <p:ext uri="{BB962C8B-B14F-4D97-AF65-F5344CB8AC3E}">
        <p14:creationId xmlns:p14="http://schemas.microsoft.com/office/powerpoint/2010/main" val="84794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Reasons for </a:t>
            </a:r>
            <a:br>
              <a:rPr lang="en-US" dirty="0" smtClean="0"/>
            </a:br>
            <a:r>
              <a:rPr lang="en-US" dirty="0" smtClean="0"/>
              <a:t>Distracted Learning</a:t>
            </a:r>
            <a:endParaRPr lang="en-US" dirty="0"/>
          </a:p>
        </p:txBody>
      </p:sp>
      <p:sp>
        <p:nvSpPr>
          <p:cNvPr id="3" name="Content Placeholder 2"/>
          <p:cNvSpPr>
            <a:spLocks noGrp="1"/>
          </p:cNvSpPr>
          <p:nvPr>
            <p:ph sz="half" idx="1"/>
          </p:nvPr>
        </p:nvSpPr>
        <p:spPr>
          <a:xfrm>
            <a:off x="457200" y="1600200"/>
            <a:ext cx="4038600" cy="5029200"/>
          </a:xfrm>
        </p:spPr>
        <p:txBody>
          <a:bodyPr>
            <a:normAutofit fontScale="92500" lnSpcReduction="10000"/>
          </a:bodyPr>
          <a:lstStyle/>
          <a:p>
            <a:r>
              <a:rPr lang="en-US" dirty="0" smtClean="0"/>
              <a:t>Student Does Not Understand Concept Being Taught</a:t>
            </a:r>
          </a:p>
          <a:p>
            <a:pPr lvl="1"/>
            <a:r>
              <a:rPr lang="en-US" dirty="0" smtClean="0"/>
              <a:t>Attendance – missed prior scaffolding of concepts.</a:t>
            </a:r>
          </a:p>
          <a:p>
            <a:pPr lvl="1"/>
            <a:r>
              <a:rPr lang="en-US" dirty="0" smtClean="0"/>
              <a:t>ADHD</a:t>
            </a:r>
          </a:p>
          <a:p>
            <a:pPr lvl="2"/>
            <a:r>
              <a:rPr lang="en-US" dirty="0" smtClean="0"/>
              <a:t>Attention</a:t>
            </a:r>
          </a:p>
          <a:p>
            <a:pPr lvl="2"/>
            <a:r>
              <a:rPr lang="en-US" dirty="0" smtClean="0"/>
              <a:t>Disrupted</a:t>
            </a:r>
          </a:p>
          <a:p>
            <a:pPr lvl="2"/>
            <a:r>
              <a:rPr lang="en-US" dirty="0" smtClean="0"/>
              <a:t>Hearing</a:t>
            </a:r>
          </a:p>
          <a:p>
            <a:pPr lvl="2"/>
            <a:r>
              <a:rPr lang="en-US" dirty="0" smtClean="0"/>
              <a:t>Disorganized</a:t>
            </a:r>
          </a:p>
          <a:p>
            <a:pPr marL="905256" lvl="2" indent="0">
              <a:buNone/>
            </a:pPr>
            <a:r>
              <a:rPr lang="en-US" dirty="0"/>
              <a:t>www.understood.org</a:t>
            </a:r>
            <a:endParaRPr lang="en-US" dirty="0" smtClean="0"/>
          </a:p>
          <a:p>
            <a:pPr lvl="2"/>
            <a:endParaRPr lang="en-US" dirty="0" smtClean="0"/>
          </a:p>
          <a:p>
            <a:pPr lvl="1"/>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Boredom of Student</a:t>
            </a:r>
          </a:p>
          <a:p>
            <a:pPr lvl="1"/>
            <a:r>
              <a:rPr lang="en-US" dirty="0" smtClean="0"/>
              <a:t>Already know concept</a:t>
            </a:r>
          </a:p>
          <a:p>
            <a:pPr lvl="1"/>
            <a:r>
              <a:rPr lang="en-US" dirty="0" smtClean="0"/>
              <a:t>Not presented in life-purpose manner</a:t>
            </a:r>
          </a:p>
          <a:p>
            <a:pPr lvl="1"/>
            <a:r>
              <a:rPr lang="en-US" dirty="0" smtClean="0"/>
              <a:t>Not related to interests and goals</a:t>
            </a:r>
          </a:p>
          <a:p>
            <a:pPr lvl="1"/>
            <a:r>
              <a:rPr lang="en-US" dirty="0" smtClean="0"/>
              <a:t>No outlet for creativity</a:t>
            </a:r>
          </a:p>
          <a:p>
            <a:pPr lvl="1"/>
            <a:r>
              <a:rPr lang="en-US" dirty="0" smtClean="0"/>
              <a:t>Classroom pace</a:t>
            </a:r>
          </a:p>
          <a:p>
            <a:pPr lvl="1"/>
            <a:r>
              <a:rPr lang="en-US" dirty="0" smtClean="0"/>
              <a:t>No variety - Project and Problem-Based Learning</a:t>
            </a:r>
          </a:p>
          <a:p>
            <a:pPr marL="585216" lvl="1" indent="0">
              <a:buNone/>
            </a:pPr>
            <a:r>
              <a:rPr lang="en-US" dirty="0"/>
              <a:t>www.gettingsmart.com</a:t>
            </a:r>
          </a:p>
        </p:txBody>
      </p:sp>
    </p:spTree>
    <p:extLst>
      <p:ext uri="{BB962C8B-B14F-4D97-AF65-F5344CB8AC3E}">
        <p14:creationId xmlns:p14="http://schemas.microsoft.com/office/powerpoint/2010/main" val="222767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0"/>
            <a:ext cx="9067800" cy="792162"/>
          </a:xfrm>
        </p:spPr>
        <p:txBody>
          <a:bodyPr>
            <a:normAutofit/>
          </a:bodyPr>
          <a:lstStyle/>
          <a:p>
            <a:r>
              <a:rPr lang="en-US" sz="3600" dirty="0" smtClean="0"/>
              <a:t>Using Students’ Multiple Intelligences </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38199"/>
            <a:ext cx="7543800" cy="5950173"/>
          </a:xfrm>
          <a:prstGeom prst="rect">
            <a:avLst/>
          </a:prstGeom>
        </p:spPr>
      </p:pic>
    </p:spTree>
    <p:extLst>
      <p:ext uri="{BB962C8B-B14F-4D97-AF65-F5344CB8AC3E}">
        <p14:creationId xmlns:p14="http://schemas.microsoft.com/office/powerpoint/2010/main" val="150260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1" y="0"/>
            <a:ext cx="8763000" cy="3048000"/>
          </a:xfrm>
        </p:spPr>
        <p:txBody>
          <a:bodyPr>
            <a:normAutofit fontScale="90000"/>
          </a:bodyPr>
          <a:lstStyle/>
          <a:p>
            <a:r>
              <a:rPr lang="en-US" dirty="0" smtClean="0"/>
              <a:t>Using Multiple Intelligence for Career Possibilities – Giving Purpose to Education and Student Goals for Their Individual Pathway.</a:t>
            </a:r>
            <a:endParaRPr lang="en-US" dirty="0"/>
          </a:p>
        </p:txBody>
      </p:sp>
      <p:sp>
        <p:nvSpPr>
          <p:cNvPr id="3" name="TextBox 2"/>
          <p:cNvSpPr txBox="1"/>
          <p:nvPr/>
        </p:nvSpPr>
        <p:spPr>
          <a:xfrm>
            <a:off x="76200" y="2879015"/>
            <a:ext cx="8991600"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Use UtahFuture.org to identify and explore possible careers to spark interest and gain focus.  Use Career Cluster and Interest Survey</a:t>
            </a:r>
          </a:p>
          <a:p>
            <a:pPr marL="342900" indent="-342900">
              <a:buFont typeface="Arial" panose="020B0604020202020204" pitchFamily="34" charset="0"/>
              <a:buChar char="•"/>
            </a:pPr>
            <a:r>
              <a:rPr lang="en-US" sz="2200" dirty="0" smtClean="0"/>
              <a:t>Use McGraw-Hill Workforce Career Companions to organize educational and training  path.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356045"/>
            <a:ext cx="1828800" cy="23528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343853"/>
            <a:ext cx="1828800" cy="235284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332404"/>
            <a:ext cx="1828800" cy="23391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636" y="4322515"/>
            <a:ext cx="1999984" cy="2339163"/>
          </a:xfrm>
          <a:prstGeom prst="rect">
            <a:avLst/>
          </a:prstGeom>
        </p:spPr>
      </p:pic>
    </p:spTree>
    <p:extLst>
      <p:ext uri="{BB962C8B-B14F-4D97-AF65-F5344CB8AC3E}">
        <p14:creationId xmlns:p14="http://schemas.microsoft.com/office/powerpoint/2010/main" val="76691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Focused Learning</a:t>
            </a:r>
            <a:endParaRPr lang="en-US" sz="4000" dirty="0"/>
          </a:p>
        </p:txBody>
      </p:sp>
      <p:sp>
        <p:nvSpPr>
          <p:cNvPr id="3" name="Text Placeholder 2"/>
          <p:cNvSpPr>
            <a:spLocks noGrp="1"/>
          </p:cNvSpPr>
          <p:nvPr>
            <p:ph type="body" idx="2"/>
          </p:nvPr>
        </p:nvSpPr>
        <p:spPr/>
        <p:txBody>
          <a:bodyPr>
            <a:normAutofit lnSpcReduction="10000"/>
          </a:bodyPr>
          <a:lstStyle/>
          <a:p>
            <a:r>
              <a:rPr lang="en-US" sz="2000" dirty="0" smtClean="0"/>
              <a:t>Leverage student data with instruction, materials and technology to </a:t>
            </a:r>
            <a:r>
              <a:rPr lang="en-US" sz="2000" dirty="0"/>
              <a:t>meet student </a:t>
            </a:r>
            <a:r>
              <a:rPr lang="en-US" sz="2000" dirty="0" smtClean="0"/>
              <a:t>needs. </a:t>
            </a:r>
            <a:r>
              <a:rPr lang="en-US" sz="2000" dirty="0"/>
              <a:t>If a student has mastered a concept before the rest of her classmates, there should be no need to wait until the end of the unit to progress, nor should the struggling student simply continue without the time to grasp more important building blocks</a:t>
            </a:r>
            <a:r>
              <a:rPr lang="en-US" sz="2000" dirty="0" smtClean="0"/>
              <a:t>.</a:t>
            </a:r>
          </a:p>
          <a:p>
            <a:endParaRPr lang="en-US" dirty="0"/>
          </a:p>
          <a:p>
            <a:endParaRPr lang="en-US" dirty="0"/>
          </a:p>
        </p:txBody>
      </p:sp>
      <p:sp>
        <p:nvSpPr>
          <p:cNvPr id="4" name="Content Placeholder 3"/>
          <p:cNvSpPr>
            <a:spLocks noGrp="1"/>
          </p:cNvSpPr>
          <p:nvPr>
            <p:ph sz="half" idx="1"/>
          </p:nvPr>
        </p:nvSpPr>
        <p:spPr>
          <a:xfrm>
            <a:off x="3575050" y="273050"/>
            <a:ext cx="5264150" cy="6356350"/>
          </a:xfrm>
        </p:spPr>
        <p:txBody>
          <a:bodyPr>
            <a:normAutofit lnSpcReduction="10000"/>
          </a:bodyPr>
          <a:lstStyle/>
          <a:p>
            <a:r>
              <a:rPr lang="en-US" dirty="0" smtClean="0"/>
              <a:t>Student is an Individual with specific needs and wants</a:t>
            </a:r>
          </a:p>
          <a:p>
            <a:r>
              <a:rPr lang="en-US" dirty="0" smtClean="0"/>
              <a:t>Defined – what is known and what is not known by student</a:t>
            </a:r>
          </a:p>
          <a:p>
            <a:r>
              <a:rPr lang="en-US" dirty="0" smtClean="0"/>
              <a:t>Teacher Guided Student Self-Pacing</a:t>
            </a:r>
          </a:p>
          <a:p>
            <a:r>
              <a:rPr lang="en-US" dirty="0" smtClean="0"/>
              <a:t>Life Purpose Meaning</a:t>
            </a:r>
          </a:p>
          <a:p>
            <a:r>
              <a:rPr lang="en-US" dirty="0" smtClean="0"/>
              <a:t>Boost Confidence</a:t>
            </a:r>
          </a:p>
          <a:p>
            <a:r>
              <a:rPr lang="en-US" dirty="0" smtClean="0"/>
              <a:t>Differentiated Curriculum</a:t>
            </a:r>
          </a:p>
          <a:p>
            <a:r>
              <a:rPr lang="en-US" dirty="0" smtClean="0"/>
              <a:t>World Related Meaning</a:t>
            </a:r>
          </a:p>
          <a:p>
            <a:r>
              <a:rPr lang="en-US" dirty="0" smtClean="0"/>
              <a:t>Explore Niches </a:t>
            </a:r>
          </a:p>
          <a:p>
            <a:r>
              <a:rPr lang="en-US" dirty="0" smtClean="0"/>
              <a:t>Differentiated Instruction</a:t>
            </a:r>
          </a:p>
          <a:p>
            <a:r>
              <a:rPr lang="en-US" dirty="0" smtClean="0"/>
              <a:t>Discover Possible Places</a:t>
            </a:r>
          </a:p>
          <a:p>
            <a:r>
              <a:rPr lang="en-US" dirty="0" smtClean="0"/>
              <a:t>Empowered Life-Long Learning</a:t>
            </a:r>
          </a:p>
          <a:p>
            <a:endParaRPr lang="en-US" dirty="0" smtClean="0"/>
          </a:p>
          <a:p>
            <a:endParaRPr lang="en-US" dirty="0" smtClean="0"/>
          </a:p>
          <a:p>
            <a:endParaRPr lang="en-US" dirty="0"/>
          </a:p>
        </p:txBody>
      </p:sp>
    </p:spTree>
    <p:extLst>
      <p:ext uri="{BB962C8B-B14F-4D97-AF65-F5344CB8AC3E}">
        <p14:creationId xmlns:p14="http://schemas.microsoft.com/office/powerpoint/2010/main" val="349441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477962"/>
          </a:xfrm>
        </p:spPr>
        <p:txBody>
          <a:bodyPr>
            <a:normAutofit/>
          </a:bodyPr>
          <a:lstStyle/>
          <a:p>
            <a:r>
              <a:rPr lang="en-US" sz="5000" dirty="0" smtClean="0"/>
              <a:t>Step 1 for Passing the GED</a:t>
            </a:r>
            <a:endParaRPr lang="en-US" sz="5000" dirty="0"/>
          </a:p>
        </p:txBody>
      </p:sp>
      <p:sp>
        <p:nvSpPr>
          <p:cNvPr id="3" name="TextBox 2"/>
          <p:cNvSpPr txBox="1"/>
          <p:nvPr/>
        </p:nvSpPr>
        <p:spPr>
          <a:xfrm>
            <a:off x="201168" y="3505200"/>
            <a:ext cx="5791200"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solidFill>
              </a:rPr>
              <a:t>If student scores AHSC 2 level in all areas, skip to #3.</a:t>
            </a:r>
          </a:p>
          <a:p>
            <a:pPr marL="571500" indent="-571500">
              <a:buFont typeface="Arial" panose="020B0604020202020204" pitchFamily="34" charset="0"/>
              <a:buChar char="•"/>
            </a:pPr>
            <a:r>
              <a:rPr lang="en-US" sz="3200" dirty="0" smtClean="0">
                <a:solidFill>
                  <a:schemeClr val="bg1"/>
                </a:solidFill>
              </a:rPr>
              <a:t>If student needs a level gain, start with that subject and work through Step 2.</a:t>
            </a:r>
            <a:endParaRPr lang="en-US" sz="3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368" y="3413164"/>
            <a:ext cx="2727960" cy="2738616"/>
          </a:xfrm>
          <a:prstGeom prst="rect">
            <a:avLst/>
          </a:prstGeom>
        </p:spPr>
      </p:pic>
      <p:sp>
        <p:nvSpPr>
          <p:cNvPr id="5" name="TextBox 4"/>
          <p:cNvSpPr txBox="1"/>
          <p:nvPr/>
        </p:nvSpPr>
        <p:spPr>
          <a:xfrm>
            <a:off x="457200" y="1905000"/>
            <a:ext cx="8229600" cy="1200329"/>
          </a:xfrm>
          <a:prstGeom prst="rect">
            <a:avLst/>
          </a:prstGeom>
          <a:noFill/>
        </p:spPr>
        <p:txBody>
          <a:bodyPr wrap="square" rtlCol="0">
            <a:spAutoFit/>
          </a:bodyPr>
          <a:lstStyle/>
          <a:p>
            <a:r>
              <a:rPr lang="en-US" sz="3600" dirty="0" smtClean="0">
                <a:solidFill>
                  <a:schemeClr val="bg1"/>
                </a:solidFill>
              </a:rPr>
              <a:t>TABE Test - Use results to gauge where to start and focus individual student:</a:t>
            </a:r>
            <a:endParaRPr lang="en-US" sz="3600" dirty="0">
              <a:solidFill>
                <a:schemeClr val="bg1"/>
              </a:solidFill>
            </a:endParaRPr>
          </a:p>
        </p:txBody>
      </p:sp>
    </p:spTree>
    <p:extLst>
      <p:ext uri="{BB962C8B-B14F-4D97-AF65-F5344CB8AC3E}">
        <p14:creationId xmlns:p14="http://schemas.microsoft.com/office/powerpoint/2010/main" val="1668203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1613</TotalTime>
  <Words>1418</Words>
  <Application>Microsoft Office PowerPoint</Application>
  <PresentationFormat>On-screen Show (4:3)</PresentationFormat>
  <Paragraphs>152</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Creating an Adult Learning Environment And  Twelve Steps to  Passing the GED</vt:lpstr>
      <vt:lpstr>How does it feel?</vt:lpstr>
      <vt:lpstr>How does it sound?</vt:lpstr>
      <vt:lpstr>PERSONALIZED APPROACH Kenny questioned RIGOR, Mark replaced it with VIGOR!!!!</vt:lpstr>
      <vt:lpstr>Two Reasons for  Distracted Learning</vt:lpstr>
      <vt:lpstr>Using Students’ Multiple Intelligences </vt:lpstr>
      <vt:lpstr>Using Multiple Intelligence for Career Possibilities – Giving Purpose to Education and Student Goals for Their Individual Pathway.</vt:lpstr>
      <vt:lpstr>Focused Learning</vt:lpstr>
      <vt:lpstr>Step 1 for Passing the GED</vt:lpstr>
      <vt:lpstr>Step 2 for Passing the GED</vt:lpstr>
      <vt:lpstr>Step 3 for Passing GED</vt:lpstr>
      <vt:lpstr>Step 4 for Passing the GED</vt:lpstr>
      <vt:lpstr>Steps 5 and 6 for Passing the GED</vt:lpstr>
      <vt:lpstr>Steps 7 and 8 for Passing the GED</vt:lpstr>
      <vt:lpstr>Steps 9 and 10 for Passing the GED</vt:lpstr>
      <vt:lpstr>Steps 11 and 12 for Passing the GED</vt:lpstr>
      <vt:lpstr>Presenters’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Twelve Steps to  Passing the GED</dc:title>
  <dc:creator>Jeff Hendricks</dc:creator>
  <cp:lastModifiedBy>Jeff Hendricks</cp:lastModifiedBy>
  <cp:revision>41</cp:revision>
  <dcterms:created xsi:type="dcterms:W3CDTF">2018-08-23T14:35:49Z</dcterms:created>
  <dcterms:modified xsi:type="dcterms:W3CDTF">2018-08-24T17:29:39Z</dcterms:modified>
</cp:coreProperties>
</file>