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9" r:id="rId2"/>
    <p:sldId id="257" r:id="rId3"/>
    <p:sldId id="275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6" r:id="rId14"/>
    <p:sldId id="269" r:id="rId15"/>
    <p:sldId id="270" r:id="rId16"/>
    <p:sldId id="274" r:id="rId17"/>
    <p:sldId id="278" r:id="rId18"/>
    <p:sldId id="279" r:id="rId19"/>
    <p:sldId id="280" r:id="rId20"/>
    <p:sldId id="283" r:id="rId21"/>
    <p:sldId id="281" r:id="rId22"/>
    <p:sldId id="282" r:id="rId23"/>
    <p:sldId id="285" r:id="rId24"/>
    <p:sldId id="284" r:id="rId25"/>
    <p:sldId id="286" r:id="rId26"/>
    <p:sldId id="287" r:id="rId27"/>
    <p:sldId id="277" r:id="rId2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0"/>
    <p:restoredTop sz="83242" autoAdjust="0"/>
  </p:normalViewPr>
  <p:slideViewPr>
    <p:cSldViewPr snapToGrid="0" snapToObjects="1">
      <p:cViewPr varScale="1">
        <p:scale>
          <a:sx n="123" d="100"/>
          <a:sy n="123" d="100"/>
        </p:scale>
        <p:origin x="122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27E425-7DFD-417D-9540-78E3A15DB5F4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FB0F1B-A6E4-4426-85EC-7A711FF21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27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CAAB3A-8F76-4C0E-8F0B-59E8BAF03687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E8A0F9-2631-4682-8C82-6D554E627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2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A0F9-2631-4682-8C82-6D554E627B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A0F9-2631-4682-8C82-6D554E627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6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A0F9-2631-4682-8C82-6D554E627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200" dirty="0"/>
              <a:t>VR Counselors review medical records and initial interview information to make a determination of eligibility based on the following four criteria:</a:t>
            </a:r>
          </a:p>
          <a:p>
            <a:pPr marL="914400" lvl="1" indent="-457200">
              <a:lnSpc>
                <a:spcPct val="80000"/>
              </a:lnSpc>
              <a:buFont typeface="Cambria" panose="02040503050406030204" pitchFamily="18" charset="0"/>
              <a:buAutoNum type="arabicPeriod"/>
            </a:pPr>
            <a:r>
              <a:rPr lang="en-US" altLang="en-US" sz="2200" dirty="0"/>
              <a:t>Does a significant physical or mental impairment exist?</a:t>
            </a:r>
          </a:p>
          <a:p>
            <a:pPr marL="914400" lvl="1" indent="-457200">
              <a:lnSpc>
                <a:spcPct val="80000"/>
              </a:lnSpc>
              <a:buFont typeface="Cambria" panose="02040503050406030204" pitchFamily="18" charset="0"/>
              <a:buAutoNum type="arabicPeriod"/>
            </a:pPr>
            <a:r>
              <a:rPr lang="en-US" altLang="en-US" sz="2200" dirty="0"/>
              <a:t>Does this impairment result in a substantial impediment to employment?</a:t>
            </a:r>
          </a:p>
          <a:p>
            <a:pPr marL="914400" lvl="1" indent="-457200">
              <a:lnSpc>
                <a:spcPct val="80000"/>
              </a:lnSpc>
              <a:buFont typeface="Cambria" panose="02040503050406030204" pitchFamily="18" charset="0"/>
              <a:buAutoNum type="arabicPeriod"/>
            </a:pPr>
            <a:r>
              <a:rPr lang="en-US" altLang="en-US" sz="2200" dirty="0"/>
              <a:t>Does the individual require VR services?</a:t>
            </a:r>
          </a:p>
          <a:p>
            <a:pPr marL="914400" lvl="1" indent="-457200">
              <a:lnSpc>
                <a:spcPct val="80000"/>
              </a:lnSpc>
              <a:buFont typeface="Cambria" panose="02040503050406030204" pitchFamily="18" charset="0"/>
              <a:buAutoNum type="arabicPeriod"/>
            </a:pPr>
            <a:r>
              <a:rPr lang="en-US" altLang="en-US" sz="2200" dirty="0"/>
              <a:t>Will the individual benefit in terms of an employment outcome?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A0F9-2631-4682-8C82-6D554E627B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A0F9-2631-4682-8C82-6D554E627B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3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0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2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5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8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1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3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5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2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6CD828-13C3-F540-B034-47F6BD0C0536}" type="datetimeFigureOut">
              <a:rPr lang="en-US" smtClean="0"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72BBF7-6CA8-FB49-BDF2-8B57B8A70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1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obs.utah.gov/usor/vr/services/student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gtylka@utah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stirling@utah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WS_blank_16_9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971585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Department of Workforce Services: Helping </a:t>
            </a:r>
            <a:r>
              <a:rPr lang="en-US" sz="3600" dirty="0" err="1" smtClean="0"/>
              <a:t>Utahns</a:t>
            </a:r>
            <a:r>
              <a:rPr lang="en-US" sz="3600" dirty="0" smtClean="0"/>
              <a:t> </a:t>
            </a:r>
            <a:r>
              <a:rPr lang="en-US" sz="3600" dirty="0"/>
              <a:t>Become Self-Sufficient</a:t>
            </a:r>
          </a:p>
        </p:txBody>
      </p:sp>
    </p:spTree>
    <p:extLst>
      <p:ext uri="{BB962C8B-B14F-4D97-AF65-F5344CB8AC3E}">
        <p14:creationId xmlns:p14="http://schemas.microsoft.com/office/powerpoint/2010/main" val="34089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59574"/>
            <a:ext cx="4789918" cy="3191001"/>
          </a:xfrm>
        </p:spPr>
        <p:txBody>
          <a:bodyPr/>
          <a:lstStyle/>
          <a:p>
            <a:r>
              <a:rPr lang="en-US" sz="2200" dirty="0"/>
              <a:t>Active participation in negotiated activities</a:t>
            </a:r>
          </a:p>
          <a:p>
            <a:r>
              <a:rPr lang="en-US" sz="2200" dirty="0"/>
              <a:t>Maintain contact with their employment counselor</a:t>
            </a:r>
          </a:p>
          <a:p>
            <a:r>
              <a:rPr lang="en-US" sz="2200" dirty="0"/>
              <a:t>Attend all appointments</a:t>
            </a:r>
          </a:p>
          <a:p>
            <a:r>
              <a:rPr lang="en-US" sz="2200" dirty="0"/>
              <a:t>Turn in all needed documents (receipts, grades, etc.)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</a:rPr>
              <a:t>Program Expectations</a:t>
            </a:r>
          </a:p>
        </p:txBody>
      </p:sp>
      <p:pic>
        <p:nvPicPr>
          <p:cNvPr id="2" name="Picture 1" descr="female_casual_asi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46" y="483108"/>
            <a:ext cx="2795016" cy="46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229"/>
            <a:ext cx="4148983" cy="3191001"/>
          </a:xfrm>
        </p:spPr>
        <p:txBody>
          <a:bodyPr/>
          <a:lstStyle/>
          <a:p>
            <a:r>
              <a:rPr lang="en-US" sz="2000" dirty="0"/>
              <a:t>Application for training services on jobs.utah.gov</a:t>
            </a:r>
          </a:p>
          <a:p>
            <a:r>
              <a:rPr lang="en-US" sz="2000" dirty="0"/>
              <a:t>Citizenship info and income verification</a:t>
            </a:r>
          </a:p>
          <a:p>
            <a:r>
              <a:rPr lang="en-US" sz="2000" dirty="0"/>
              <a:t>TABE </a:t>
            </a:r>
            <a:r>
              <a:rPr lang="en-US" sz="2000" dirty="0" smtClean="0"/>
              <a:t>assessment (for youth program only)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sz="4000" dirty="0">
                <a:solidFill>
                  <a:srgbClr val="FFFFFF"/>
                </a:solidFill>
              </a:rPr>
              <a:t>How to Apply</a:t>
            </a:r>
          </a:p>
        </p:txBody>
      </p:sp>
      <p:pic>
        <p:nvPicPr>
          <p:cNvPr id="5" name="Picture 4" descr="male_cas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74" y="481724"/>
            <a:ext cx="3004328" cy="46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2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299" t="11686" r="9653" b="59839"/>
          <a:stretch/>
        </p:blipFill>
        <p:spPr>
          <a:xfrm>
            <a:off x="345470" y="1449092"/>
            <a:ext cx="8453060" cy="2256634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9980429">
            <a:off x="5967883" y="1815804"/>
            <a:ext cx="1332689" cy="6679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306354" y="1829988"/>
            <a:ext cx="822508" cy="246434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33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30" t="11469" r="59746" b="40320"/>
          <a:stretch/>
        </p:blipFill>
        <p:spPr>
          <a:xfrm>
            <a:off x="1063429" y="1024679"/>
            <a:ext cx="7340831" cy="33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5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399" t="11075" r="9442" b="3801"/>
          <a:stretch/>
        </p:blipFill>
        <p:spPr>
          <a:xfrm>
            <a:off x="1331844" y="233464"/>
            <a:ext cx="6009296" cy="47059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34519" y="3391711"/>
            <a:ext cx="1368357" cy="2658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3483702">
            <a:off x="3870646" y="2191976"/>
            <a:ext cx="1772146" cy="104480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668" t="10267" r="10070" b="4561"/>
          <a:stretch/>
        </p:blipFill>
        <p:spPr>
          <a:xfrm>
            <a:off x="1662300" y="318388"/>
            <a:ext cx="5815726" cy="46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6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000" t="10772" r="9787" b="16351"/>
          <a:stretch/>
        </p:blipFill>
        <p:spPr>
          <a:xfrm>
            <a:off x="120066" y="205979"/>
            <a:ext cx="5833262" cy="3957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716" t="11024" r="9575" b="16352"/>
          <a:stretch/>
        </p:blipFill>
        <p:spPr>
          <a:xfrm>
            <a:off x="3532193" y="1387814"/>
            <a:ext cx="5491741" cy="36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solidFill>
                  <a:schemeClr val="bg1"/>
                </a:solidFill>
              </a:rPr>
              <a:t>Utah State Office of Rehabilitation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Helping </a:t>
            </a:r>
            <a:r>
              <a:rPr lang="en-US" sz="2400" dirty="0" err="1"/>
              <a:t>Utahns</a:t>
            </a:r>
            <a:r>
              <a:rPr lang="en-US" sz="2400" dirty="0"/>
              <a:t> with disabilities obtain meaningful employment and increase independence: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Division of Services for Blind and Visually Impaired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Division of Services for Deaf and Hard of Hearing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Disability Determination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Division of Rehabilitation Services (“</a:t>
            </a:r>
            <a:r>
              <a:rPr lang="en-US" sz="2400" dirty="0" err="1"/>
              <a:t>Voc</a:t>
            </a:r>
            <a:r>
              <a:rPr lang="en-US" sz="2400" dirty="0"/>
              <a:t> Rehab”)</a:t>
            </a:r>
          </a:p>
        </p:txBody>
      </p:sp>
    </p:spTree>
    <p:extLst>
      <p:ext uri="{BB962C8B-B14F-4D97-AF65-F5344CB8AC3E}">
        <p14:creationId xmlns:p14="http://schemas.microsoft.com/office/powerpoint/2010/main" val="211749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solidFill>
                  <a:schemeClr val="bg1"/>
                </a:solidFill>
              </a:rPr>
              <a:t>Division of Rehabilitation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/>
              <a:t>Mission:</a:t>
            </a:r>
            <a:r>
              <a:rPr lang="en-US" sz="26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en-US" sz="26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To assist eligible individuals prepare for and obtain employment and increase independence</a:t>
            </a:r>
          </a:p>
          <a:p>
            <a:pPr marL="0" indent="0">
              <a:buNone/>
            </a:pPr>
            <a:r>
              <a:rPr lang="en-US" sz="2600" u="sng" dirty="0">
                <a:solidFill>
                  <a:schemeClr val="dk1"/>
                </a:solidFill>
                <a:sym typeface="Century Gothic"/>
              </a:rPr>
              <a:t>Activities: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dk1"/>
                </a:solidFill>
                <a:sym typeface="Century Gothic"/>
              </a:rPr>
              <a:t>Learn more about disability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dk1"/>
                </a:solidFill>
                <a:sym typeface="Century Gothic"/>
              </a:rPr>
              <a:t>Overcome barriers to getting/keeping job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dk1"/>
                </a:solidFill>
                <a:sym typeface="Century Gothic"/>
              </a:rPr>
              <a:t>Increase Self-Reliance/Self-Advocacy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464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DRS-Eligibility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1189991"/>
            <a:ext cx="5648960" cy="3107689"/>
          </a:xfrm>
        </p:spPr>
        <p:txBody>
          <a:bodyPr/>
          <a:lstStyle/>
          <a:p>
            <a:pPr marL="514350" indent="-457200">
              <a:buFont typeface="Cambria" panose="02040503050406030204" pitchFamily="18" charset="0"/>
              <a:buAutoNum type="arabicPeriod"/>
            </a:pPr>
            <a:r>
              <a:rPr lang="en-US" altLang="en-US" sz="2000" dirty="0"/>
              <a:t>Does a significant physical or mental impairment exist?</a:t>
            </a:r>
          </a:p>
          <a:p>
            <a:pPr marL="514350" indent="-457200">
              <a:buFont typeface="Cambria" panose="02040503050406030204" pitchFamily="18" charset="0"/>
              <a:buAutoNum type="arabicPeriod"/>
            </a:pPr>
            <a:r>
              <a:rPr lang="en-US" altLang="en-US" sz="2000" dirty="0"/>
              <a:t>Does this impairment result in a substantial impediment to employment?</a:t>
            </a:r>
          </a:p>
          <a:p>
            <a:pPr marL="514350" indent="-457200">
              <a:buFont typeface="Cambria" panose="02040503050406030204" pitchFamily="18" charset="0"/>
              <a:buAutoNum type="arabicPeriod"/>
            </a:pPr>
            <a:r>
              <a:rPr lang="en-US" altLang="en-US" sz="2000" dirty="0"/>
              <a:t>Does the individual require VR services?</a:t>
            </a:r>
          </a:p>
          <a:p>
            <a:pPr marL="514350" indent="-457200">
              <a:buFont typeface="Cambria" panose="02040503050406030204" pitchFamily="18" charset="0"/>
              <a:buAutoNum type="arabicPeriod"/>
            </a:pPr>
            <a:r>
              <a:rPr lang="en-US" altLang="en-US" sz="2000" dirty="0"/>
              <a:t>Will the individual benefit in terms of an employment outcome?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CA9931-50A6-4D42-9D69-D65DF22E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40" y="1432560"/>
            <a:ext cx="3203299" cy="2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Department of Workforce Services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456" t="11135" r="9890" b="3969"/>
          <a:stretch/>
        </p:blipFill>
        <p:spPr>
          <a:xfrm>
            <a:off x="2536139" y="1063229"/>
            <a:ext cx="4071721" cy="3171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9007" y="4323059"/>
            <a:ext cx="685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jobs.utah.gov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8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Disabling Condition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17849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Generalized Anxiety Disorder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Autism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Bipolar Disorder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Learning Disability 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Hearing Impairment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Amputation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Cognitive Impairment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Traumatic Brain Injury</a:t>
            </a: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1800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Visual Impairment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302B9A-21D8-A448-AA32-7D29F0B2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20" y="1308593"/>
            <a:ext cx="3891280" cy="27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1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DRS-Eligibility </a:t>
            </a:r>
            <a:r>
              <a:rPr lang="en-US" dirty="0" err="1">
                <a:solidFill>
                  <a:schemeClr val="bg1"/>
                </a:solidFill>
              </a:rPr>
              <a:t>cont</a:t>
            </a:r>
            <a:r>
              <a:rPr lang="en-US" dirty="0">
                <a:solidFill>
                  <a:schemeClr val="bg1"/>
                </a:solidFill>
              </a:rPr>
              <a:t>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Individuals receiving SSI/SSDI because of their disability are presumed eligible</a:t>
            </a:r>
          </a:p>
          <a:p>
            <a:r>
              <a:rPr lang="en-US" sz="2400" dirty="0"/>
              <a:t>VR can assist an individual in securing disability documentation</a:t>
            </a:r>
          </a:p>
          <a:p>
            <a:pPr lvl="1"/>
            <a:r>
              <a:rPr lang="en-US" sz="2400" dirty="0"/>
              <a:t>Records request</a:t>
            </a:r>
          </a:p>
          <a:p>
            <a:pPr lvl="1"/>
            <a:r>
              <a:rPr lang="en-US" sz="2400" dirty="0"/>
              <a:t>Records fees </a:t>
            </a:r>
          </a:p>
          <a:p>
            <a:pPr lvl="1"/>
            <a:r>
              <a:rPr lang="en-US" sz="2400" dirty="0"/>
              <a:t>Evaluations if needed</a:t>
            </a:r>
          </a:p>
        </p:txBody>
      </p:sp>
    </p:spTree>
    <p:extLst>
      <p:ext uri="{BB962C8B-B14F-4D97-AF65-F5344CB8AC3E}">
        <p14:creationId xmlns:p14="http://schemas.microsoft.com/office/powerpoint/2010/main" val="2409321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VR Transition/Youth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139952"/>
            <a:ext cx="4038600" cy="2919983"/>
          </a:xfrm>
        </p:spPr>
        <p:txBody>
          <a:bodyPr/>
          <a:lstStyle/>
          <a:p>
            <a:r>
              <a:rPr lang="en-US" sz="2000" dirty="0"/>
              <a:t>Vocational Counseling and Guidance</a:t>
            </a:r>
          </a:p>
          <a:p>
            <a:r>
              <a:rPr lang="en-US" sz="2000" dirty="0"/>
              <a:t>Restoration and Disability Adjustment Services</a:t>
            </a:r>
          </a:p>
          <a:p>
            <a:r>
              <a:rPr lang="en-US" sz="2000" dirty="0"/>
              <a:t>Attend IEP and 504 Meetings</a:t>
            </a:r>
          </a:p>
          <a:p>
            <a:r>
              <a:rPr lang="en-US" sz="2000" dirty="0"/>
              <a:t>Training and Education</a:t>
            </a:r>
          </a:p>
          <a:p>
            <a:r>
              <a:rPr lang="en-US" sz="2000" dirty="0"/>
              <a:t>Disability Mentoring Days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139951"/>
            <a:ext cx="4038600" cy="2919983"/>
          </a:xfrm>
        </p:spPr>
        <p:txBody>
          <a:bodyPr/>
          <a:lstStyle/>
          <a:p>
            <a:r>
              <a:rPr lang="en-US" sz="2000" dirty="0"/>
              <a:t>Job Placement/Job Coaching</a:t>
            </a:r>
          </a:p>
          <a:p>
            <a:r>
              <a:rPr lang="en-US" sz="2000" dirty="0"/>
              <a:t>Assistive Technology</a:t>
            </a:r>
          </a:p>
          <a:p>
            <a:r>
              <a:rPr lang="en-US" sz="2000" dirty="0"/>
              <a:t>Temporary and Summer Work Experiences </a:t>
            </a:r>
          </a:p>
          <a:p>
            <a:r>
              <a:rPr lang="en-US" sz="2000" dirty="0"/>
              <a:t>Pre-Employment Transition Services </a:t>
            </a:r>
          </a:p>
          <a:p>
            <a:r>
              <a:rPr lang="en-US" sz="2000" dirty="0"/>
              <a:t>Supported Employment </a:t>
            </a:r>
          </a:p>
        </p:txBody>
      </p:sp>
    </p:spTree>
    <p:extLst>
      <p:ext uri="{BB962C8B-B14F-4D97-AF65-F5344CB8AC3E}">
        <p14:creationId xmlns:p14="http://schemas.microsoft.com/office/powerpoint/2010/main" val="104984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Transition Services </a:t>
            </a:r>
            <a:r>
              <a:rPr lang="en-US" dirty="0" err="1">
                <a:solidFill>
                  <a:schemeClr val="bg1"/>
                </a:solidFill>
              </a:rPr>
              <a:t>cont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jobs.utah.gov/usor/vr/services/student.html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/>
              <a:t>Find information about:</a:t>
            </a:r>
          </a:p>
          <a:p>
            <a:pPr lvl="1"/>
            <a:r>
              <a:rPr lang="en-US" sz="2000" dirty="0"/>
              <a:t>VR Counselor Liaison list</a:t>
            </a:r>
          </a:p>
          <a:p>
            <a:pPr lvl="1"/>
            <a:r>
              <a:rPr lang="en-US" sz="2000" dirty="0"/>
              <a:t>Job Readiness Workshops</a:t>
            </a:r>
          </a:p>
          <a:p>
            <a:pPr lvl="1"/>
            <a:r>
              <a:rPr lang="en-US" sz="2000" dirty="0"/>
              <a:t>Pre-Employment Transition Services contracted services</a:t>
            </a:r>
          </a:p>
        </p:txBody>
      </p:sp>
    </p:spTree>
    <p:extLst>
      <p:ext uri="{BB962C8B-B14F-4D97-AF65-F5344CB8AC3E}">
        <p14:creationId xmlns:p14="http://schemas.microsoft.com/office/powerpoint/2010/main" val="3683810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Apply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80160"/>
            <a:ext cx="4038600" cy="2980944"/>
          </a:xfrm>
        </p:spPr>
        <p:txBody>
          <a:bodyPr/>
          <a:lstStyle/>
          <a:p>
            <a:r>
              <a:rPr lang="en-US" dirty="0"/>
              <a:t>Visit our Website</a:t>
            </a:r>
          </a:p>
          <a:p>
            <a:pPr lvl="1"/>
            <a:r>
              <a:rPr lang="en-US" dirty="0" err="1"/>
              <a:t>jobs.utah.gov</a:t>
            </a:r>
            <a:r>
              <a:rPr lang="en-US" dirty="0"/>
              <a:t>/usor</a:t>
            </a:r>
          </a:p>
          <a:p>
            <a:pPr lvl="1"/>
            <a:r>
              <a:rPr lang="en-US" dirty="0"/>
              <a:t>View welcome Videos</a:t>
            </a:r>
          </a:p>
          <a:p>
            <a:pPr lvl="1"/>
            <a:r>
              <a:rPr lang="en-US" dirty="0"/>
              <a:t>Application</a:t>
            </a:r>
          </a:p>
          <a:p>
            <a:pPr lvl="1"/>
            <a:r>
              <a:rPr lang="en-US" dirty="0"/>
              <a:t>Make appointment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14" y="1328738"/>
            <a:ext cx="3693571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4949952" y="1530096"/>
            <a:ext cx="804672" cy="8961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06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 for VR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3229"/>
            <a:ext cx="4654193" cy="40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341120" y="1496568"/>
            <a:ext cx="1261872" cy="60350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270830" y="1371839"/>
            <a:ext cx="347472" cy="5486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453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Other Ways to Connect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76694"/>
            <a:ext cx="4038600" cy="3041737"/>
          </a:xfrm>
        </p:spPr>
        <p:txBody>
          <a:bodyPr/>
          <a:lstStyle/>
          <a:p>
            <a:r>
              <a:rPr lang="en-US" dirty="0"/>
              <a:t>Attend an orientation at a VR Office</a:t>
            </a:r>
          </a:p>
          <a:p>
            <a:r>
              <a:rPr lang="en-US" dirty="0"/>
              <a:t>Connect with a VR Counselor liaison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07561"/>
            <a:ext cx="4038600" cy="22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208158" y="1176694"/>
            <a:ext cx="1182624" cy="106070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85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3426"/>
            <a:ext cx="3688597" cy="230149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Nycole Tylka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hlinkClick r:id="rId3"/>
              </a:rPr>
              <a:t>ngtylka@utah.gov</a:t>
            </a: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801-971-5450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923426"/>
            <a:ext cx="4029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Emily </a:t>
            </a:r>
            <a:r>
              <a:rPr lang="en-US" sz="2800" dirty="0" err="1"/>
              <a:t>Stirling</a:t>
            </a:r>
            <a:endParaRPr lang="en-US" sz="2800" dirty="0"/>
          </a:p>
          <a:p>
            <a:r>
              <a:rPr lang="en-US" sz="2800" dirty="0">
                <a:hlinkClick r:id="rId4"/>
              </a:rPr>
              <a:t>estirling@utah.gov</a:t>
            </a:r>
            <a:r>
              <a:rPr lang="en-US" sz="2800" dirty="0"/>
              <a:t> </a:t>
            </a:r>
          </a:p>
          <a:p>
            <a:r>
              <a:rPr lang="en-US" sz="2800" dirty="0"/>
              <a:t>801-887-9500</a:t>
            </a:r>
          </a:p>
        </p:txBody>
      </p:sp>
    </p:spTree>
    <p:extLst>
      <p:ext uri="{BB962C8B-B14F-4D97-AF65-F5344CB8AC3E}">
        <p14:creationId xmlns:p14="http://schemas.microsoft.com/office/powerpoint/2010/main" val="249793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341360" cy="85725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Job Search Assistance &amp; Preparation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2986" y="1078494"/>
            <a:ext cx="304541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Resume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Interviewing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Job searching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LinkedIn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4114" y="1063229"/>
            <a:ext cx="3354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Computer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Onsite recruitments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Career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And more!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59A24C-2B4E-AB49-BAF6-22CB4FB2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33" y="3002221"/>
            <a:ext cx="2374900" cy="124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360994-5A49-1E4C-9325-D4FEE9A2C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" y="3251970"/>
            <a:ext cx="2744390" cy="7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647"/>
            <a:ext cx="8229600" cy="2959099"/>
          </a:xfrm>
        </p:spPr>
        <p:txBody>
          <a:bodyPr/>
          <a:lstStyle/>
          <a:p>
            <a:r>
              <a:rPr lang="en-US" dirty="0"/>
              <a:t>SNAP (formerly known as Food Stamps)</a:t>
            </a:r>
          </a:p>
          <a:p>
            <a:r>
              <a:rPr lang="en-US" dirty="0"/>
              <a:t>Financial assistance</a:t>
            </a:r>
          </a:p>
          <a:p>
            <a:r>
              <a:rPr lang="en-US" dirty="0"/>
              <a:t>Child care</a:t>
            </a:r>
          </a:p>
          <a:p>
            <a:r>
              <a:rPr lang="en-US" dirty="0"/>
              <a:t>Medical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Temporary Assistance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7083A2-0BD1-0647-B874-43EFF27F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677" y="1880170"/>
            <a:ext cx="1622676" cy="179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297"/>
            <a:ext cx="8229600" cy="2982912"/>
          </a:xfrm>
        </p:spPr>
        <p:txBody>
          <a:bodyPr/>
          <a:lstStyle/>
          <a:p>
            <a:r>
              <a:rPr lang="en-US" sz="3000" dirty="0"/>
              <a:t>Office of Rehabilitation</a:t>
            </a:r>
          </a:p>
          <a:p>
            <a:r>
              <a:rPr lang="en-US" sz="3000" dirty="0"/>
              <a:t>Unemployment Insurance</a:t>
            </a:r>
          </a:p>
          <a:p>
            <a:r>
              <a:rPr lang="en-US" sz="3000" dirty="0"/>
              <a:t>Eligibility Services</a:t>
            </a:r>
          </a:p>
          <a:p>
            <a:r>
              <a:rPr lang="en-US" sz="3000" dirty="0"/>
              <a:t>Refugee Services Office</a:t>
            </a:r>
          </a:p>
          <a:p>
            <a:r>
              <a:rPr lang="en-US" sz="3000" dirty="0"/>
              <a:t>Office of Child Care</a:t>
            </a:r>
          </a:p>
          <a:p>
            <a:r>
              <a:rPr lang="en-US" sz="3000" dirty="0"/>
              <a:t>Housing and Community Development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Other Divisions</a:t>
            </a:r>
          </a:p>
        </p:txBody>
      </p:sp>
    </p:spTree>
    <p:extLst>
      <p:ext uri="{BB962C8B-B14F-4D97-AF65-F5344CB8AC3E}">
        <p14:creationId xmlns:p14="http://schemas.microsoft.com/office/powerpoint/2010/main" val="299756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30303" cy="2990849"/>
          </a:xfrm>
        </p:spPr>
        <p:txBody>
          <a:bodyPr/>
          <a:lstStyle/>
          <a:p>
            <a:r>
              <a:rPr lang="en-US" sz="2000" dirty="0"/>
              <a:t>Develop skills to become more employable</a:t>
            </a:r>
          </a:p>
          <a:p>
            <a:r>
              <a:rPr lang="en-US" sz="2000" dirty="0"/>
              <a:t>Help make career choices based on personal interests and jobs in demand</a:t>
            </a:r>
          </a:p>
          <a:p>
            <a:r>
              <a:rPr lang="en-US" sz="2000" dirty="0"/>
              <a:t>Assist customers to gain skills that will help them be successful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WIOA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 descr="WIOA teen female2.png"/>
          <p:cNvPicPr>
            <a:picLocks noChangeAspect="1"/>
          </p:cNvPicPr>
          <p:nvPr/>
        </p:nvPicPr>
        <p:blipFill>
          <a:blip r:embed="rId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84" y="662277"/>
            <a:ext cx="2722918" cy="4374123"/>
          </a:xfrm>
          <a:prstGeom prst="rect">
            <a:avLst/>
          </a:prstGeom>
        </p:spPr>
      </p:pic>
      <p:pic>
        <p:nvPicPr>
          <p:cNvPr id="2" name="Picture 1" descr="WIOA teen fem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60" y="744482"/>
            <a:ext cx="1952901" cy="42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6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90849"/>
          </a:xfrm>
        </p:spPr>
        <p:txBody>
          <a:bodyPr/>
          <a:lstStyle/>
          <a:p>
            <a:r>
              <a:rPr lang="en-US" sz="2400" dirty="0"/>
              <a:t>Career planning and job search assistance</a:t>
            </a:r>
          </a:p>
          <a:p>
            <a:r>
              <a:rPr lang="en-US" sz="2400" dirty="0"/>
              <a:t>Work experience</a:t>
            </a:r>
          </a:p>
          <a:p>
            <a:r>
              <a:rPr lang="en-US" sz="2400" dirty="0"/>
              <a:t>Training assistance</a:t>
            </a:r>
          </a:p>
          <a:p>
            <a:r>
              <a:rPr lang="en-US" sz="2400" dirty="0"/>
              <a:t>Basic skills assistance</a:t>
            </a:r>
          </a:p>
          <a:p>
            <a:r>
              <a:rPr lang="en-US" sz="2400" dirty="0"/>
              <a:t>Supports to overcome </a:t>
            </a:r>
            <a:br>
              <a:rPr lang="en-US" sz="2400" dirty="0"/>
            </a:br>
            <a:r>
              <a:rPr lang="en-US" sz="2400" dirty="0"/>
              <a:t>obstacles</a:t>
            </a:r>
          </a:p>
          <a:p>
            <a:r>
              <a:rPr lang="en-US" sz="2400" dirty="0"/>
              <a:t>And more!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Services We Offer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EED420-B9CD-664B-8D8F-8034889A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062" y="1814397"/>
            <a:ext cx="3282379" cy="2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4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850"/>
            <a:ext cx="4345536" cy="3191001"/>
          </a:xfrm>
        </p:spPr>
        <p:txBody>
          <a:bodyPr/>
          <a:lstStyle/>
          <a:p>
            <a:r>
              <a:rPr lang="en-US" sz="1800" dirty="0"/>
              <a:t>Between the ages of 14-24 for youth program and over the age of 18 for the adult program</a:t>
            </a:r>
          </a:p>
          <a:p>
            <a:r>
              <a:rPr lang="en-US" sz="1800" dirty="0"/>
              <a:t>Verify citizenship or eligibility to work in the US</a:t>
            </a:r>
          </a:p>
          <a:p>
            <a:r>
              <a:rPr lang="en-US" sz="1800" dirty="0"/>
              <a:t>Meet the WIOA criteria and income guidelines</a:t>
            </a:r>
          </a:p>
          <a:p>
            <a:r>
              <a:rPr lang="en-US" sz="1800" dirty="0"/>
              <a:t>Complete a basic skills assessment (For youth program only)</a:t>
            </a:r>
          </a:p>
          <a:p>
            <a:endParaRPr lang="en-US" sz="2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How is someone eligible?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WIOA Youth male.png"/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06" y="840828"/>
            <a:ext cx="1716711" cy="4302672"/>
          </a:xfrm>
          <a:prstGeom prst="rect">
            <a:avLst/>
          </a:prstGeom>
        </p:spPr>
      </p:pic>
      <p:pic>
        <p:nvPicPr>
          <p:cNvPr id="7" name="Picture 6" descr="WIOA Youth ma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42" y="744483"/>
            <a:ext cx="2483599" cy="43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37" y="1082357"/>
            <a:ext cx="4004553" cy="221175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In School and…</a:t>
            </a:r>
          </a:p>
          <a:p>
            <a:r>
              <a:rPr lang="en-US" sz="1800" dirty="0"/>
              <a:t>Have a disability</a:t>
            </a:r>
          </a:p>
          <a:p>
            <a:r>
              <a:rPr lang="en-US" sz="1800" dirty="0"/>
              <a:t>Currently in foster care or aged out at 18</a:t>
            </a:r>
          </a:p>
          <a:p>
            <a:r>
              <a:rPr lang="en-US" sz="1800" dirty="0"/>
              <a:t>Attendance issues while completing high school</a:t>
            </a:r>
          </a:p>
          <a:p>
            <a:r>
              <a:rPr lang="en-US" sz="1800" dirty="0"/>
              <a:t>Attending Adult Ed (funding will be verified through UTOPIA)</a:t>
            </a:r>
          </a:p>
          <a:p>
            <a:endParaRPr lang="en-US" sz="1800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1937" y="205979"/>
            <a:ext cx="8556625" cy="85725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Additional Eligibility Criteria for Youth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6578" y="1059658"/>
            <a:ext cx="4204409" cy="3191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Out of school and…</a:t>
            </a:r>
          </a:p>
          <a:p>
            <a:r>
              <a:rPr lang="en-US" sz="1800" dirty="0"/>
              <a:t>Dropped out of high school</a:t>
            </a:r>
          </a:p>
          <a:p>
            <a:r>
              <a:rPr lang="en-US" sz="1800" dirty="0"/>
              <a:t>Pregnant or parenting</a:t>
            </a:r>
          </a:p>
          <a:p>
            <a:r>
              <a:rPr lang="en-US" sz="1800" dirty="0"/>
              <a:t>Homeless</a:t>
            </a:r>
          </a:p>
          <a:p>
            <a:r>
              <a:rPr lang="en-US" sz="1800" dirty="0"/>
              <a:t>An offender</a:t>
            </a:r>
          </a:p>
          <a:p>
            <a:r>
              <a:rPr lang="en-US" sz="1800" dirty="0"/>
              <a:t>Suffer from substance or domestic abuse</a:t>
            </a:r>
          </a:p>
          <a:p>
            <a:r>
              <a:rPr lang="en-US" sz="1800" dirty="0"/>
              <a:t>Native American</a:t>
            </a:r>
          </a:p>
          <a:p>
            <a:r>
              <a:rPr lang="en-US" sz="1800" dirty="0"/>
              <a:t>Have an incarcerated parent</a:t>
            </a:r>
          </a:p>
        </p:txBody>
      </p:sp>
    </p:spTree>
    <p:extLst>
      <p:ext uri="{BB962C8B-B14F-4D97-AF65-F5344CB8AC3E}">
        <p14:creationId xmlns:p14="http://schemas.microsoft.com/office/powerpoint/2010/main" val="1683016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618</Words>
  <Application>Microsoft Office PowerPoint</Application>
  <PresentationFormat>On-screen Show (16:9)</PresentationFormat>
  <Paragraphs>147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Century Gothic</vt:lpstr>
      <vt:lpstr>Office Theme</vt:lpstr>
      <vt:lpstr>PowerPoint Presentation</vt:lpstr>
      <vt:lpstr>Department of Workforce Services</vt:lpstr>
      <vt:lpstr>Job Search Assistance &amp; Preparation</vt:lpstr>
      <vt:lpstr>Temporary Assistance</vt:lpstr>
      <vt:lpstr>Other Divisions</vt:lpstr>
      <vt:lpstr>WIOA</vt:lpstr>
      <vt:lpstr>Services We Offer</vt:lpstr>
      <vt:lpstr>How is someone eligible?</vt:lpstr>
      <vt:lpstr>Additional Eligibility Criteria for Youth</vt:lpstr>
      <vt:lpstr>Program Expectations</vt:lpstr>
      <vt:lpstr>How to Apply</vt:lpstr>
      <vt:lpstr>How to Apply</vt:lpstr>
      <vt:lpstr>PowerPoint Presentation</vt:lpstr>
      <vt:lpstr>PowerPoint Presentation</vt:lpstr>
      <vt:lpstr>PowerPoint Presentation</vt:lpstr>
      <vt:lpstr>PowerPoint Presentation</vt:lpstr>
      <vt:lpstr>Utah State Office of Rehabilitation</vt:lpstr>
      <vt:lpstr>Division of Rehabilitation Services</vt:lpstr>
      <vt:lpstr>DRS-Eligibility </vt:lpstr>
      <vt:lpstr>Disabling Condition Examples</vt:lpstr>
      <vt:lpstr>DRS-Eligibility cont….</vt:lpstr>
      <vt:lpstr>VR Transition/Youth Services</vt:lpstr>
      <vt:lpstr>Transition Services cont…</vt:lpstr>
      <vt:lpstr>How to Apply </vt:lpstr>
      <vt:lpstr>Application for VR</vt:lpstr>
      <vt:lpstr>Other Ways to Connect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</dc:creator>
  <cp:lastModifiedBy>Nycole Tylka</cp:lastModifiedBy>
  <cp:revision>64</cp:revision>
  <cp:lastPrinted>2018-06-13T13:24:09Z</cp:lastPrinted>
  <dcterms:created xsi:type="dcterms:W3CDTF">2016-05-12T16:18:03Z</dcterms:created>
  <dcterms:modified xsi:type="dcterms:W3CDTF">2018-08-31T17:48:57Z</dcterms:modified>
</cp:coreProperties>
</file>