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274" r:id="rId3"/>
    <p:sldId id="257" r:id="rId4"/>
    <p:sldId id="258" r:id="rId5"/>
    <p:sldId id="260" r:id="rId6"/>
    <p:sldId id="259" r:id="rId7"/>
    <p:sldId id="261" r:id="rId8"/>
    <p:sldId id="262" r:id="rId9"/>
    <p:sldId id="263" r:id="rId10"/>
    <p:sldId id="266" r:id="rId11"/>
    <p:sldId id="265" r:id="rId12"/>
    <p:sldId id="271" r:id="rId13"/>
    <p:sldId id="267" r:id="rId14"/>
    <p:sldId id="272" r:id="rId15"/>
    <p:sldId id="270" r:id="rId16"/>
    <p:sldId id="273"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9" r:id="rId31"/>
    <p:sldId id="288" r:id="rId32"/>
    <p:sldId id="290" r:id="rId33"/>
    <p:sldId id="269" r:id="rId34"/>
    <p:sldId id="268" r:id="rId35"/>
    <p:sldId id="291" r:id="rId36"/>
    <p:sldId id="293" r:id="rId37"/>
    <p:sldId id="294" r:id="rId38"/>
    <p:sldId id="295" r:id="rId39"/>
    <p:sldId id="296" r:id="rId40"/>
    <p:sldId id="298" r:id="rId41"/>
    <p:sldId id="29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752EB2-E552-4CE8-BA71-3DCB50ABDBD6}" v="1176" dt="2018-08-30T13:56:20.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34BD2-387D-4651-AF11-069CA86B615C}" type="datetimeFigureOut">
              <a:rPr lang="en-US" smtClean="0"/>
              <a:t>9/4/2018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C6B87-2BBB-476A-8BBF-5F6A187258FF}" type="slidenum">
              <a:rPr lang="en-US" smtClean="0"/>
              <a:t>‹#›</a:t>
            </a:fld>
            <a:endParaRPr lang="en-US"/>
          </a:p>
        </p:txBody>
      </p:sp>
    </p:spTree>
    <p:extLst>
      <p:ext uri="{BB962C8B-B14F-4D97-AF65-F5344CB8AC3E}">
        <p14:creationId xmlns:p14="http://schemas.microsoft.com/office/powerpoint/2010/main" val="2812821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pp3TuT5Mp5k&amp;t=25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hlinkClick r:id="rId3"/>
              </a:rPr>
              <a:t>https://www.youtube.com/watch?v=pp3TuT5Mp5k&amp;t=25s</a:t>
            </a:r>
            <a:endParaRPr lang="en-US" dirty="0"/>
          </a:p>
        </p:txBody>
      </p:sp>
      <p:sp>
        <p:nvSpPr>
          <p:cNvPr id="4" name="Slide Number Placeholder 3"/>
          <p:cNvSpPr>
            <a:spLocks noGrp="1"/>
          </p:cNvSpPr>
          <p:nvPr>
            <p:ph type="sldNum" sz="quarter" idx="10"/>
          </p:nvPr>
        </p:nvSpPr>
        <p:spPr/>
        <p:txBody>
          <a:bodyPr/>
          <a:lstStyle/>
          <a:p>
            <a:fld id="{EF1C6B87-2BBB-476A-8BBF-5F6A187258FF}" type="slidenum">
              <a:rPr lang="en-US" smtClean="0"/>
              <a:t>26</a:t>
            </a:fld>
            <a:endParaRPr lang="en-US"/>
          </a:p>
        </p:txBody>
      </p:sp>
    </p:spTree>
    <p:extLst>
      <p:ext uri="{BB962C8B-B14F-4D97-AF65-F5344CB8AC3E}">
        <p14:creationId xmlns:p14="http://schemas.microsoft.com/office/powerpoint/2010/main" val="3832961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9/4/2018</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9/4/2018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pp3TuT5Mp5k" TargetMode="Externa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colorincolorado.org/article/26751/" TargetMode="External"/><Relationship Id="rId2" Type="http://schemas.openxmlformats.org/officeDocument/2006/relationships/hyperlink" Target="http://www.anenglishaccent.com/e-book.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englishclub.com/index.htm" TargetMode="External"/><Relationship Id="rId2" Type="http://schemas.openxmlformats.org/officeDocument/2006/relationships/hyperlink" Target="http://www.e-pron.com/" TargetMode="External"/><Relationship Id="rId1" Type="http://schemas.openxmlformats.org/officeDocument/2006/relationships/slideLayout" Target="../slideLayouts/slideLayout2.xml"/><Relationship Id="rId6" Type="http://schemas.openxmlformats.org/officeDocument/2006/relationships/hyperlink" Target="http://www.manythings.org/pp/" TargetMode="External"/><Relationship Id="rId5" Type="http://schemas.openxmlformats.org/officeDocument/2006/relationships/hyperlink" Target="https://www.npr.org/programs/all-things-considered/" TargetMode="External"/><Relationship Id="rId4" Type="http://schemas.openxmlformats.org/officeDocument/2006/relationships/hyperlink" Target="http://www.teacherjoe.us/index.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282A-4893-409A-B314-46DEC7D1A151}"/>
              </a:ext>
            </a:extLst>
          </p:cNvPr>
          <p:cNvSpPr>
            <a:spLocks noGrp="1"/>
          </p:cNvSpPr>
          <p:nvPr>
            <p:ph type="ctrTitle"/>
          </p:nvPr>
        </p:nvSpPr>
        <p:spPr>
          <a:xfrm>
            <a:off x="1507067" y="1333850"/>
            <a:ext cx="7766936" cy="2716986"/>
          </a:xfrm>
        </p:spPr>
        <p:txBody>
          <a:bodyPr/>
          <a:lstStyle/>
          <a:p>
            <a:r>
              <a:rPr lang="en-US" dirty="0"/>
              <a:t>The Reading and Pronunciation Connection</a:t>
            </a:r>
          </a:p>
        </p:txBody>
      </p:sp>
      <p:sp>
        <p:nvSpPr>
          <p:cNvPr id="3" name="Subtitle 2">
            <a:extLst>
              <a:ext uri="{FF2B5EF4-FFF2-40B4-BE49-F238E27FC236}">
                <a16:creationId xmlns:a16="http://schemas.microsoft.com/office/drawing/2014/main" id="{602D7D7C-788C-40FA-BF92-4AE6D269A78E}"/>
              </a:ext>
            </a:extLst>
          </p:cNvPr>
          <p:cNvSpPr>
            <a:spLocks noGrp="1"/>
          </p:cNvSpPr>
          <p:nvPr>
            <p:ph type="subTitle" idx="1"/>
          </p:nvPr>
        </p:nvSpPr>
        <p:spPr>
          <a:xfrm>
            <a:off x="1507067" y="4050833"/>
            <a:ext cx="7766936" cy="2022796"/>
          </a:xfrm>
        </p:spPr>
        <p:txBody>
          <a:bodyPr>
            <a:normAutofit fontScale="85000" lnSpcReduction="10000"/>
          </a:bodyPr>
          <a:lstStyle/>
          <a:p>
            <a:r>
              <a:rPr lang="en-US" dirty="0"/>
              <a:t>“The tongue of man is a twisty thing, there are plenty of words there of every kind, the range of words is wide, and their variance.”</a:t>
            </a:r>
          </a:p>
          <a:p>
            <a:r>
              <a:rPr lang="en-US" dirty="0"/>
              <a:t>HOMER, The Iliad,c.900 B.C.E</a:t>
            </a:r>
          </a:p>
          <a:p>
            <a:endParaRPr lang="en-US" dirty="0"/>
          </a:p>
          <a:p>
            <a:pPr algn="ctr"/>
            <a:r>
              <a:rPr lang="en-US" sz="2100" b="1" dirty="0"/>
              <a:t>Presented by: Jamie Mathews, MA; Darece Sperry, MS, Erin Clark, MA; </a:t>
            </a:r>
          </a:p>
          <a:p>
            <a:pPr algn="ctr"/>
            <a:r>
              <a:rPr lang="en-US" sz="2100" b="1" dirty="0"/>
              <a:t>Davis School District, Canyon Heights Adult Learning</a:t>
            </a:r>
          </a:p>
        </p:txBody>
      </p:sp>
    </p:spTree>
    <p:extLst>
      <p:ext uri="{BB962C8B-B14F-4D97-AF65-F5344CB8AC3E}">
        <p14:creationId xmlns:p14="http://schemas.microsoft.com/office/powerpoint/2010/main" val="3136402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0A58A-BEE9-46CC-B60F-1779C6427EC3}"/>
              </a:ext>
            </a:extLst>
          </p:cNvPr>
          <p:cNvSpPr>
            <a:spLocks noGrp="1"/>
          </p:cNvSpPr>
          <p:nvPr>
            <p:ph type="title"/>
          </p:nvPr>
        </p:nvSpPr>
        <p:spPr/>
        <p:txBody>
          <a:bodyPr/>
          <a:lstStyle/>
          <a:p>
            <a:r>
              <a:rPr lang="en-US" dirty="0"/>
              <a:t>Place of Articulation</a:t>
            </a:r>
          </a:p>
        </p:txBody>
      </p:sp>
      <p:sp>
        <p:nvSpPr>
          <p:cNvPr id="7" name="Content Placeholder 6">
            <a:extLst>
              <a:ext uri="{FF2B5EF4-FFF2-40B4-BE49-F238E27FC236}">
                <a16:creationId xmlns:a16="http://schemas.microsoft.com/office/drawing/2014/main" id="{ECC557F5-56F1-4429-8191-DAA4E207CB43}"/>
              </a:ext>
            </a:extLst>
          </p:cNvPr>
          <p:cNvSpPr txBox="1">
            <a:spLocks noGrp="1"/>
          </p:cNvSpPr>
          <p:nvPr>
            <p:ph sz="quarter" idx="4"/>
          </p:nvPr>
        </p:nvSpPr>
        <p:spPr>
          <a:xfrm>
            <a:off x="5088384" y="1731967"/>
            <a:ext cx="4185618" cy="3452227"/>
          </a:xfrm>
          <a:prstGeom prst="rect">
            <a:avLst/>
          </a:prstGeom>
          <a:noFill/>
        </p:spPr>
        <p:txBody>
          <a:bodyPr wrap="square" rtlCol="0">
            <a:spAutoFit/>
          </a:bodyPr>
          <a:lstStyle/>
          <a:p>
            <a:pPr marL="0" indent="0">
              <a:buNone/>
            </a:pPr>
            <a:r>
              <a:rPr lang="en-US" sz="2400" dirty="0"/>
              <a:t>Place of Articulation tells us where a sound is made within the mouth and vocal chords.  These areas are shown below in the picture: bilabial, labiodentals, dental, alveolar, palatal, velar, and glottal. </a:t>
            </a:r>
          </a:p>
          <a:p>
            <a:pPr algn="ctr"/>
            <a:endParaRPr lang="en-US" dirty="0"/>
          </a:p>
        </p:txBody>
      </p:sp>
      <p:pic>
        <p:nvPicPr>
          <p:cNvPr id="8" name="Content Placeholder 7" descr="Place of articulation-sb">
            <a:extLst>
              <a:ext uri="{FF2B5EF4-FFF2-40B4-BE49-F238E27FC236}">
                <a16:creationId xmlns:a16="http://schemas.microsoft.com/office/drawing/2014/main" id="{ECB103F7-4C7F-4E28-8280-71EABEB3B7B2}"/>
              </a:ext>
            </a:extLst>
          </p:cNvPr>
          <p:cNvPicPr>
            <a:picLocks noGrp="1" noChangeAspect="1" noChangeArrowheads="1"/>
          </p:cNvPicPr>
          <p:nvPr>
            <p:ph sz="half" idx="2"/>
          </p:nvPr>
        </p:nvPicPr>
        <p:blipFill>
          <a:blip r:embed="rId2" cstate="print">
            <a:grayscl/>
            <a:biLevel thresh="50000"/>
            <a:extLst>
              <a:ext uri="{28A0092B-C50C-407E-A947-70E740481C1C}">
                <a14:useLocalDpi xmlns:a14="http://schemas.microsoft.com/office/drawing/2010/main" val="0"/>
              </a:ext>
            </a:extLst>
          </a:blip>
          <a:srcRect l="7414" t="44568" r="48105" b="24261"/>
          <a:stretch>
            <a:fillRect/>
          </a:stretch>
        </p:blipFill>
        <p:spPr bwMode="auto">
          <a:xfrm>
            <a:off x="1057543" y="1731967"/>
            <a:ext cx="3422114" cy="31560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12666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DC740-879D-47CA-8B3A-06874B48A941}"/>
              </a:ext>
            </a:extLst>
          </p:cNvPr>
          <p:cNvSpPr>
            <a:spLocks noGrp="1"/>
          </p:cNvSpPr>
          <p:nvPr>
            <p:ph type="title"/>
          </p:nvPr>
        </p:nvSpPr>
        <p:spPr>
          <a:xfrm>
            <a:off x="677334" y="609600"/>
            <a:ext cx="8596668" cy="720436"/>
          </a:xfrm>
        </p:spPr>
        <p:txBody>
          <a:bodyPr/>
          <a:lstStyle/>
          <a:p>
            <a:r>
              <a:rPr lang="en-US" dirty="0"/>
              <a:t>Place and Manner of Articulation</a:t>
            </a:r>
          </a:p>
        </p:txBody>
      </p:sp>
      <p:pic>
        <p:nvPicPr>
          <p:cNvPr id="5" name="Picture 4" descr="http://1.bp.blogspot.com/_IS8nlj0MPkI/TUDczk3Ip-I/AAAAAAAAA5A/NdF4P9wao_8/s400/NasOral.GIF">
            <a:extLst>
              <a:ext uri="{FF2B5EF4-FFF2-40B4-BE49-F238E27FC236}">
                <a16:creationId xmlns:a16="http://schemas.microsoft.com/office/drawing/2014/main" id="{8089BD8F-5434-4E5F-8C89-7FF10ECD1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274" y="2123436"/>
            <a:ext cx="3810000" cy="317182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F16FD0FC-6BC2-4685-8776-76E230B4F307}"/>
              </a:ext>
            </a:extLst>
          </p:cNvPr>
          <p:cNvSpPr txBox="1">
            <a:spLocks noGrp="1"/>
          </p:cNvSpPr>
          <p:nvPr>
            <p:ph idx="1"/>
          </p:nvPr>
        </p:nvSpPr>
        <p:spPr>
          <a:xfrm>
            <a:off x="677334" y="1330036"/>
            <a:ext cx="5418666" cy="5262979"/>
          </a:xfrm>
          <a:prstGeom prst="rect">
            <a:avLst/>
          </a:prstGeom>
          <a:noFill/>
        </p:spPr>
        <p:txBody>
          <a:bodyPr wrap="square" rtlCol="0">
            <a:spAutoFit/>
          </a:bodyPr>
          <a:lstStyle/>
          <a:p>
            <a:pPr marL="0" indent="0">
              <a:buNone/>
            </a:pPr>
            <a:r>
              <a:rPr lang="en-US" sz="2400" dirty="0"/>
              <a:t>Manner of Articulation is the way that air is pushed or stopped by the different places articulation. Depending on the path the air takes in the mouth, the sound it could be nasal or oral. “Manner of articulation can be divided into two groups: obstruents and sonorants. Stops, fricatives, and affricates are various kinds of obstruents. Approximants (laterals, liquids, and glides) and nasals are forms of sonorants” (Fromkin, V., Rodman, R., &amp; Hyams, N. 2006).  </a:t>
            </a:r>
          </a:p>
        </p:txBody>
      </p:sp>
    </p:spTree>
    <p:extLst>
      <p:ext uri="{BB962C8B-B14F-4D97-AF65-F5344CB8AC3E}">
        <p14:creationId xmlns:p14="http://schemas.microsoft.com/office/powerpoint/2010/main" val="268206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CF47-4A1D-4870-A512-F58259F45316}"/>
              </a:ext>
            </a:extLst>
          </p:cNvPr>
          <p:cNvSpPr>
            <a:spLocks noGrp="1"/>
          </p:cNvSpPr>
          <p:nvPr>
            <p:ph type="title"/>
          </p:nvPr>
        </p:nvSpPr>
        <p:spPr>
          <a:xfrm>
            <a:off x="677334" y="609600"/>
            <a:ext cx="8596668" cy="653935"/>
          </a:xfrm>
        </p:spPr>
        <p:txBody>
          <a:bodyPr/>
          <a:lstStyle/>
          <a:p>
            <a:r>
              <a:rPr lang="en-US" dirty="0"/>
              <a:t>Syllabic and Non-Syllabic</a:t>
            </a:r>
          </a:p>
        </p:txBody>
      </p:sp>
      <p:sp>
        <p:nvSpPr>
          <p:cNvPr id="3" name="Content Placeholder 2">
            <a:extLst>
              <a:ext uri="{FF2B5EF4-FFF2-40B4-BE49-F238E27FC236}">
                <a16:creationId xmlns:a16="http://schemas.microsoft.com/office/drawing/2014/main" id="{7FF3B9FE-C8D3-493E-8B8A-D215DB50772E}"/>
              </a:ext>
            </a:extLst>
          </p:cNvPr>
          <p:cNvSpPr>
            <a:spLocks noGrp="1"/>
          </p:cNvSpPr>
          <p:nvPr>
            <p:ph idx="1"/>
          </p:nvPr>
        </p:nvSpPr>
        <p:spPr>
          <a:xfrm>
            <a:off x="677334" y="1463041"/>
            <a:ext cx="8596668" cy="4578322"/>
          </a:xfrm>
        </p:spPr>
        <p:txBody>
          <a:bodyPr/>
          <a:lstStyle/>
          <a:p>
            <a:r>
              <a:rPr lang="en-US" sz="2200" dirty="0"/>
              <a:t>In English, one or more of the syllables in every content word are stressed. A stressed syllable, is more prominent than an unstressed syllable. A student can tell the how many syllables by the number of vowel sounds.  Sometimes there are consonants that act as vowel sounds.  There are also vowels together to make a diphthong and one of the sounds is not as strong.  </a:t>
            </a:r>
          </a:p>
          <a:p>
            <a:pPr lvl="1"/>
            <a:r>
              <a:rPr lang="en-US" sz="2200" dirty="0"/>
              <a:t>Saw, Say, cattle, botany, star, boil are some examples. </a:t>
            </a:r>
          </a:p>
          <a:p>
            <a:r>
              <a:rPr lang="en-US" sz="2200" dirty="0"/>
              <a:t>“The schwa is pronounced with the mouth in a neutral position and is a brief, colorless vowel. The schwa is reserved for the vowel sound in all reduced syllables” (</a:t>
            </a:r>
            <a:r>
              <a:rPr lang="en-US" sz="2200" dirty="0" err="1"/>
              <a:t>Fromkin</a:t>
            </a:r>
            <a:r>
              <a:rPr lang="en-US" sz="2200" dirty="0"/>
              <a:t>, V., Rodman, R., &amp; </a:t>
            </a:r>
            <a:r>
              <a:rPr lang="en-US" sz="2200" dirty="0" err="1"/>
              <a:t>Hyams</a:t>
            </a:r>
            <a:r>
              <a:rPr lang="en-US" sz="2200" dirty="0"/>
              <a:t>, N. 2006)</a:t>
            </a:r>
          </a:p>
          <a:p>
            <a:endParaRPr lang="en-US" dirty="0"/>
          </a:p>
        </p:txBody>
      </p:sp>
    </p:spTree>
    <p:extLst>
      <p:ext uri="{BB962C8B-B14F-4D97-AF65-F5344CB8AC3E}">
        <p14:creationId xmlns:p14="http://schemas.microsoft.com/office/powerpoint/2010/main" val="4156953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4A721-55F6-4704-9C75-90C5568928A2}"/>
              </a:ext>
            </a:extLst>
          </p:cNvPr>
          <p:cNvSpPr>
            <a:spLocks noGrp="1"/>
          </p:cNvSpPr>
          <p:nvPr>
            <p:ph type="title"/>
          </p:nvPr>
        </p:nvSpPr>
        <p:spPr>
          <a:xfrm>
            <a:off x="677334" y="609600"/>
            <a:ext cx="8596668" cy="653935"/>
          </a:xfrm>
        </p:spPr>
        <p:txBody>
          <a:bodyPr/>
          <a:lstStyle/>
          <a:p>
            <a:r>
              <a:rPr lang="en-US" dirty="0"/>
              <a:t>Stress versus Non Stress</a:t>
            </a:r>
          </a:p>
        </p:txBody>
      </p:sp>
      <p:sp>
        <p:nvSpPr>
          <p:cNvPr id="4" name="Content Placeholder 2">
            <a:extLst>
              <a:ext uri="{FF2B5EF4-FFF2-40B4-BE49-F238E27FC236}">
                <a16:creationId xmlns:a16="http://schemas.microsoft.com/office/drawing/2014/main" id="{E8B30498-E54E-498D-BE64-437224B9618F}"/>
              </a:ext>
            </a:extLst>
          </p:cNvPr>
          <p:cNvSpPr>
            <a:spLocks noGrp="1"/>
          </p:cNvSpPr>
          <p:nvPr>
            <p:ph idx="1"/>
          </p:nvPr>
        </p:nvSpPr>
        <p:spPr>
          <a:xfrm>
            <a:off x="677862" y="1263536"/>
            <a:ext cx="9430413" cy="5270268"/>
          </a:xfrm>
        </p:spPr>
        <p:txBody>
          <a:bodyPr>
            <a:normAutofit/>
          </a:bodyPr>
          <a:lstStyle/>
          <a:p>
            <a:r>
              <a:rPr lang="en-US" dirty="0"/>
              <a:t>Some words are spelled the same in English but the position in which you put the stress can change the meaning.  </a:t>
            </a:r>
          </a:p>
          <a:p>
            <a:r>
              <a:rPr lang="en-US" dirty="0"/>
              <a:t>Examples </a:t>
            </a:r>
          </a:p>
          <a:p>
            <a:pPr lvl="1"/>
            <a:r>
              <a:rPr lang="en-US" sz="1800" dirty="0"/>
              <a:t>Object</a:t>
            </a:r>
          </a:p>
          <a:p>
            <a:pPr lvl="2"/>
            <a:r>
              <a:rPr lang="en-US" sz="1800" dirty="0"/>
              <a:t>If the stress is </a:t>
            </a:r>
            <a:r>
              <a:rPr lang="en-US" sz="1800" dirty="0" err="1"/>
              <a:t>obJECT</a:t>
            </a:r>
            <a:r>
              <a:rPr lang="en-US" sz="1800" dirty="0"/>
              <a:t>, then it means complain.</a:t>
            </a:r>
          </a:p>
          <a:p>
            <a:pPr lvl="2"/>
            <a:r>
              <a:rPr lang="en-US" sz="1800" dirty="0"/>
              <a:t>If the stress is </a:t>
            </a:r>
            <a:r>
              <a:rPr lang="en-US" sz="1800" dirty="0" err="1"/>
              <a:t>OBject</a:t>
            </a:r>
            <a:r>
              <a:rPr lang="en-US" sz="1800" dirty="0"/>
              <a:t>, then it means a thing.</a:t>
            </a:r>
          </a:p>
          <a:p>
            <a:pPr lvl="1"/>
            <a:r>
              <a:rPr lang="en-US" sz="1800" dirty="0"/>
              <a:t>Resume</a:t>
            </a:r>
          </a:p>
          <a:p>
            <a:pPr lvl="2"/>
            <a:r>
              <a:rPr lang="en-US" sz="1800" dirty="0"/>
              <a:t>If the stress is </a:t>
            </a:r>
            <a:r>
              <a:rPr lang="en-US" sz="1800" dirty="0" err="1"/>
              <a:t>reSUME</a:t>
            </a:r>
            <a:r>
              <a:rPr lang="en-US" sz="1800" dirty="0"/>
              <a:t>, then it means to start again.</a:t>
            </a:r>
          </a:p>
          <a:p>
            <a:pPr lvl="2"/>
            <a:r>
              <a:rPr lang="en-US" sz="1800" dirty="0"/>
              <a:t>If the stress is </a:t>
            </a:r>
            <a:r>
              <a:rPr lang="en-US" sz="1800" dirty="0" err="1"/>
              <a:t>RESume</a:t>
            </a:r>
            <a:r>
              <a:rPr lang="en-US" sz="1800" dirty="0"/>
              <a:t>, then it is a for a job document.</a:t>
            </a:r>
          </a:p>
          <a:p>
            <a:pPr lvl="1"/>
            <a:r>
              <a:rPr lang="en-US" sz="1800" dirty="0"/>
              <a:t>Wind</a:t>
            </a:r>
          </a:p>
          <a:p>
            <a:pPr lvl="2"/>
            <a:r>
              <a:rPr lang="en-US" sz="1800" dirty="0"/>
              <a:t>If the stress is </a:t>
            </a:r>
            <a:r>
              <a:rPr lang="en-US" sz="1800" dirty="0" err="1"/>
              <a:t>WInd</a:t>
            </a:r>
            <a:r>
              <a:rPr lang="en-US" sz="1800" dirty="0"/>
              <a:t> with a long I sound, it means to coil up.</a:t>
            </a:r>
          </a:p>
          <a:p>
            <a:pPr lvl="2"/>
            <a:r>
              <a:rPr lang="en-US" sz="1800" dirty="0"/>
              <a:t>If the stress is </a:t>
            </a:r>
            <a:r>
              <a:rPr lang="en-US" sz="1800" dirty="0" err="1"/>
              <a:t>WiNd</a:t>
            </a:r>
            <a:r>
              <a:rPr lang="en-US" sz="1800" dirty="0"/>
              <a:t> with a short I sound, it means air blowing.</a:t>
            </a:r>
          </a:p>
          <a:p>
            <a:pPr marL="0" indent="0">
              <a:buNone/>
            </a:pPr>
            <a:endParaRPr lang="en-US" dirty="0"/>
          </a:p>
          <a:p>
            <a:pPr lvl="1"/>
            <a:endParaRPr lang="en-US" dirty="0"/>
          </a:p>
        </p:txBody>
      </p:sp>
    </p:spTree>
    <p:extLst>
      <p:ext uri="{BB962C8B-B14F-4D97-AF65-F5344CB8AC3E}">
        <p14:creationId xmlns:p14="http://schemas.microsoft.com/office/powerpoint/2010/main" val="658041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17E5A-9524-429C-9A2C-A5CB80D8FF12}"/>
              </a:ext>
            </a:extLst>
          </p:cNvPr>
          <p:cNvSpPr>
            <a:spLocks noGrp="1"/>
          </p:cNvSpPr>
          <p:nvPr>
            <p:ph type="title"/>
          </p:nvPr>
        </p:nvSpPr>
        <p:spPr/>
        <p:txBody>
          <a:bodyPr/>
          <a:lstStyle/>
          <a:p>
            <a:r>
              <a:rPr lang="en-US" dirty="0"/>
              <a:t>Aspirations versus Non </a:t>
            </a:r>
            <a:r>
              <a:rPr lang="en-US" dirty="0" err="1"/>
              <a:t>Asperations</a:t>
            </a:r>
            <a:endParaRPr lang="en-US" dirty="0"/>
          </a:p>
        </p:txBody>
      </p:sp>
      <p:sp>
        <p:nvSpPr>
          <p:cNvPr id="3" name="Content Placeholder 2">
            <a:extLst>
              <a:ext uri="{FF2B5EF4-FFF2-40B4-BE49-F238E27FC236}">
                <a16:creationId xmlns:a16="http://schemas.microsoft.com/office/drawing/2014/main" id="{03156179-C63B-4C71-B82A-700965B29AD5}"/>
              </a:ext>
            </a:extLst>
          </p:cNvPr>
          <p:cNvSpPr>
            <a:spLocks noGrp="1"/>
          </p:cNvSpPr>
          <p:nvPr>
            <p:ph idx="1"/>
          </p:nvPr>
        </p:nvSpPr>
        <p:spPr>
          <a:xfrm>
            <a:off x="677334" y="1479665"/>
            <a:ext cx="8596668" cy="4561697"/>
          </a:xfrm>
        </p:spPr>
        <p:txBody>
          <a:bodyPr/>
          <a:lstStyle/>
          <a:p>
            <a:r>
              <a:rPr lang="en-US" sz="2400" dirty="0"/>
              <a:t>Examples</a:t>
            </a:r>
          </a:p>
          <a:p>
            <a:pPr lvl="1"/>
            <a:r>
              <a:rPr lang="en-US" sz="2400" dirty="0"/>
              <a:t>The /p/ in the pin has more air that comes out than when you add an /s/ in front of that same word.</a:t>
            </a:r>
          </a:p>
          <a:p>
            <a:pPr lvl="2"/>
            <a:r>
              <a:rPr lang="en-US" sz="2400" dirty="0"/>
              <a:t>pin, spin</a:t>
            </a:r>
          </a:p>
          <a:p>
            <a:pPr lvl="2"/>
            <a:r>
              <a:rPr lang="en-US" sz="2400" dirty="0"/>
              <a:t>pit, spit</a:t>
            </a:r>
          </a:p>
          <a:p>
            <a:pPr marL="1005840" lvl="3" indent="0">
              <a:buNone/>
            </a:pPr>
            <a:endParaRPr lang="en-US" sz="2400" dirty="0"/>
          </a:p>
          <a:p>
            <a:pPr lvl="1"/>
            <a:r>
              <a:rPr lang="en-US" sz="2400" dirty="0"/>
              <a:t>When words start with an h sound and come after certain consonants the /h/ sound has more aspiration.</a:t>
            </a:r>
          </a:p>
          <a:p>
            <a:pPr lvl="2"/>
            <a:r>
              <a:rPr lang="en-US" sz="2400" dirty="0"/>
              <a:t>watch here, grasshopper</a:t>
            </a:r>
          </a:p>
          <a:p>
            <a:endParaRPr lang="en-US" dirty="0"/>
          </a:p>
        </p:txBody>
      </p:sp>
    </p:spTree>
    <p:extLst>
      <p:ext uri="{BB962C8B-B14F-4D97-AF65-F5344CB8AC3E}">
        <p14:creationId xmlns:p14="http://schemas.microsoft.com/office/powerpoint/2010/main" val="667678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D7D0-D4D8-4691-8CFC-DB3E774A4E80}"/>
              </a:ext>
            </a:extLst>
          </p:cNvPr>
          <p:cNvSpPr>
            <a:spLocks noGrp="1"/>
          </p:cNvSpPr>
          <p:nvPr>
            <p:ph type="ctrTitle"/>
          </p:nvPr>
        </p:nvSpPr>
        <p:spPr>
          <a:xfrm>
            <a:off x="1507067" y="407703"/>
            <a:ext cx="7766936" cy="1096900"/>
          </a:xfrm>
        </p:spPr>
        <p:txBody>
          <a:bodyPr/>
          <a:lstStyle/>
          <a:p>
            <a:pPr algn="l"/>
            <a:r>
              <a:rPr lang="en-US" dirty="0"/>
              <a:t>Pronunciation Practice</a:t>
            </a:r>
          </a:p>
        </p:txBody>
      </p:sp>
      <p:sp>
        <p:nvSpPr>
          <p:cNvPr id="3" name="Subtitle 2">
            <a:extLst>
              <a:ext uri="{FF2B5EF4-FFF2-40B4-BE49-F238E27FC236}">
                <a16:creationId xmlns:a16="http://schemas.microsoft.com/office/drawing/2014/main" id="{91F79F12-886E-468A-BA64-A2508BA9F91C}"/>
              </a:ext>
            </a:extLst>
          </p:cNvPr>
          <p:cNvSpPr>
            <a:spLocks noGrp="1"/>
          </p:cNvSpPr>
          <p:nvPr>
            <p:ph type="subTitle" idx="1"/>
          </p:nvPr>
        </p:nvSpPr>
        <p:spPr>
          <a:xfrm>
            <a:off x="1507067" y="1898543"/>
            <a:ext cx="7766936" cy="4352628"/>
          </a:xfrm>
        </p:spPr>
        <p:txBody>
          <a:bodyPr>
            <a:normAutofit fontScale="62500" lnSpcReduction="20000"/>
          </a:bodyPr>
          <a:lstStyle/>
          <a:p>
            <a:pPr marL="571500" indent="-571500" algn="l">
              <a:buFont typeface="Wingdings" panose="05000000000000000000" pitchFamily="2" charset="2"/>
              <a:buChar char="v"/>
            </a:pPr>
            <a:r>
              <a:rPr lang="en-US" sz="4000" dirty="0"/>
              <a:t>Activity Ideas</a:t>
            </a:r>
          </a:p>
          <a:p>
            <a:pPr marL="571500" indent="-571500" algn="l">
              <a:buFont typeface="Wingdings" panose="05000000000000000000" pitchFamily="2" charset="2"/>
              <a:buChar char="v"/>
            </a:pPr>
            <a:r>
              <a:rPr lang="en-US" sz="4000" dirty="0"/>
              <a:t>Pronunciation Board Game</a:t>
            </a:r>
          </a:p>
          <a:p>
            <a:pPr marL="571500" indent="-571500" algn="l">
              <a:buFont typeface="Wingdings" panose="05000000000000000000" pitchFamily="2" charset="2"/>
              <a:buChar char="v"/>
            </a:pPr>
            <a:r>
              <a:rPr lang="en-US" sz="4000" dirty="0"/>
              <a:t>Challenge Chart</a:t>
            </a:r>
          </a:p>
          <a:p>
            <a:pPr marL="571500" indent="-571500" algn="l">
              <a:buFont typeface="Wingdings" panose="05000000000000000000" pitchFamily="2" charset="2"/>
              <a:buChar char="v"/>
            </a:pPr>
            <a:r>
              <a:rPr lang="en-US" sz="4000" dirty="0"/>
              <a:t>Reading Text example</a:t>
            </a:r>
          </a:p>
          <a:p>
            <a:pPr marL="571500" indent="-571500" algn="l">
              <a:buFont typeface="Wingdings" panose="05000000000000000000" pitchFamily="2" charset="2"/>
              <a:buChar char="v"/>
            </a:pPr>
            <a:endParaRPr lang="en-US" sz="4000" dirty="0"/>
          </a:p>
          <a:p>
            <a:pPr marL="571500" indent="-571500" algn="l">
              <a:buFont typeface="Wingdings" panose="05000000000000000000" pitchFamily="2" charset="2"/>
              <a:buChar char="v"/>
            </a:pPr>
            <a:r>
              <a:rPr lang="en-US" sz="4000" dirty="0"/>
              <a:t>“Consistent exposure to fluent input has been established as key to language development, especially when paired with interaction and output as explained by Krashen and Terrell (1983)” as cited by Robertson, K., Ford, K. (2008)</a:t>
            </a:r>
          </a:p>
          <a:p>
            <a:pPr marL="571500" indent="-571500" algn="l">
              <a:buFont typeface="Wingdings" panose="05000000000000000000" pitchFamily="2" charset="2"/>
              <a:buChar char="v"/>
            </a:pPr>
            <a:endParaRPr lang="en-US" sz="4000" dirty="0"/>
          </a:p>
        </p:txBody>
      </p:sp>
    </p:spTree>
    <p:extLst>
      <p:ext uri="{BB962C8B-B14F-4D97-AF65-F5344CB8AC3E}">
        <p14:creationId xmlns:p14="http://schemas.microsoft.com/office/powerpoint/2010/main" val="3735419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0805-F925-489E-A212-C4634E13E569}"/>
              </a:ext>
            </a:extLst>
          </p:cNvPr>
          <p:cNvSpPr>
            <a:spLocks noGrp="1"/>
          </p:cNvSpPr>
          <p:nvPr>
            <p:ph type="title"/>
          </p:nvPr>
        </p:nvSpPr>
        <p:spPr/>
        <p:txBody>
          <a:bodyPr>
            <a:normAutofit/>
          </a:bodyPr>
          <a:lstStyle/>
          <a:p>
            <a:pPr algn="r"/>
            <a:r>
              <a:rPr lang="en-US" dirty="0"/>
              <a:t>Part II:  Stressing Stress in </a:t>
            </a:r>
            <a:br>
              <a:rPr lang="en-US" dirty="0"/>
            </a:br>
            <a:r>
              <a:rPr lang="en-US" dirty="0"/>
              <a:t>Reading and Speaking</a:t>
            </a:r>
          </a:p>
        </p:txBody>
      </p:sp>
      <p:pic>
        <p:nvPicPr>
          <p:cNvPr id="7" name="Content Placeholder 6">
            <a:extLst>
              <a:ext uri="{FF2B5EF4-FFF2-40B4-BE49-F238E27FC236}">
                <a16:creationId xmlns:a16="http://schemas.microsoft.com/office/drawing/2014/main" id="{396BC539-A519-4110-A0F6-94C72DA4601B}"/>
              </a:ext>
            </a:extLst>
          </p:cNvPr>
          <p:cNvPicPr>
            <a:picLocks noGrp="1" noChangeAspect="1"/>
          </p:cNvPicPr>
          <p:nvPr>
            <p:ph idx="1"/>
          </p:nvPr>
        </p:nvPicPr>
        <p:blipFill>
          <a:blip r:embed="rId2"/>
          <a:stretch>
            <a:fillRect/>
          </a:stretch>
        </p:blipFill>
        <p:spPr>
          <a:xfrm>
            <a:off x="2067046" y="1930400"/>
            <a:ext cx="7002309" cy="4181151"/>
          </a:xfrm>
          <a:prstGeom prst="rect">
            <a:avLst/>
          </a:prstGeom>
        </p:spPr>
      </p:pic>
    </p:spTree>
    <p:extLst>
      <p:ext uri="{BB962C8B-B14F-4D97-AF65-F5344CB8AC3E}">
        <p14:creationId xmlns:p14="http://schemas.microsoft.com/office/powerpoint/2010/main" val="4243076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D923F4-44D3-4FFD-876E-A64E26EF8240}"/>
              </a:ext>
            </a:extLst>
          </p:cNvPr>
          <p:cNvSpPr txBox="1"/>
          <p:nvPr/>
        </p:nvSpPr>
        <p:spPr>
          <a:xfrm>
            <a:off x="478172" y="1308683"/>
            <a:ext cx="9303391" cy="3508653"/>
          </a:xfrm>
          <a:prstGeom prst="rect">
            <a:avLst/>
          </a:prstGeom>
          <a:noFill/>
        </p:spPr>
        <p:txBody>
          <a:bodyPr wrap="square" rtlCol="0">
            <a:spAutoFit/>
          </a:bodyPr>
          <a:lstStyle/>
          <a:p>
            <a:r>
              <a:rPr lang="en-US" sz="2400" dirty="0"/>
              <a:t>“Students tend to think that </a:t>
            </a:r>
            <a:r>
              <a:rPr lang="en-US" sz="2400" b="1" dirty="0">
                <a:solidFill>
                  <a:srgbClr val="7030A0"/>
                </a:solidFill>
              </a:rPr>
              <a:t>word stress </a:t>
            </a:r>
            <a:r>
              <a:rPr lang="en-US" sz="2400" dirty="0"/>
              <a:t>is some sort of added </a:t>
            </a:r>
          </a:p>
          <a:p>
            <a:r>
              <a:rPr lang="en-US" sz="2400" dirty="0"/>
              <a:t> decoration, or else they do not notice is at all.</a:t>
            </a:r>
          </a:p>
          <a:p>
            <a:endParaRPr lang="en-US" sz="2400" dirty="0"/>
          </a:p>
          <a:p>
            <a:r>
              <a:rPr lang="en-US" sz="2400" dirty="0"/>
              <a:t>But far from being merely decorative, stress is an essential part of the part of the pronunciation of English words. This because English speakers tend to store  vocabulary according to stress patterns.”</a:t>
            </a:r>
          </a:p>
          <a:p>
            <a:pPr algn="ctr"/>
            <a:r>
              <a:rPr lang="en-US" dirty="0"/>
              <a:t>From </a:t>
            </a:r>
            <a:r>
              <a:rPr lang="en-US" i="1" dirty="0"/>
              <a:t>Clear Speech </a:t>
            </a:r>
            <a:r>
              <a:rPr lang="en-US" dirty="0"/>
              <a:t>by Judy </a:t>
            </a:r>
            <a:r>
              <a:rPr lang="en-US" dirty="0" err="1"/>
              <a:t>B.Gilbert</a:t>
            </a:r>
            <a:endParaRPr lang="en-US" dirty="0"/>
          </a:p>
          <a:p>
            <a:pPr algn="ctr"/>
            <a:r>
              <a:rPr lang="en-US" dirty="0"/>
              <a:t>(Brown 1977, 1990; </a:t>
            </a:r>
            <a:r>
              <a:rPr lang="en-US" dirty="0" err="1"/>
              <a:t>Levelt</a:t>
            </a:r>
            <a:r>
              <a:rPr lang="en-US" dirty="0"/>
              <a:t>, 1989)</a:t>
            </a:r>
          </a:p>
          <a:p>
            <a:endParaRPr lang="en-US" dirty="0"/>
          </a:p>
        </p:txBody>
      </p:sp>
    </p:spTree>
    <p:extLst>
      <p:ext uri="{BB962C8B-B14F-4D97-AF65-F5344CB8AC3E}">
        <p14:creationId xmlns:p14="http://schemas.microsoft.com/office/powerpoint/2010/main" val="1867033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84276B-9AF2-472A-9A23-17FE399D41A1}"/>
              </a:ext>
            </a:extLst>
          </p:cNvPr>
          <p:cNvSpPr txBox="1"/>
          <p:nvPr/>
        </p:nvSpPr>
        <p:spPr>
          <a:xfrm>
            <a:off x="545284" y="436228"/>
            <a:ext cx="7835318" cy="1938992"/>
          </a:xfrm>
          <a:prstGeom prst="rect">
            <a:avLst/>
          </a:prstGeom>
          <a:noFill/>
        </p:spPr>
        <p:txBody>
          <a:bodyPr wrap="square" rtlCol="0">
            <a:spAutoFit/>
          </a:bodyPr>
          <a:lstStyle/>
          <a:p>
            <a:r>
              <a:rPr lang="en-US" sz="2400" dirty="0"/>
              <a:t>“When a word is said  with an incorrect stress pattern, the listener may spend time searching for the word in the wrong stress category. By the time the listener realizes something is wrong, the original sequence of sounds may have been forgotten.”</a:t>
            </a:r>
          </a:p>
        </p:txBody>
      </p:sp>
      <p:sp>
        <p:nvSpPr>
          <p:cNvPr id="3" name="TextBox 2">
            <a:extLst>
              <a:ext uri="{FF2B5EF4-FFF2-40B4-BE49-F238E27FC236}">
                <a16:creationId xmlns:a16="http://schemas.microsoft.com/office/drawing/2014/main" id="{5888ACA0-93E6-4F53-8EB3-0EA63D23AFA7}"/>
              </a:ext>
            </a:extLst>
          </p:cNvPr>
          <p:cNvSpPr txBox="1"/>
          <p:nvPr/>
        </p:nvSpPr>
        <p:spPr>
          <a:xfrm flipH="1">
            <a:off x="2097246" y="2961315"/>
            <a:ext cx="6795083" cy="1200329"/>
          </a:xfrm>
          <a:prstGeom prst="rect">
            <a:avLst/>
          </a:prstGeom>
          <a:noFill/>
        </p:spPr>
        <p:txBody>
          <a:bodyPr wrap="square" rtlCol="0">
            <a:spAutoFit/>
          </a:bodyPr>
          <a:lstStyle/>
          <a:p>
            <a:r>
              <a:rPr lang="en-US" sz="2400" dirty="0"/>
              <a:t>  “A stress pattern mistake can…cause a great deal of confusion, especially if is accompanied by any sound error.”</a:t>
            </a:r>
          </a:p>
        </p:txBody>
      </p:sp>
      <p:sp>
        <p:nvSpPr>
          <p:cNvPr id="4" name="TextBox 3">
            <a:extLst>
              <a:ext uri="{FF2B5EF4-FFF2-40B4-BE49-F238E27FC236}">
                <a16:creationId xmlns:a16="http://schemas.microsoft.com/office/drawing/2014/main" id="{A7B56C09-0690-4926-9B15-FA292108C99B}"/>
              </a:ext>
            </a:extLst>
          </p:cNvPr>
          <p:cNvSpPr txBox="1"/>
          <p:nvPr/>
        </p:nvSpPr>
        <p:spPr>
          <a:xfrm>
            <a:off x="2403725" y="4747739"/>
            <a:ext cx="4118435" cy="1015663"/>
          </a:xfrm>
          <a:prstGeom prst="rect">
            <a:avLst/>
          </a:prstGeom>
          <a:noFill/>
        </p:spPr>
        <p:txBody>
          <a:bodyPr wrap="none" rtlCol="0">
            <a:spAutoFit/>
          </a:bodyPr>
          <a:lstStyle/>
          <a:p>
            <a:r>
              <a:rPr lang="en-US" sz="6000" dirty="0"/>
              <a:t>Say what?!!</a:t>
            </a:r>
          </a:p>
        </p:txBody>
      </p:sp>
    </p:spTree>
    <p:extLst>
      <p:ext uri="{BB962C8B-B14F-4D97-AF65-F5344CB8AC3E}">
        <p14:creationId xmlns:p14="http://schemas.microsoft.com/office/powerpoint/2010/main" val="883839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what?">
            <a:extLst>
              <a:ext uri="{FF2B5EF4-FFF2-40B4-BE49-F238E27FC236}">
                <a16:creationId xmlns:a16="http://schemas.microsoft.com/office/drawing/2014/main" id="{0B8BEC0F-0AF9-4FDD-89AB-39F39C1D7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251" y="1045028"/>
            <a:ext cx="6825281" cy="41832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38586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FB531-2B6F-446C-B916-70740089CA38}"/>
              </a:ext>
            </a:extLst>
          </p:cNvPr>
          <p:cNvSpPr>
            <a:spLocks noGrp="1"/>
          </p:cNvSpPr>
          <p:nvPr>
            <p:ph type="ctrTitle"/>
          </p:nvPr>
        </p:nvSpPr>
        <p:spPr>
          <a:xfrm>
            <a:off x="1507067" y="2404534"/>
            <a:ext cx="7766936" cy="1001396"/>
          </a:xfrm>
        </p:spPr>
        <p:txBody>
          <a:bodyPr/>
          <a:lstStyle/>
          <a:p>
            <a:r>
              <a:rPr lang="en-US" dirty="0"/>
              <a:t>Part I</a:t>
            </a:r>
          </a:p>
        </p:txBody>
      </p:sp>
      <p:sp>
        <p:nvSpPr>
          <p:cNvPr id="3" name="Subtitle 2">
            <a:extLst>
              <a:ext uri="{FF2B5EF4-FFF2-40B4-BE49-F238E27FC236}">
                <a16:creationId xmlns:a16="http://schemas.microsoft.com/office/drawing/2014/main" id="{02260BA5-4FC3-4473-A7F4-D9D28148C7B5}"/>
              </a:ext>
            </a:extLst>
          </p:cNvPr>
          <p:cNvSpPr>
            <a:spLocks noGrp="1"/>
          </p:cNvSpPr>
          <p:nvPr>
            <p:ph type="subTitle" idx="1"/>
          </p:nvPr>
        </p:nvSpPr>
        <p:spPr/>
        <p:txBody>
          <a:bodyPr/>
          <a:lstStyle/>
          <a:p>
            <a:r>
              <a:rPr lang="en-US" sz="4500" dirty="0">
                <a:solidFill>
                  <a:srgbClr val="5FCBEF"/>
                </a:solidFill>
                <a:ea typeface="+mj-ea"/>
                <a:cs typeface="+mj-cs"/>
              </a:rPr>
              <a:t>Sound Advice about</a:t>
            </a:r>
            <a:r>
              <a:rPr lang="en-US" sz="3600" dirty="0">
                <a:solidFill>
                  <a:srgbClr val="5FCBEF"/>
                </a:solidFill>
                <a:ea typeface="+mj-ea"/>
                <a:cs typeface="+mj-cs"/>
              </a:rPr>
              <a:t> </a:t>
            </a:r>
            <a:endParaRPr lang="en-US" dirty="0"/>
          </a:p>
        </p:txBody>
      </p:sp>
    </p:spTree>
    <p:extLst>
      <p:ext uri="{BB962C8B-B14F-4D97-AF65-F5344CB8AC3E}">
        <p14:creationId xmlns:p14="http://schemas.microsoft.com/office/powerpoint/2010/main" val="3093874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BD2C89-FA51-4DE5-99E3-7EC318201FB7}"/>
              </a:ext>
            </a:extLst>
          </p:cNvPr>
          <p:cNvPicPr>
            <a:picLocks noChangeAspect="1"/>
          </p:cNvPicPr>
          <p:nvPr/>
        </p:nvPicPr>
        <p:blipFill>
          <a:blip r:embed="rId2"/>
          <a:stretch>
            <a:fillRect/>
          </a:stretch>
        </p:blipFill>
        <p:spPr>
          <a:xfrm>
            <a:off x="1562586" y="1340983"/>
            <a:ext cx="3478182" cy="4826552"/>
          </a:xfrm>
          <a:prstGeom prst="rect">
            <a:avLst/>
          </a:prstGeom>
        </p:spPr>
      </p:pic>
      <p:pic>
        <p:nvPicPr>
          <p:cNvPr id="3" name="Picture 2">
            <a:extLst>
              <a:ext uri="{FF2B5EF4-FFF2-40B4-BE49-F238E27FC236}">
                <a16:creationId xmlns:a16="http://schemas.microsoft.com/office/drawing/2014/main" id="{A689D56F-70DF-40D1-BE9B-1441B6FE2570}"/>
              </a:ext>
            </a:extLst>
          </p:cNvPr>
          <p:cNvPicPr>
            <a:picLocks noChangeAspect="1"/>
          </p:cNvPicPr>
          <p:nvPr/>
        </p:nvPicPr>
        <p:blipFill>
          <a:blip r:embed="rId3"/>
          <a:stretch>
            <a:fillRect/>
          </a:stretch>
        </p:blipFill>
        <p:spPr>
          <a:xfrm>
            <a:off x="6302148" y="1340982"/>
            <a:ext cx="2830919" cy="3725539"/>
          </a:xfrm>
          <a:prstGeom prst="rect">
            <a:avLst/>
          </a:prstGeom>
        </p:spPr>
      </p:pic>
    </p:spTree>
    <p:extLst>
      <p:ext uri="{BB962C8B-B14F-4D97-AF65-F5344CB8AC3E}">
        <p14:creationId xmlns:p14="http://schemas.microsoft.com/office/powerpoint/2010/main" val="868713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D18965-1B50-4EAD-BD2A-A99583C8B1B1}"/>
              </a:ext>
            </a:extLst>
          </p:cNvPr>
          <p:cNvSpPr txBox="1"/>
          <p:nvPr/>
        </p:nvSpPr>
        <p:spPr>
          <a:xfrm>
            <a:off x="763398" y="796954"/>
            <a:ext cx="8221211" cy="5632311"/>
          </a:xfrm>
          <a:prstGeom prst="rect">
            <a:avLst/>
          </a:prstGeom>
          <a:noFill/>
        </p:spPr>
        <p:txBody>
          <a:bodyPr wrap="square" rtlCol="0">
            <a:spAutoFit/>
          </a:bodyPr>
          <a:lstStyle/>
          <a:p>
            <a:pPr marL="571500" indent="-571500">
              <a:lnSpc>
                <a:spcPct val="200000"/>
              </a:lnSpc>
              <a:buFont typeface="Wingdings" panose="05000000000000000000" pitchFamily="2" charset="2"/>
              <a:buChar char="q"/>
            </a:pPr>
            <a:r>
              <a:rPr lang="en-US" sz="3600" dirty="0"/>
              <a:t>Word stress and vowel length</a:t>
            </a:r>
          </a:p>
          <a:p>
            <a:pPr marL="571500" indent="-571500">
              <a:lnSpc>
                <a:spcPct val="200000"/>
              </a:lnSpc>
              <a:buFont typeface="Wingdings" panose="05000000000000000000" pitchFamily="2" charset="2"/>
              <a:buChar char="q"/>
            </a:pPr>
            <a:r>
              <a:rPr lang="en-US" sz="3600" dirty="0"/>
              <a:t>Word stress and vowel clarity</a:t>
            </a:r>
          </a:p>
          <a:p>
            <a:pPr marL="571500" indent="-571500">
              <a:lnSpc>
                <a:spcPct val="200000"/>
              </a:lnSpc>
              <a:buFont typeface="Wingdings" panose="05000000000000000000" pitchFamily="2" charset="2"/>
              <a:buChar char="q"/>
            </a:pPr>
            <a:r>
              <a:rPr lang="en-US" sz="3600" dirty="0"/>
              <a:t>Word stress patterns</a:t>
            </a:r>
          </a:p>
          <a:p>
            <a:pPr algn="r">
              <a:lnSpc>
                <a:spcPct val="200000"/>
              </a:lnSpc>
            </a:pPr>
            <a:endParaRPr lang="en-US" dirty="0"/>
          </a:p>
          <a:p>
            <a:pPr algn="r">
              <a:lnSpc>
                <a:spcPct val="200000"/>
              </a:lnSpc>
            </a:pPr>
            <a:r>
              <a:rPr lang="en-US" i="1" dirty="0"/>
              <a:t>From Clear Speech by Judy B. Gilbert</a:t>
            </a:r>
          </a:p>
          <a:p>
            <a:pPr>
              <a:lnSpc>
                <a:spcPct val="200000"/>
              </a:lnSpc>
            </a:pPr>
            <a:endParaRPr lang="en-US" sz="3600" dirty="0"/>
          </a:p>
        </p:txBody>
      </p:sp>
    </p:spTree>
    <p:extLst>
      <p:ext uri="{BB962C8B-B14F-4D97-AF65-F5344CB8AC3E}">
        <p14:creationId xmlns:p14="http://schemas.microsoft.com/office/powerpoint/2010/main" val="1691307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1E9E0B-E117-40A4-A63B-313529019155}"/>
              </a:ext>
            </a:extLst>
          </p:cNvPr>
          <p:cNvSpPr txBox="1"/>
          <p:nvPr/>
        </p:nvSpPr>
        <p:spPr>
          <a:xfrm>
            <a:off x="1015068" y="1199626"/>
            <a:ext cx="7801761" cy="6771084"/>
          </a:xfrm>
          <a:prstGeom prst="rect">
            <a:avLst/>
          </a:prstGeom>
          <a:noFill/>
        </p:spPr>
        <p:txBody>
          <a:bodyPr wrap="square" rtlCol="0">
            <a:spAutoFit/>
          </a:bodyPr>
          <a:lstStyle/>
          <a:p>
            <a:pPr>
              <a:lnSpc>
                <a:spcPct val="150000"/>
              </a:lnSpc>
            </a:pPr>
            <a:r>
              <a:rPr lang="en-US" sz="2400" dirty="0"/>
              <a:t>Rules for stress and vowel length</a:t>
            </a:r>
          </a:p>
          <a:p>
            <a:pPr marL="342900" indent="-342900">
              <a:buAutoNum type="arabicPeriod"/>
            </a:pPr>
            <a:r>
              <a:rPr lang="en-US" sz="2200" i="1" dirty="0">
                <a:solidFill>
                  <a:schemeClr val="accent2">
                    <a:lumMod val="75000"/>
                  </a:schemeClr>
                </a:solidFill>
              </a:rPr>
              <a:t>In every English word of </a:t>
            </a:r>
            <a:r>
              <a:rPr lang="en-US" sz="2600" i="1" dirty="0">
                <a:solidFill>
                  <a:schemeClr val="accent2">
                    <a:lumMod val="75000"/>
                  </a:schemeClr>
                </a:solidFill>
              </a:rPr>
              <a:t>more</a:t>
            </a:r>
            <a:r>
              <a:rPr lang="en-US" sz="2200" i="1" dirty="0">
                <a:solidFill>
                  <a:schemeClr val="accent2">
                    <a:lumMod val="75000"/>
                  </a:schemeClr>
                </a:solidFill>
              </a:rPr>
              <a:t> than </a:t>
            </a:r>
            <a:r>
              <a:rPr lang="en-US" sz="2600" i="1" dirty="0">
                <a:solidFill>
                  <a:schemeClr val="accent2">
                    <a:lumMod val="75000"/>
                  </a:schemeClr>
                </a:solidFill>
              </a:rPr>
              <a:t>one</a:t>
            </a:r>
            <a:r>
              <a:rPr lang="en-US" sz="2200" i="1" dirty="0">
                <a:solidFill>
                  <a:schemeClr val="accent2">
                    <a:lumMod val="75000"/>
                  </a:schemeClr>
                </a:solidFill>
              </a:rPr>
              <a:t> syllable, </a:t>
            </a:r>
          </a:p>
          <a:p>
            <a:r>
              <a:rPr lang="en-US" sz="2200" i="1" dirty="0">
                <a:solidFill>
                  <a:schemeClr val="accent2">
                    <a:lumMod val="75000"/>
                  </a:schemeClr>
                </a:solidFill>
              </a:rPr>
              <a:t>one syllable is </a:t>
            </a:r>
            <a:r>
              <a:rPr lang="en-US" sz="3200" i="1" dirty="0">
                <a:solidFill>
                  <a:schemeClr val="accent2">
                    <a:lumMod val="75000"/>
                  </a:schemeClr>
                </a:solidFill>
              </a:rPr>
              <a:t>stressed</a:t>
            </a:r>
            <a:r>
              <a:rPr lang="en-US" sz="2200" i="1" dirty="0">
                <a:solidFill>
                  <a:schemeClr val="accent2">
                    <a:lumMod val="75000"/>
                  </a:schemeClr>
                </a:solidFill>
              </a:rPr>
              <a:t> the </a:t>
            </a:r>
            <a:r>
              <a:rPr lang="en-US" sz="2600" i="1" dirty="0">
                <a:solidFill>
                  <a:schemeClr val="accent2">
                    <a:lumMod val="75000"/>
                  </a:schemeClr>
                </a:solidFill>
              </a:rPr>
              <a:t>most</a:t>
            </a:r>
            <a:r>
              <a:rPr lang="en-US" sz="2200" i="1" dirty="0">
                <a:solidFill>
                  <a:schemeClr val="accent2">
                    <a:lumMod val="75000"/>
                  </a:schemeClr>
                </a:solidFill>
              </a:rPr>
              <a:t>.</a:t>
            </a:r>
          </a:p>
          <a:p>
            <a:endParaRPr lang="en-US" sz="2200" i="1" dirty="0">
              <a:solidFill>
                <a:schemeClr val="accent2">
                  <a:lumMod val="75000"/>
                </a:schemeClr>
              </a:solidFill>
            </a:endParaRPr>
          </a:p>
          <a:p>
            <a:r>
              <a:rPr lang="en-US" sz="2200" i="1" dirty="0">
                <a:solidFill>
                  <a:schemeClr val="accent2">
                    <a:lumMod val="75000"/>
                  </a:schemeClr>
                </a:solidFill>
              </a:rPr>
              <a:t>2. The </a:t>
            </a:r>
            <a:r>
              <a:rPr lang="en-US" sz="2600" i="1" dirty="0">
                <a:solidFill>
                  <a:schemeClr val="accent2">
                    <a:lumMod val="75000"/>
                  </a:schemeClr>
                </a:solidFill>
              </a:rPr>
              <a:t>vowel </a:t>
            </a:r>
            <a:r>
              <a:rPr lang="en-US" sz="2200" i="1" dirty="0">
                <a:solidFill>
                  <a:schemeClr val="accent2">
                    <a:lumMod val="75000"/>
                  </a:schemeClr>
                </a:solidFill>
              </a:rPr>
              <a:t>sound in the </a:t>
            </a:r>
            <a:r>
              <a:rPr lang="en-US" sz="2600" i="1" dirty="0">
                <a:solidFill>
                  <a:schemeClr val="accent2">
                    <a:lumMod val="75000"/>
                  </a:schemeClr>
                </a:solidFill>
              </a:rPr>
              <a:t>stressed</a:t>
            </a:r>
            <a:r>
              <a:rPr lang="en-US" sz="2200" i="1" dirty="0">
                <a:solidFill>
                  <a:schemeClr val="accent2">
                    <a:lumMod val="75000"/>
                  </a:schemeClr>
                </a:solidFill>
              </a:rPr>
              <a:t> syllable</a:t>
            </a:r>
          </a:p>
          <a:p>
            <a:r>
              <a:rPr lang="en-US" sz="2200" i="1" dirty="0">
                <a:solidFill>
                  <a:schemeClr val="accent2">
                    <a:lumMod val="75000"/>
                  </a:schemeClr>
                </a:solidFill>
              </a:rPr>
              <a:t> is </a:t>
            </a:r>
            <a:r>
              <a:rPr lang="en-US" sz="3200" i="1" dirty="0">
                <a:solidFill>
                  <a:schemeClr val="accent2">
                    <a:lumMod val="75000"/>
                  </a:schemeClr>
                </a:solidFill>
              </a:rPr>
              <a:t>extra long</a:t>
            </a:r>
            <a:r>
              <a:rPr lang="en-US" sz="2200" i="1" dirty="0">
                <a:solidFill>
                  <a:schemeClr val="accent2">
                    <a:lumMod val="75000"/>
                  </a:schemeClr>
                </a:solidFill>
              </a:rPr>
              <a:t>. It is the peak vowel: </a:t>
            </a:r>
            <a:endParaRPr lang="en-US" sz="1200" i="1" dirty="0">
              <a:solidFill>
                <a:schemeClr val="accent2">
                  <a:lumMod val="75000"/>
                </a:schemeClr>
              </a:solidFill>
            </a:endParaRPr>
          </a:p>
          <a:p>
            <a:pPr algn="ctr">
              <a:lnSpc>
                <a:spcPct val="200000"/>
              </a:lnSpc>
            </a:pPr>
            <a:r>
              <a:rPr lang="en-US" sz="6000" dirty="0" err="1"/>
              <a:t>ba</a:t>
            </a:r>
            <a:r>
              <a:rPr lang="en-US" sz="6000" dirty="0">
                <a:latin typeface="Goudy Stout" panose="0202090407030B020401" pitchFamily="18" charset="0"/>
              </a:rPr>
              <a:t> </a:t>
            </a:r>
            <a:r>
              <a:rPr lang="en-US" sz="6000" dirty="0"/>
              <a:t>n</a:t>
            </a:r>
            <a:r>
              <a:rPr lang="en-US" sz="8000" dirty="0">
                <a:latin typeface="Wide Latin" panose="020A0A07050505020404" pitchFamily="18" charset="0"/>
              </a:rPr>
              <a:t>a</a:t>
            </a:r>
            <a:r>
              <a:rPr lang="en-US" sz="6000" dirty="0"/>
              <a:t>n</a:t>
            </a:r>
            <a:r>
              <a:rPr lang="en-US" sz="6000" dirty="0">
                <a:latin typeface="Goudy Stout" panose="0202090407030B020401" pitchFamily="18" charset="0"/>
              </a:rPr>
              <a:t> </a:t>
            </a:r>
            <a:r>
              <a:rPr lang="en-US" sz="6000" dirty="0"/>
              <a:t>a</a:t>
            </a:r>
          </a:p>
          <a:p>
            <a:pPr>
              <a:lnSpc>
                <a:spcPct val="200000"/>
              </a:lnSpc>
            </a:pPr>
            <a:endParaRPr lang="en-US" sz="2200" dirty="0"/>
          </a:p>
          <a:p>
            <a:pPr>
              <a:lnSpc>
                <a:spcPct val="200000"/>
              </a:lnSpc>
            </a:pPr>
            <a:endParaRPr lang="en-US" sz="2200" dirty="0"/>
          </a:p>
        </p:txBody>
      </p:sp>
    </p:spTree>
    <p:extLst>
      <p:ext uri="{BB962C8B-B14F-4D97-AF65-F5344CB8AC3E}">
        <p14:creationId xmlns:p14="http://schemas.microsoft.com/office/powerpoint/2010/main" val="4010903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54174B-1024-4342-8CE6-B43F89955B37}"/>
              </a:ext>
            </a:extLst>
          </p:cNvPr>
          <p:cNvSpPr txBox="1"/>
          <p:nvPr/>
        </p:nvSpPr>
        <p:spPr>
          <a:xfrm>
            <a:off x="578840" y="847288"/>
            <a:ext cx="10553352" cy="4216539"/>
          </a:xfrm>
          <a:prstGeom prst="rect">
            <a:avLst/>
          </a:prstGeom>
          <a:noFill/>
        </p:spPr>
        <p:txBody>
          <a:bodyPr wrap="square" rtlCol="0">
            <a:spAutoFit/>
          </a:bodyPr>
          <a:lstStyle/>
          <a:p>
            <a:pPr algn="ctr"/>
            <a:r>
              <a:rPr lang="en-US" sz="4600" dirty="0"/>
              <a:t>C</a:t>
            </a:r>
            <a:r>
              <a:rPr lang="en-US" sz="5600" dirty="0">
                <a:latin typeface="Wide Latin" panose="020A0A07050505020404" pitchFamily="18" charset="0"/>
              </a:rPr>
              <a:t>a</a:t>
            </a:r>
            <a:r>
              <a:rPr lang="en-US" sz="4600" dirty="0"/>
              <a:t>nada  Jap</a:t>
            </a:r>
            <a:r>
              <a:rPr lang="en-US" sz="5600" dirty="0">
                <a:latin typeface="Wide Latin" panose="020A0A07050505020404" pitchFamily="18" charset="0"/>
              </a:rPr>
              <a:t>a</a:t>
            </a:r>
            <a:r>
              <a:rPr lang="en-US" sz="4600" dirty="0"/>
              <a:t>n  Ch</a:t>
            </a:r>
            <a:r>
              <a:rPr lang="en-US" sz="5600" dirty="0">
                <a:latin typeface="Wide Latin" panose="020A0A07050505020404" pitchFamily="18" charset="0"/>
              </a:rPr>
              <a:t>i</a:t>
            </a:r>
            <a:r>
              <a:rPr lang="en-US" sz="4600" dirty="0"/>
              <a:t>na</a:t>
            </a:r>
          </a:p>
          <a:p>
            <a:pPr algn="ctr"/>
            <a:endParaRPr lang="en-US" sz="4600" dirty="0"/>
          </a:p>
          <a:p>
            <a:pPr algn="ctr"/>
            <a:endParaRPr lang="en-US" sz="4600" dirty="0"/>
          </a:p>
          <a:p>
            <a:pPr algn="ctr"/>
            <a:r>
              <a:rPr lang="en-US" sz="4600" dirty="0"/>
              <a:t>Am</a:t>
            </a:r>
            <a:r>
              <a:rPr lang="en-US" sz="5600" dirty="0">
                <a:latin typeface="Wide Latin" panose="020A0A07050505020404" pitchFamily="18" charset="0"/>
              </a:rPr>
              <a:t>e</a:t>
            </a:r>
            <a:r>
              <a:rPr lang="en-US" sz="4600" dirty="0"/>
              <a:t>rica  </a:t>
            </a:r>
            <a:r>
              <a:rPr lang="en-US" sz="4600" dirty="0">
                <a:latin typeface="Wide Latin" panose="020A0A07050505020404" pitchFamily="18" charset="0"/>
              </a:rPr>
              <a:t>E</a:t>
            </a:r>
            <a:r>
              <a:rPr lang="en-US" sz="4600" dirty="0"/>
              <a:t>nglish</a:t>
            </a:r>
          </a:p>
          <a:p>
            <a:pPr algn="ctr"/>
            <a:endParaRPr lang="en-US" sz="4600" dirty="0"/>
          </a:p>
          <a:p>
            <a:pPr algn="r"/>
            <a:r>
              <a:rPr lang="en-US" i="1" dirty="0"/>
              <a:t>Clear Speech </a:t>
            </a:r>
            <a:r>
              <a:rPr lang="en-US" dirty="0"/>
              <a:t>by Judy Gilbert</a:t>
            </a:r>
          </a:p>
        </p:txBody>
      </p:sp>
    </p:spTree>
    <p:extLst>
      <p:ext uri="{BB962C8B-B14F-4D97-AF65-F5344CB8AC3E}">
        <p14:creationId xmlns:p14="http://schemas.microsoft.com/office/powerpoint/2010/main" val="2228726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04DE7A-A5E6-492B-8B39-B4ED1734FAF9}"/>
              </a:ext>
            </a:extLst>
          </p:cNvPr>
          <p:cNvSpPr txBox="1"/>
          <p:nvPr/>
        </p:nvSpPr>
        <p:spPr>
          <a:xfrm>
            <a:off x="1157682" y="612396"/>
            <a:ext cx="9059338" cy="4339650"/>
          </a:xfrm>
          <a:prstGeom prst="rect">
            <a:avLst/>
          </a:prstGeom>
          <a:noFill/>
        </p:spPr>
        <p:txBody>
          <a:bodyPr wrap="square" rtlCol="0">
            <a:spAutoFit/>
          </a:bodyPr>
          <a:lstStyle/>
          <a:p>
            <a:pPr marL="457200" indent="-457200">
              <a:lnSpc>
                <a:spcPct val="200000"/>
              </a:lnSpc>
              <a:buFont typeface="Wingdings" panose="05000000000000000000" pitchFamily="2" charset="2"/>
              <a:buChar char="q"/>
            </a:pPr>
            <a:r>
              <a:rPr lang="en-US" sz="4600" dirty="0"/>
              <a:t>Stressed:  </a:t>
            </a:r>
            <a:r>
              <a:rPr lang="en-US" sz="4600" dirty="0">
                <a:latin typeface="Wide Latin" panose="020A0A07050505020404" pitchFamily="18" charset="0"/>
              </a:rPr>
              <a:t>a e </a:t>
            </a:r>
            <a:r>
              <a:rPr lang="en-US" sz="4600" dirty="0" err="1">
                <a:latin typeface="Wide Latin" panose="020A0A07050505020404" pitchFamily="18" charset="0"/>
              </a:rPr>
              <a:t>i</a:t>
            </a:r>
            <a:r>
              <a:rPr lang="en-US" sz="4600" dirty="0">
                <a:latin typeface="Wide Latin" panose="020A0A07050505020404" pitchFamily="18" charset="0"/>
              </a:rPr>
              <a:t> o u</a:t>
            </a:r>
            <a:endParaRPr lang="en-US" sz="4600" dirty="0"/>
          </a:p>
          <a:p>
            <a:pPr marL="457200" indent="-457200">
              <a:lnSpc>
                <a:spcPct val="200000"/>
              </a:lnSpc>
              <a:buFont typeface="Wingdings" panose="05000000000000000000" pitchFamily="2" charset="2"/>
              <a:buChar char="q"/>
            </a:pPr>
            <a:r>
              <a:rPr lang="en-US" sz="4600" dirty="0"/>
              <a:t>Unstressed: a e </a:t>
            </a:r>
            <a:r>
              <a:rPr lang="en-US" sz="4600" dirty="0" err="1"/>
              <a:t>i</a:t>
            </a:r>
            <a:r>
              <a:rPr lang="en-US" sz="4600" dirty="0"/>
              <a:t> o u</a:t>
            </a:r>
          </a:p>
          <a:p>
            <a:pPr marL="457200" indent="-457200">
              <a:lnSpc>
                <a:spcPct val="200000"/>
              </a:lnSpc>
              <a:buFont typeface="Wingdings" panose="05000000000000000000" pitchFamily="2" charset="2"/>
              <a:buChar char="q"/>
            </a:pPr>
            <a:r>
              <a:rPr lang="en-US" sz="4600" dirty="0"/>
              <a:t>Reduced:    ə </a:t>
            </a:r>
            <a:r>
              <a:rPr lang="en-US" sz="4600" dirty="0" err="1"/>
              <a:t>ə</a:t>
            </a:r>
            <a:r>
              <a:rPr lang="en-US" sz="4600" dirty="0"/>
              <a:t> </a:t>
            </a:r>
            <a:r>
              <a:rPr lang="en-US" sz="4600" dirty="0" err="1"/>
              <a:t>ə</a:t>
            </a:r>
            <a:r>
              <a:rPr lang="en-US" sz="4600" dirty="0"/>
              <a:t> </a:t>
            </a:r>
            <a:r>
              <a:rPr lang="en-US" sz="4600" dirty="0" err="1"/>
              <a:t>ə</a:t>
            </a:r>
            <a:r>
              <a:rPr lang="en-US" sz="4600" dirty="0"/>
              <a:t> </a:t>
            </a:r>
            <a:r>
              <a:rPr lang="en-US" sz="4600" dirty="0" err="1"/>
              <a:t>ə</a:t>
            </a:r>
            <a:r>
              <a:rPr lang="en-US" sz="4600" dirty="0"/>
              <a:t>                          </a:t>
            </a:r>
          </a:p>
        </p:txBody>
      </p:sp>
      <p:pic>
        <p:nvPicPr>
          <p:cNvPr id="3" name="Picture 2">
            <a:extLst>
              <a:ext uri="{FF2B5EF4-FFF2-40B4-BE49-F238E27FC236}">
                <a16:creationId xmlns:a16="http://schemas.microsoft.com/office/drawing/2014/main" id="{1C7BF890-02FD-4AF1-8D8C-75EB59C1AECC}"/>
              </a:ext>
            </a:extLst>
          </p:cNvPr>
          <p:cNvPicPr>
            <a:picLocks noChangeAspect="1"/>
          </p:cNvPicPr>
          <p:nvPr/>
        </p:nvPicPr>
        <p:blipFill>
          <a:blip r:embed="rId2"/>
          <a:stretch>
            <a:fillRect/>
          </a:stretch>
        </p:blipFill>
        <p:spPr>
          <a:xfrm>
            <a:off x="8265607" y="829257"/>
            <a:ext cx="904875" cy="1485900"/>
          </a:xfrm>
          <a:prstGeom prst="rect">
            <a:avLst/>
          </a:prstGeom>
        </p:spPr>
      </p:pic>
      <p:pic>
        <p:nvPicPr>
          <p:cNvPr id="4" name="Picture 3">
            <a:extLst>
              <a:ext uri="{FF2B5EF4-FFF2-40B4-BE49-F238E27FC236}">
                <a16:creationId xmlns:a16="http://schemas.microsoft.com/office/drawing/2014/main" id="{0E966B5C-2B72-4E25-A0B3-E42526E922EA}"/>
              </a:ext>
            </a:extLst>
          </p:cNvPr>
          <p:cNvPicPr>
            <a:picLocks noChangeAspect="1"/>
          </p:cNvPicPr>
          <p:nvPr/>
        </p:nvPicPr>
        <p:blipFill>
          <a:blip r:embed="rId3"/>
          <a:stretch>
            <a:fillRect/>
          </a:stretch>
        </p:blipFill>
        <p:spPr>
          <a:xfrm>
            <a:off x="8265607" y="2315157"/>
            <a:ext cx="657225" cy="1314450"/>
          </a:xfrm>
          <a:prstGeom prst="rect">
            <a:avLst/>
          </a:prstGeom>
        </p:spPr>
      </p:pic>
      <p:pic>
        <p:nvPicPr>
          <p:cNvPr id="5" name="Picture 4">
            <a:extLst>
              <a:ext uri="{FF2B5EF4-FFF2-40B4-BE49-F238E27FC236}">
                <a16:creationId xmlns:a16="http://schemas.microsoft.com/office/drawing/2014/main" id="{D55B282E-70DC-45A7-B088-ECB49F0B7F94}"/>
              </a:ext>
            </a:extLst>
          </p:cNvPr>
          <p:cNvPicPr>
            <a:picLocks noChangeAspect="1"/>
          </p:cNvPicPr>
          <p:nvPr/>
        </p:nvPicPr>
        <p:blipFill>
          <a:blip r:embed="rId4"/>
          <a:stretch>
            <a:fillRect/>
          </a:stretch>
        </p:blipFill>
        <p:spPr>
          <a:xfrm>
            <a:off x="8265606" y="3892557"/>
            <a:ext cx="657225" cy="1276350"/>
          </a:xfrm>
          <a:prstGeom prst="rect">
            <a:avLst/>
          </a:prstGeom>
        </p:spPr>
      </p:pic>
    </p:spTree>
    <p:extLst>
      <p:ext uri="{BB962C8B-B14F-4D97-AF65-F5344CB8AC3E}">
        <p14:creationId xmlns:p14="http://schemas.microsoft.com/office/powerpoint/2010/main" val="1715431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1852A5-ABD5-4DCF-AFBB-4AFBC4708FFC}"/>
              </a:ext>
            </a:extLst>
          </p:cNvPr>
          <p:cNvSpPr txBox="1"/>
          <p:nvPr/>
        </p:nvSpPr>
        <p:spPr>
          <a:xfrm>
            <a:off x="1812022" y="704675"/>
            <a:ext cx="8858774" cy="5909310"/>
          </a:xfrm>
          <a:prstGeom prst="rect">
            <a:avLst/>
          </a:prstGeom>
          <a:noFill/>
        </p:spPr>
        <p:txBody>
          <a:bodyPr wrap="square" rtlCol="0">
            <a:spAutoFit/>
          </a:bodyPr>
          <a:lstStyle/>
          <a:p>
            <a:r>
              <a:rPr lang="en-US" sz="4600" dirty="0"/>
              <a:t>Word Stress Patterns</a:t>
            </a:r>
          </a:p>
          <a:p>
            <a:pPr marL="571500" indent="-571500">
              <a:lnSpc>
                <a:spcPct val="130000"/>
              </a:lnSpc>
              <a:buFont typeface="Arial" panose="020B0604020202020204" pitchFamily="34" charset="0"/>
              <a:buChar char="•"/>
            </a:pPr>
            <a:r>
              <a:rPr lang="en-US" sz="4000" dirty="0">
                <a:solidFill>
                  <a:schemeClr val="accent1">
                    <a:lumMod val="75000"/>
                  </a:schemeClr>
                </a:solidFill>
              </a:rPr>
              <a:t>Two-syllable words</a:t>
            </a:r>
          </a:p>
          <a:p>
            <a:pPr marL="571500" indent="-571500">
              <a:lnSpc>
                <a:spcPct val="130000"/>
              </a:lnSpc>
              <a:buFont typeface="Arial" panose="020B0604020202020204" pitchFamily="34" charset="0"/>
              <a:buChar char="•"/>
            </a:pPr>
            <a:r>
              <a:rPr lang="en-US" sz="4000" dirty="0">
                <a:solidFill>
                  <a:schemeClr val="accent2">
                    <a:lumMod val="75000"/>
                  </a:schemeClr>
                </a:solidFill>
              </a:rPr>
              <a:t>Words ending in -</a:t>
            </a:r>
            <a:r>
              <a:rPr lang="en-US" sz="4000" dirty="0" err="1">
                <a:solidFill>
                  <a:schemeClr val="accent2">
                    <a:lumMod val="75000"/>
                  </a:schemeClr>
                </a:solidFill>
              </a:rPr>
              <a:t>tion</a:t>
            </a:r>
            <a:r>
              <a:rPr lang="en-US" sz="4000" dirty="0">
                <a:solidFill>
                  <a:schemeClr val="accent2">
                    <a:lumMod val="75000"/>
                  </a:schemeClr>
                </a:solidFill>
              </a:rPr>
              <a:t>, -</a:t>
            </a:r>
            <a:r>
              <a:rPr lang="en-US" sz="4000" dirty="0" err="1">
                <a:solidFill>
                  <a:schemeClr val="accent2">
                    <a:lumMod val="75000"/>
                  </a:schemeClr>
                </a:solidFill>
              </a:rPr>
              <a:t>sion</a:t>
            </a:r>
            <a:r>
              <a:rPr lang="en-US" sz="4000" dirty="0">
                <a:solidFill>
                  <a:schemeClr val="accent2">
                    <a:lumMod val="75000"/>
                  </a:schemeClr>
                </a:solidFill>
              </a:rPr>
              <a:t>, -</a:t>
            </a:r>
            <a:r>
              <a:rPr lang="en-US" sz="4000" dirty="0" err="1">
                <a:solidFill>
                  <a:schemeClr val="accent2">
                    <a:lumMod val="75000"/>
                  </a:schemeClr>
                </a:solidFill>
              </a:rPr>
              <a:t>cian</a:t>
            </a:r>
            <a:endParaRPr lang="en-US" sz="4000" dirty="0">
              <a:solidFill>
                <a:schemeClr val="accent2">
                  <a:lumMod val="75000"/>
                </a:schemeClr>
              </a:solidFill>
            </a:endParaRPr>
          </a:p>
          <a:p>
            <a:pPr marL="571500" indent="-571500">
              <a:lnSpc>
                <a:spcPct val="130000"/>
              </a:lnSpc>
              <a:buFont typeface="Arial" panose="020B0604020202020204" pitchFamily="34" charset="0"/>
              <a:buChar char="•"/>
            </a:pPr>
            <a:r>
              <a:rPr lang="en-US" sz="4000" dirty="0">
                <a:solidFill>
                  <a:schemeClr val="accent1">
                    <a:lumMod val="75000"/>
                  </a:schemeClr>
                </a:solidFill>
              </a:rPr>
              <a:t>Words ending in –</a:t>
            </a:r>
            <a:r>
              <a:rPr lang="en-US" sz="4000" dirty="0" err="1">
                <a:solidFill>
                  <a:schemeClr val="accent1">
                    <a:lumMod val="75000"/>
                  </a:schemeClr>
                </a:solidFill>
              </a:rPr>
              <a:t>ic</a:t>
            </a:r>
            <a:r>
              <a:rPr lang="en-US" sz="4000" dirty="0">
                <a:solidFill>
                  <a:schemeClr val="accent1">
                    <a:lumMod val="75000"/>
                  </a:schemeClr>
                </a:solidFill>
              </a:rPr>
              <a:t> and –</a:t>
            </a:r>
            <a:r>
              <a:rPr lang="en-US" sz="4000" dirty="0" err="1">
                <a:solidFill>
                  <a:schemeClr val="accent1">
                    <a:lumMod val="75000"/>
                  </a:schemeClr>
                </a:solidFill>
              </a:rPr>
              <a:t>ical</a:t>
            </a:r>
            <a:r>
              <a:rPr lang="en-US" sz="4000" dirty="0">
                <a:solidFill>
                  <a:schemeClr val="accent1">
                    <a:lumMod val="75000"/>
                  </a:schemeClr>
                </a:solidFill>
              </a:rPr>
              <a:t> </a:t>
            </a:r>
          </a:p>
          <a:p>
            <a:pPr marL="571500" indent="-571500">
              <a:lnSpc>
                <a:spcPct val="130000"/>
              </a:lnSpc>
              <a:buFont typeface="Arial" panose="020B0604020202020204" pitchFamily="34" charset="0"/>
              <a:buChar char="•"/>
            </a:pPr>
            <a:r>
              <a:rPr lang="en-US" sz="4000" dirty="0">
                <a:solidFill>
                  <a:schemeClr val="accent1">
                    <a:lumMod val="50000"/>
                  </a:schemeClr>
                </a:solidFill>
              </a:rPr>
              <a:t>Acronyms</a:t>
            </a:r>
          </a:p>
          <a:p>
            <a:pPr marL="571500" indent="-571500">
              <a:lnSpc>
                <a:spcPct val="130000"/>
              </a:lnSpc>
              <a:buFont typeface="Arial" panose="020B0604020202020204" pitchFamily="34" charset="0"/>
              <a:buChar char="•"/>
            </a:pPr>
            <a:r>
              <a:rPr lang="en-US" sz="4000" dirty="0">
                <a:solidFill>
                  <a:schemeClr val="accent1">
                    <a:lumMod val="75000"/>
                  </a:schemeClr>
                </a:solidFill>
              </a:rPr>
              <a:t>Compound nouns</a:t>
            </a:r>
          </a:p>
          <a:p>
            <a:endParaRPr lang="en-US" sz="3600" dirty="0"/>
          </a:p>
          <a:p>
            <a:pPr marL="571500" indent="-571500">
              <a:buFont typeface="Arial" panose="020B0604020202020204" pitchFamily="34" charset="0"/>
              <a:buChar char="•"/>
            </a:pPr>
            <a:endParaRPr lang="en-US" sz="3600" dirty="0"/>
          </a:p>
        </p:txBody>
      </p:sp>
    </p:spTree>
    <p:extLst>
      <p:ext uri="{BB962C8B-B14F-4D97-AF65-F5344CB8AC3E}">
        <p14:creationId xmlns:p14="http://schemas.microsoft.com/office/powerpoint/2010/main" val="630462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23F0D-AE8C-4A07-A9BB-BAC667859363}"/>
              </a:ext>
            </a:extLst>
          </p:cNvPr>
          <p:cNvSpPr>
            <a:spLocks noGrp="1"/>
          </p:cNvSpPr>
          <p:nvPr>
            <p:ph type="title"/>
          </p:nvPr>
        </p:nvSpPr>
        <p:spPr/>
        <p:txBody>
          <a:bodyPr>
            <a:noAutofit/>
          </a:bodyPr>
          <a:lstStyle/>
          <a:p>
            <a:r>
              <a:rPr lang="en-US" sz="10000" i="1" dirty="0">
                <a:solidFill>
                  <a:schemeClr val="tx2">
                    <a:lumMod val="75000"/>
                  </a:schemeClr>
                </a:solidFill>
                <a:latin typeface="Berlin Sans FB Demi" panose="020E0802020502020306" pitchFamily="34" charset="0"/>
              </a:rPr>
              <a:t>For Real????</a:t>
            </a:r>
          </a:p>
        </p:txBody>
      </p:sp>
      <p:pic>
        <p:nvPicPr>
          <p:cNvPr id="3" name="Online Media 2">
            <a:hlinkClick r:id="" action="ppaction://media"/>
            <a:extLst>
              <a:ext uri="{FF2B5EF4-FFF2-40B4-BE49-F238E27FC236}">
                <a16:creationId xmlns:a16="http://schemas.microsoft.com/office/drawing/2014/main" id="{187D290C-0445-470F-A7F2-392F613BE913}"/>
              </a:ext>
            </a:extLst>
          </p:cNvPr>
          <p:cNvPicPr>
            <a:picLocks noRot="1" noChangeAspect="1"/>
          </p:cNvPicPr>
          <p:nvPr>
            <a:videoFile r:link="rId1"/>
          </p:nvPr>
        </p:nvPicPr>
        <p:blipFill>
          <a:blip r:embed="rId4"/>
          <a:stretch>
            <a:fillRect/>
          </a:stretch>
        </p:blipFill>
        <p:spPr>
          <a:xfrm>
            <a:off x="2298939" y="2108619"/>
            <a:ext cx="7594121" cy="4271693"/>
          </a:xfrm>
          <a:prstGeom prst="rect">
            <a:avLst/>
          </a:prstGeom>
        </p:spPr>
      </p:pic>
    </p:spTree>
    <p:extLst>
      <p:ext uri="{BB962C8B-B14F-4D97-AF65-F5344CB8AC3E}">
        <p14:creationId xmlns:p14="http://schemas.microsoft.com/office/powerpoint/2010/main" val="1433485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75A2B7-373B-4963-9C71-D073F9CCDDBE}"/>
              </a:ext>
            </a:extLst>
          </p:cNvPr>
          <p:cNvSpPr txBox="1"/>
          <p:nvPr/>
        </p:nvSpPr>
        <p:spPr>
          <a:xfrm flipH="1">
            <a:off x="847286" y="902237"/>
            <a:ext cx="6618915" cy="2616101"/>
          </a:xfrm>
          <a:prstGeom prst="rect">
            <a:avLst/>
          </a:prstGeom>
          <a:noFill/>
        </p:spPr>
        <p:txBody>
          <a:bodyPr wrap="square" rtlCol="0">
            <a:spAutoFit/>
          </a:bodyPr>
          <a:lstStyle/>
          <a:p>
            <a:r>
              <a:rPr lang="en-US" sz="3600" dirty="0"/>
              <a:t>Application</a:t>
            </a:r>
          </a:p>
          <a:p>
            <a:r>
              <a:rPr lang="en-US" sz="3600" dirty="0"/>
              <a:t>Oxford University Press’</a:t>
            </a:r>
          </a:p>
          <a:p>
            <a:pPr algn="ctr"/>
            <a:r>
              <a:rPr lang="en-US" sz="4600" dirty="0"/>
              <a:t>Step Forward</a:t>
            </a:r>
          </a:p>
          <a:p>
            <a:pPr algn="ctr"/>
            <a:endParaRPr lang="en-US" sz="4600" dirty="0"/>
          </a:p>
        </p:txBody>
      </p:sp>
      <p:pic>
        <p:nvPicPr>
          <p:cNvPr id="5" name="Picture 4">
            <a:extLst>
              <a:ext uri="{FF2B5EF4-FFF2-40B4-BE49-F238E27FC236}">
                <a16:creationId xmlns:a16="http://schemas.microsoft.com/office/drawing/2014/main" id="{9DFAF45C-ABD6-4325-AEE9-C8C3F074FE25}"/>
              </a:ext>
            </a:extLst>
          </p:cNvPr>
          <p:cNvPicPr>
            <a:picLocks noChangeAspect="1"/>
          </p:cNvPicPr>
          <p:nvPr/>
        </p:nvPicPr>
        <p:blipFill>
          <a:blip r:embed="rId2"/>
          <a:stretch>
            <a:fillRect/>
          </a:stretch>
        </p:blipFill>
        <p:spPr>
          <a:xfrm>
            <a:off x="5196180" y="2880437"/>
            <a:ext cx="3143250" cy="3467100"/>
          </a:xfrm>
          <a:prstGeom prst="rect">
            <a:avLst/>
          </a:prstGeom>
        </p:spPr>
      </p:pic>
    </p:spTree>
    <p:extLst>
      <p:ext uri="{BB962C8B-B14F-4D97-AF65-F5344CB8AC3E}">
        <p14:creationId xmlns:p14="http://schemas.microsoft.com/office/powerpoint/2010/main" val="599856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7949DC-0135-4C06-9A5C-389E99E2457E}"/>
              </a:ext>
            </a:extLst>
          </p:cNvPr>
          <p:cNvPicPr>
            <a:picLocks noChangeAspect="1"/>
          </p:cNvPicPr>
          <p:nvPr/>
        </p:nvPicPr>
        <p:blipFill>
          <a:blip r:embed="rId2"/>
          <a:stretch>
            <a:fillRect/>
          </a:stretch>
        </p:blipFill>
        <p:spPr>
          <a:xfrm>
            <a:off x="727788" y="324917"/>
            <a:ext cx="9295272" cy="6533083"/>
          </a:xfrm>
          <a:prstGeom prst="rect">
            <a:avLst/>
          </a:prstGeom>
        </p:spPr>
      </p:pic>
    </p:spTree>
    <p:extLst>
      <p:ext uri="{BB962C8B-B14F-4D97-AF65-F5344CB8AC3E}">
        <p14:creationId xmlns:p14="http://schemas.microsoft.com/office/powerpoint/2010/main" val="3654099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32465A-65AE-4C4A-9FF9-B3972831CF00}"/>
              </a:ext>
            </a:extLst>
          </p:cNvPr>
          <p:cNvPicPr>
            <a:picLocks noChangeAspect="1"/>
          </p:cNvPicPr>
          <p:nvPr/>
        </p:nvPicPr>
        <p:blipFill>
          <a:blip r:embed="rId2"/>
          <a:stretch>
            <a:fillRect/>
          </a:stretch>
        </p:blipFill>
        <p:spPr>
          <a:xfrm>
            <a:off x="877078" y="693811"/>
            <a:ext cx="9587019" cy="6003141"/>
          </a:xfrm>
          <a:prstGeom prst="rect">
            <a:avLst/>
          </a:prstGeom>
        </p:spPr>
      </p:pic>
    </p:spTree>
    <p:extLst>
      <p:ext uri="{BB962C8B-B14F-4D97-AF65-F5344CB8AC3E}">
        <p14:creationId xmlns:p14="http://schemas.microsoft.com/office/powerpoint/2010/main" val="232598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ECA5E-5720-4354-BF07-8D8B67B3734F}"/>
              </a:ext>
            </a:extLst>
          </p:cNvPr>
          <p:cNvSpPr>
            <a:spLocks noGrp="1"/>
          </p:cNvSpPr>
          <p:nvPr>
            <p:ph type="title"/>
          </p:nvPr>
        </p:nvSpPr>
        <p:spPr/>
        <p:txBody>
          <a:bodyPr/>
          <a:lstStyle/>
          <a:p>
            <a:r>
              <a:rPr lang="en-US" dirty="0"/>
              <a:t>How do we learn language sound and speak correctly?</a:t>
            </a:r>
          </a:p>
        </p:txBody>
      </p:sp>
      <p:sp>
        <p:nvSpPr>
          <p:cNvPr id="8" name="Content Placeholder 2">
            <a:extLst>
              <a:ext uri="{FF2B5EF4-FFF2-40B4-BE49-F238E27FC236}">
                <a16:creationId xmlns:a16="http://schemas.microsoft.com/office/drawing/2014/main" id="{B06B6B02-648A-40CD-B9CD-D68322C04444}"/>
              </a:ext>
            </a:extLst>
          </p:cNvPr>
          <p:cNvSpPr>
            <a:spLocks noGrp="1"/>
          </p:cNvSpPr>
          <p:nvPr>
            <p:ph sz="quarter" idx="1"/>
          </p:nvPr>
        </p:nvSpPr>
        <p:spPr>
          <a:xfrm>
            <a:off x="457200" y="2127380"/>
            <a:ext cx="8966718" cy="4346572"/>
          </a:xfrm>
        </p:spPr>
        <p:txBody>
          <a:bodyPr/>
          <a:lstStyle/>
          <a:p>
            <a:r>
              <a:rPr lang="en-US" dirty="0"/>
              <a:t>Students need to know the consonants and vowels</a:t>
            </a:r>
          </a:p>
          <a:p>
            <a:pPr lvl="1"/>
            <a:r>
              <a:rPr lang="en-US" dirty="0"/>
              <a:t>Some sounds can be difficult for students as they don’t have that sound in their native language.</a:t>
            </a:r>
          </a:p>
          <a:p>
            <a:r>
              <a:rPr lang="en-US" dirty="0"/>
              <a:t>Students need to know the basics of phonology</a:t>
            </a:r>
          </a:p>
          <a:p>
            <a:pPr lvl="1"/>
            <a:r>
              <a:rPr lang="en-US" dirty="0"/>
              <a:t>Voiced/ Voiceless</a:t>
            </a:r>
          </a:p>
          <a:p>
            <a:pPr lvl="1"/>
            <a:r>
              <a:rPr lang="en-US" dirty="0"/>
              <a:t>Place of Articulation</a:t>
            </a:r>
          </a:p>
          <a:p>
            <a:pPr lvl="1"/>
            <a:r>
              <a:rPr lang="en-US" dirty="0"/>
              <a:t>Manner of Articulation</a:t>
            </a:r>
          </a:p>
          <a:p>
            <a:pPr lvl="1"/>
            <a:r>
              <a:rPr lang="en-US" dirty="0"/>
              <a:t>Phonetic features that do not distinguish phonemes</a:t>
            </a:r>
          </a:p>
          <a:p>
            <a:pPr lvl="2"/>
            <a:r>
              <a:rPr lang="fr-FR" dirty="0"/>
              <a:t>syllabic versus nonsyllabic </a:t>
            </a:r>
          </a:p>
          <a:p>
            <a:pPr lvl="2"/>
            <a:r>
              <a:rPr lang="fr-FR" dirty="0"/>
              <a:t>stress versus nonstress </a:t>
            </a:r>
          </a:p>
          <a:p>
            <a:pPr lvl="2"/>
            <a:r>
              <a:rPr lang="fr-FR" dirty="0"/>
              <a:t>aspiration versus non aspiration </a:t>
            </a:r>
          </a:p>
        </p:txBody>
      </p:sp>
    </p:spTree>
    <p:extLst>
      <p:ext uri="{BB962C8B-B14F-4D97-AF65-F5344CB8AC3E}">
        <p14:creationId xmlns:p14="http://schemas.microsoft.com/office/powerpoint/2010/main" val="2094382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4264-8F03-427B-8265-9BD0D7EA55A7}"/>
              </a:ext>
            </a:extLst>
          </p:cNvPr>
          <p:cNvSpPr>
            <a:spLocks noGrp="1"/>
          </p:cNvSpPr>
          <p:nvPr>
            <p:ph type="ctrTitle"/>
          </p:nvPr>
        </p:nvSpPr>
        <p:spPr>
          <a:xfrm>
            <a:off x="1507067" y="2387756"/>
            <a:ext cx="7766936" cy="917506"/>
          </a:xfrm>
        </p:spPr>
        <p:txBody>
          <a:bodyPr/>
          <a:lstStyle/>
          <a:p>
            <a:pPr algn="l"/>
            <a:r>
              <a:rPr lang="en-US" dirty="0"/>
              <a:t>Application:</a:t>
            </a:r>
          </a:p>
        </p:txBody>
      </p:sp>
      <p:sp>
        <p:nvSpPr>
          <p:cNvPr id="3" name="Subtitle 2">
            <a:extLst>
              <a:ext uri="{FF2B5EF4-FFF2-40B4-BE49-F238E27FC236}">
                <a16:creationId xmlns:a16="http://schemas.microsoft.com/office/drawing/2014/main" id="{1AA74A78-FFDE-4C47-AB14-1441372680D4}"/>
              </a:ext>
            </a:extLst>
          </p:cNvPr>
          <p:cNvSpPr>
            <a:spLocks noGrp="1"/>
          </p:cNvSpPr>
          <p:nvPr>
            <p:ph type="subTitle" idx="1"/>
          </p:nvPr>
        </p:nvSpPr>
        <p:spPr>
          <a:xfrm>
            <a:off x="1507067" y="3900882"/>
            <a:ext cx="7766936" cy="2004968"/>
          </a:xfrm>
        </p:spPr>
        <p:txBody>
          <a:bodyPr>
            <a:normAutofit/>
          </a:bodyPr>
          <a:lstStyle/>
          <a:p>
            <a:pPr algn="ctr"/>
            <a:r>
              <a:rPr lang="en-US" sz="6000" dirty="0">
                <a:solidFill>
                  <a:schemeClr val="accent2">
                    <a:lumMod val="50000"/>
                  </a:schemeClr>
                </a:solidFill>
                <a:latin typeface="Copperplate Gothic Bold" panose="020E0705020206020404" pitchFamily="34" charset="0"/>
              </a:rPr>
              <a:t>Newsela</a:t>
            </a:r>
            <a:endParaRPr lang="en-US" sz="2500" dirty="0">
              <a:solidFill>
                <a:schemeClr val="accent2">
                  <a:lumMod val="50000"/>
                </a:schemeClr>
              </a:solidFill>
              <a:latin typeface="Copperplate Gothic Bold" panose="020E0705020206020404" pitchFamily="34" charset="0"/>
            </a:endParaRPr>
          </a:p>
          <a:p>
            <a:pPr algn="ctr"/>
            <a:r>
              <a:rPr lang="en-US" sz="2500" dirty="0">
                <a:solidFill>
                  <a:schemeClr val="accent2">
                    <a:lumMod val="50000"/>
                  </a:schemeClr>
                </a:solidFill>
                <a:latin typeface="Copperplate Gothic Bold" panose="020E0705020206020404" pitchFamily="34" charset="0"/>
              </a:rPr>
              <a:t>Newsela.com</a:t>
            </a:r>
          </a:p>
          <a:p>
            <a:pPr algn="ctr"/>
            <a:endParaRPr lang="en-US" sz="6000" dirty="0">
              <a:solidFill>
                <a:schemeClr val="accent2">
                  <a:lumMod val="50000"/>
                </a:schemeClr>
              </a:solidFill>
              <a:latin typeface="Copperplate Gothic Bold" panose="020E0705020206020404" pitchFamily="34" charset="0"/>
            </a:endParaRPr>
          </a:p>
          <a:p>
            <a:pPr algn="ctr"/>
            <a:endParaRPr lang="en-US" sz="6000" dirty="0">
              <a:solidFill>
                <a:schemeClr val="accent2">
                  <a:lumMod val="50000"/>
                </a:schemeClr>
              </a:solidFill>
              <a:latin typeface="Copperplate Gothic Bold" panose="020E0705020206020404" pitchFamily="34" charset="0"/>
            </a:endParaRPr>
          </a:p>
        </p:txBody>
      </p:sp>
    </p:spTree>
    <p:extLst>
      <p:ext uri="{BB962C8B-B14F-4D97-AF65-F5344CB8AC3E}">
        <p14:creationId xmlns:p14="http://schemas.microsoft.com/office/powerpoint/2010/main" val="3563519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8A79DA-E8B4-4BBF-9239-D2529099DF44}"/>
              </a:ext>
            </a:extLst>
          </p:cNvPr>
          <p:cNvPicPr>
            <a:picLocks noChangeAspect="1"/>
          </p:cNvPicPr>
          <p:nvPr/>
        </p:nvPicPr>
        <p:blipFill>
          <a:blip r:embed="rId2"/>
          <a:stretch>
            <a:fillRect/>
          </a:stretch>
        </p:blipFill>
        <p:spPr>
          <a:xfrm>
            <a:off x="1968416" y="307910"/>
            <a:ext cx="7231568" cy="6017540"/>
          </a:xfrm>
          <a:prstGeom prst="rect">
            <a:avLst/>
          </a:prstGeom>
        </p:spPr>
      </p:pic>
    </p:spTree>
    <p:extLst>
      <p:ext uri="{BB962C8B-B14F-4D97-AF65-F5344CB8AC3E}">
        <p14:creationId xmlns:p14="http://schemas.microsoft.com/office/powerpoint/2010/main" val="961462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8617C6-365A-4885-B730-F84D722CE729}"/>
              </a:ext>
            </a:extLst>
          </p:cNvPr>
          <p:cNvPicPr>
            <a:picLocks noChangeAspect="1"/>
          </p:cNvPicPr>
          <p:nvPr/>
        </p:nvPicPr>
        <p:blipFill>
          <a:blip r:embed="rId2"/>
          <a:stretch>
            <a:fillRect/>
          </a:stretch>
        </p:blipFill>
        <p:spPr>
          <a:xfrm>
            <a:off x="70758" y="0"/>
            <a:ext cx="10590234" cy="5271796"/>
          </a:xfrm>
          <a:prstGeom prst="rect">
            <a:avLst/>
          </a:prstGeom>
        </p:spPr>
      </p:pic>
    </p:spTree>
    <p:extLst>
      <p:ext uri="{BB962C8B-B14F-4D97-AF65-F5344CB8AC3E}">
        <p14:creationId xmlns:p14="http://schemas.microsoft.com/office/powerpoint/2010/main" val="1914024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6FAC7-0380-4962-BAF3-14DB014DD65C}"/>
              </a:ext>
            </a:extLst>
          </p:cNvPr>
          <p:cNvSpPr>
            <a:spLocks noGrp="1"/>
          </p:cNvSpPr>
          <p:nvPr>
            <p:ph type="title"/>
          </p:nvPr>
        </p:nvSpPr>
        <p:spPr>
          <a:xfrm>
            <a:off x="677334" y="609600"/>
            <a:ext cx="8596668" cy="620684"/>
          </a:xfrm>
        </p:spPr>
        <p:txBody>
          <a:bodyPr>
            <a:normAutofit fontScale="90000"/>
          </a:bodyPr>
          <a:lstStyle/>
          <a:p>
            <a:r>
              <a:rPr lang="en-US" dirty="0"/>
              <a:t>References</a:t>
            </a:r>
          </a:p>
        </p:txBody>
      </p:sp>
      <p:sp>
        <p:nvSpPr>
          <p:cNvPr id="4" name="Content Placeholder 8">
            <a:extLst>
              <a:ext uri="{FF2B5EF4-FFF2-40B4-BE49-F238E27FC236}">
                <a16:creationId xmlns:a16="http://schemas.microsoft.com/office/drawing/2014/main" id="{F1373395-C0F9-4484-BAE5-21FF2C273F01}"/>
              </a:ext>
            </a:extLst>
          </p:cNvPr>
          <p:cNvSpPr>
            <a:spLocks noGrp="1"/>
          </p:cNvSpPr>
          <p:nvPr>
            <p:ph idx="1"/>
          </p:nvPr>
        </p:nvSpPr>
        <p:spPr>
          <a:xfrm>
            <a:off x="677863" y="1230284"/>
            <a:ext cx="8596312" cy="4811741"/>
          </a:xfrm>
        </p:spPr>
        <p:txBody>
          <a:bodyPr>
            <a:normAutofit fontScale="92500" lnSpcReduction="10000"/>
          </a:bodyPr>
          <a:lstStyle/>
          <a:p>
            <a:r>
              <a:rPr lang="en-US" dirty="0"/>
              <a:t>Edwards, H.T. (2003). </a:t>
            </a:r>
            <a:r>
              <a:rPr lang="en-US" i="1" dirty="0"/>
              <a:t>Applied phonetics: The sounds of American English</a:t>
            </a:r>
            <a:r>
              <a:rPr lang="en-US" dirty="0"/>
              <a:t> (3</a:t>
            </a:r>
            <a:r>
              <a:rPr lang="en-US" baseline="30000" dirty="0"/>
              <a:t>rd</a:t>
            </a:r>
            <a:r>
              <a:rPr lang="en-US" dirty="0"/>
              <a:t> ed.). Thomson Delmar Learning. </a:t>
            </a:r>
            <a:r>
              <a:rPr lang="en-US" i="1" dirty="0"/>
              <a:t> </a:t>
            </a:r>
          </a:p>
          <a:p>
            <a:r>
              <a:rPr lang="en-US" dirty="0"/>
              <a:t>Fromkin, V., Rodman, R., &amp; Hyams, N. (2006). </a:t>
            </a:r>
            <a:r>
              <a:rPr lang="en-US" i="1" dirty="0"/>
              <a:t>An introduction to language</a:t>
            </a:r>
            <a:r>
              <a:rPr lang="en-US" dirty="0"/>
              <a:t> (9th ed.). Thomson: Boston, MA. </a:t>
            </a:r>
          </a:p>
          <a:p>
            <a:r>
              <a:rPr lang="en-US" dirty="0"/>
              <a:t>Hudson, J. (2010) Pronunciation Studio. Retrieved from </a:t>
            </a:r>
            <a:r>
              <a:rPr lang="en-US" dirty="0">
                <a:hlinkClick r:id="rId2"/>
              </a:rPr>
              <a:t>www.anenglishaccent.com/e-book.html</a:t>
            </a:r>
            <a:endParaRPr lang="en-US" dirty="0"/>
          </a:p>
          <a:p>
            <a:r>
              <a:rPr lang="en-US" dirty="0"/>
              <a:t>Images (2013) Retrieved from http://iolp.anadolu.edu.tr/dersler/3527/Unit08/task3_3.htm</a:t>
            </a:r>
          </a:p>
          <a:p>
            <a:r>
              <a:rPr lang="en-US" dirty="0"/>
              <a:t>I.S.P.Nation &amp; Newton, J. (2011). </a:t>
            </a:r>
            <a:r>
              <a:rPr lang="en-US" i="1" dirty="0"/>
              <a:t>Teaching ESL/EFL listening and speaking</a:t>
            </a:r>
            <a:r>
              <a:rPr lang="en-US" dirty="0"/>
              <a:t> (9th ed.). Wadsworth: Boston, MA. </a:t>
            </a:r>
          </a:p>
          <a:p>
            <a:r>
              <a:rPr lang="en-US" dirty="0"/>
              <a:t>Robertson, K., Ford, K. (2008) Language Acquisition: An Overview Retrieved from </a:t>
            </a:r>
            <a:r>
              <a:rPr lang="en-US" dirty="0">
                <a:hlinkClick r:id="rId3"/>
              </a:rPr>
              <a:t>http://www.colorincolorado.org/article/26751/</a:t>
            </a:r>
            <a:endParaRPr lang="en-US" dirty="0"/>
          </a:p>
          <a:p>
            <a:pPr lvl="0"/>
            <a:r>
              <a:rPr lang="en-US" dirty="0"/>
              <a:t>Wood, D. (2010). Formulaic Language and Second Language Speech Fluency : </a:t>
            </a:r>
            <a:r>
              <a:rPr lang="en-US" i="1" dirty="0"/>
              <a:t>Background, Evidence and Classroom Applications</a:t>
            </a:r>
            <a:r>
              <a:rPr lang="en-US" dirty="0"/>
              <a:t>. London, GBR: Continuum International Publishing, 2010. Retrieved from http://site.ebrary.com/lib/westerngovernors/Doc?id=10403769&amp;ppg=191</a:t>
            </a:r>
          </a:p>
          <a:p>
            <a:endParaRPr lang="en-US" dirty="0"/>
          </a:p>
          <a:p>
            <a:endParaRPr lang="en-US" dirty="0"/>
          </a:p>
        </p:txBody>
      </p:sp>
    </p:spTree>
    <p:extLst>
      <p:ext uri="{BB962C8B-B14F-4D97-AF65-F5344CB8AC3E}">
        <p14:creationId xmlns:p14="http://schemas.microsoft.com/office/powerpoint/2010/main" val="1024596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CC28-D424-4670-ABF9-2DDCC919ACDD}"/>
              </a:ext>
            </a:extLst>
          </p:cNvPr>
          <p:cNvSpPr>
            <a:spLocks noGrp="1"/>
          </p:cNvSpPr>
          <p:nvPr>
            <p:ph type="title"/>
          </p:nvPr>
        </p:nvSpPr>
        <p:spPr/>
        <p:txBody>
          <a:bodyPr/>
          <a:lstStyle/>
          <a:p>
            <a:r>
              <a:rPr lang="en-US" dirty="0"/>
              <a:t>WEBSITES FOR PRONUNCIATION</a:t>
            </a:r>
          </a:p>
        </p:txBody>
      </p:sp>
      <p:sp>
        <p:nvSpPr>
          <p:cNvPr id="3" name="Content Placeholder 2">
            <a:extLst>
              <a:ext uri="{FF2B5EF4-FFF2-40B4-BE49-F238E27FC236}">
                <a16:creationId xmlns:a16="http://schemas.microsoft.com/office/drawing/2014/main" id="{48EA6EBD-45E7-4FCA-8633-25FCD3A452FC}"/>
              </a:ext>
            </a:extLst>
          </p:cNvPr>
          <p:cNvSpPr>
            <a:spLocks noGrp="1"/>
          </p:cNvSpPr>
          <p:nvPr>
            <p:ph idx="1"/>
          </p:nvPr>
        </p:nvSpPr>
        <p:spPr/>
        <p:txBody>
          <a:bodyPr/>
          <a:lstStyle/>
          <a:p>
            <a:r>
              <a:rPr lang="en-US" sz="3200" u="sng" dirty="0">
                <a:solidFill>
                  <a:schemeClr val="tx1"/>
                </a:solidFill>
                <a:hlinkClick r:id="rId2">
                  <a:extLst>
                    <a:ext uri="{A12FA001-AC4F-418D-AE19-62706E023703}">
                      <ahyp:hlinkClr xmlns:ahyp="http://schemas.microsoft.com/office/drawing/2018/hyperlinkcolor" val="tx"/>
                    </a:ext>
                  </a:extLst>
                </a:hlinkClick>
              </a:rPr>
              <a:t>http://www.e-pron.com/</a:t>
            </a:r>
            <a:r>
              <a:rPr lang="en-US" sz="3200" dirty="0">
                <a:solidFill>
                  <a:schemeClr val="tx1"/>
                </a:solidFill>
              </a:rPr>
              <a:t> </a:t>
            </a:r>
          </a:p>
          <a:p>
            <a:r>
              <a:rPr lang="en-US" sz="3200" u="sng" dirty="0">
                <a:solidFill>
                  <a:schemeClr val="tx1"/>
                </a:solidFill>
                <a:hlinkClick r:id="rId3">
                  <a:extLst>
                    <a:ext uri="{A12FA001-AC4F-418D-AE19-62706E023703}">
                      <ahyp:hlinkClr xmlns:ahyp="http://schemas.microsoft.com/office/drawing/2018/hyperlinkcolor" val="tx"/>
                    </a:ext>
                  </a:extLst>
                </a:hlinkClick>
              </a:rPr>
              <a:t>http://www.englishclub.com/index.htm</a:t>
            </a:r>
            <a:r>
              <a:rPr lang="en-US" sz="3200" dirty="0">
                <a:solidFill>
                  <a:schemeClr val="tx1"/>
                </a:solidFill>
              </a:rPr>
              <a:t> </a:t>
            </a:r>
          </a:p>
          <a:p>
            <a:r>
              <a:rPr lang="en-US" sz="3200" u="sng" dirty="0">
                <a:solidFill>
                  <a:schemeClr val="tx1"/>
                </a:solidFill>
                <a:hlinkClick r:id="rId4">
                  <a:extLst>
                    <a:ext uri="{A12FA001-AC4F-418D-AE19-62706E023703}">
                      <ahyp:hlinkClr xmlns:ahyp="http://schemas.microsoft.com/office/drawing/2018/hyperlinkcolor" val="tx"/>
                    </a:ext>
                  </a:extLst>
                </a:hlinkClick>
              </a:rPr>
              <a:t>http://www.teacherjoe.us/index.html</a:t>
            </a:r>
            <a:endParaRPr lang="en-US" sz="3200" u="sng" dirty="0">
              <a:solidFill>
                <a:schemeClr val="tx1"/>
              </a:solidFill>
            </a:endParaRPr>
          </a:p>
          <a:p>
            <a:r>
              <a:rPr lang="en-US" sz="3200" u="sng" dirty="0">
                <a:solidFill>
                  <a:schemeClr val="tx1"/>
                </a:solidFill>
                <a:hlinkClick r:id="rId5">
                  <a:extLst>
                    <a:ext uri="{A12FA001-AC4F-418D-AE19-62706E023703}">
                      <ahyp:hlinkClr xmlns:ahyp="http://schemas.microsoft.com/office/drawing/2018/hyperlinkcolor" val="tx"/>
                    </a:ext>
                  </a:extLst>
                </a:hlinkClick>
              </a:rPr>
              <a:t>https://www.npr.org/programs/all-things-considered/</a:t>
            </a:r>
            <a:endParaRPr lang="en-US" sz="3200" dirty="0">
              <a:solidFill>
                <a:schemeClr val="tx1"/>
              </a:solidFill>
            </a:endParaRPr>
          </a:p>
          <a:p>
            <a:r>
              <a:rPr lang="en-US" sz="3200" u="sng" dirty="0">
                <a:solidFill>
                  <a:schemeClr val="tx1"/>
                </a:solidFill>
                <a:hlinkClick r:id="rId6">
                  <a:extLst>
                    <a:ext uri="{A12FA001-AC4F-418D-AE19-62706E023703}">
                      <ahyp:hlinkClr xmlns:ahyp="http://schemas.microsoft.com/office/drawing/2018/hyperlinkcolor" val="tx"/>
                    </a:ext>
                  </a:extLst>
                </a:hlinkClick>
              </a:rPr>
              <a:t>http://www.manythings.org/pp/</a:t>
            </a:r>
            <a:endParaRPr lang="en-US" sz="3200" dirty="0">
              <a:solidFill>
                <a:schemeClr val="tx1"/>
              </a:solidFill>
            </a:endParaRPr>
          </a:p>
          <a:p>
            <a:endParaRPr lang="en-US" dirty="0"/>
          </a:p>
          <a:p>
            <a:endParaRPr lang="en-US" dirty="0"/>
          </a:p>
        </p:txBody>
      </p:sp>
    </p:spTree>
    <p:extLst>
      <p:ext uri="{BB962C8B-B14F-4D97-AF65-F5344CB8AC3E}">
        <p14:creationId xmlns:p14="http://schemas.microsoft.com/office/powerpoint/2010/main" val="1421419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34A8-76EC-4A65-9294-8E1E5BD6AB7E}"/>
              </a:ext>
            </a:extLst>
          </p:cNvPr>
          <p:cNvSpPr>
            <a:spLocks noGrp="1"/>
          </p:cNvSpPr>
          <p:nvPr>
            <p:ph type="ctrTitle"/>
          </p:nvPr>
        </p:nvSpPr>
        <p:spPr/>
        <p:txBody>
          <a:bodyPr/>
          <a:lstStyle/>
          <a:p>
            <a:pPr algn="l"/>
            <a:r>
              <a:rPr lang="en-US" dirty="0"/>
              <a:t>Part III</a:t>
            </a:r>
          </a:p>
        </p:txBody>
      </p:sp>
      <p:sp>
        <p:nvSpPr>
          <p:cNvPr id="3" name="Subtitle 2">
            <a:extLst>
              <a:ext uri="{FF2B5EF4-FFF2-40B4-BE49-F238E27FC236}">
                <a16:creationId xmlns:a16="http://schemas.microsoft.com/office/drawing/2014/main" id="{BF7135B7-A92C-43DA-93C8-FA6880E7EFA9}"/>
              </a:ext>
            </a:extLst>
          </p:cNvPr>
          <p:cNvSpPr>
            <a:spLocks noGrp="1"/>
          </p:cNvSpPr>
          <p:nvPr>
            <p:ph type="subTitle" idx="1"/>
          </p:nvPr>
        </p:nvSpPr>
        <p:spPr>
          <a:xfrm>
            <a:off x="1507067" y="4026717"/>
            <a:ext cx="7766936" cy="1518406"/>
          </a:xfrm>
        </p:spPr>
        <p:txBody>
          <a:bodyPr>
            <a:normAutofit fontScale="62500" lnSpcReduction="20000"/>
          </a:bodyPr>
          <a:lstStyle/>
          <a:p>
            <a:pPr algn="ctr"/>
            <a:r>
              <a:rPr lang="en-US" sz="6000" dirty="0"/>
              <a:t>Improving Pronunciation and Expression through Reader’s Theater Activities</a:t>
            </a:r>
            <a:endParaRPr lang="en-US" sz="5600" dirty="0"/>
          </a:p>
        </p:txBody>
      </p:sp>
    </p:spTree>
    <p:extLst>
      <p:ext uri="{BB962C8B-B14F-4D97-AF65-F5344CB8AC3E}">
        <p14:creationId xmlns:p14="http://schemas.microsoft.com/office/powerpoint/2010/main" val="3047169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z="3200" dirty="0"/>
              <a:t>As students continue their repeated readings of the script, they are improving their reading skills and comprehension. They will also have the opportunity to practice speaking skills, such as pronunciation, inflection, expression, and varied volume.</a:t>
            </a:r>
            <a:br>
              <a:rPr lang="en-US" sz="3200" dirty="0"/>
            </a:br>
            <a:endParaRPr lang="en-US" sz="3200" dirty="0"/>
          </a:p>
        </p:txBody>
      </p:sp>
      <p:sp>
        <p:nvSpPr>
          <p:cNvPr id="10" name="Text Placeholder 9"/>
          <p:cNvSpPr>
            <a:spLocks noGrp="1"/>
          </p:cNvSpPr>
          <p:nvPr>
            <p:ph type="body" sz="quarter" idx="13"/>
          </p:nvPr>
        </p:nvSpPr>
        <p:spPr/>
        <p:txBody>
          <a:bodyPr/>
          <a:lstStyle/>
          <a:p>
            <a:r>
              <a:rPr lang="en-US" dirty="0"/>
              <a:t>--Kristina Robertson, “</a:t>
            </a:r>
            <a:r>
              <a:rPr lang="en-US" i="1" dirty="0"/>
              <a:t>Reader’s Theater: Oral Language Enrichment and Literacy Development for Ells”</a:t>
            </a:r>
            <a:endParaRPr lang="en-US" dirty="0"/>
          </a:p>
          <a:p>
            <a:endParaRPr lang="en-US" dirty="0"/>
          </a:p>
        </p:txBody>
      </p:sp>
    </p:spTree>
    <p:extLst>
      <p:ext uri="{BB962C8B-B14F-4D97-AF65-F5344CB8AC3E}">
        <p14:creationId xmlns:p14="http://schemas.microsoft.com/office/powerpoint/2010/main" val="260420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4779"/>
          </a:xfrm>
        </p:spPr>
        <p:txBody>
          <a:bodyPr/>
          <a:lstStyle/>
          <a:p>
            <a:r>
              <a:rPr lang="en-US" dirty="0"/>
              <a:t>Getting started…</a:t>
            </a:r>
          </a:p>
        </p:txBody>
      </p:sp>
      <p:sp>
        <p:nvSpPr>
          <p:cNvPr id="3" name="Content Placeholder 2"/>
          <p:cNvSpPr>
            <a:spLocks noGrp="1"/>
          </p:cNvSpPr>
          <p:nvPr>
            <p:ph idx="1"/>
          </p:nvPr>
        </p:nvSpPr>
        <p:spPr>
          <a:xfrm>
            <a:off x="677334" y="1311545"/>
            <a:ext cx="8596668" cy="4729817"/>
          </a:xfrm>
        </p:spPr>
        <p:txBody>
          <a:bodyPr>
            <a:normAutofit/>
          </a:bodyPr>
          <a:lstStyle/>
          <a:p>
            <a:r>
              <a:rPr lang="en-US" dirty="0"/>
              <a:t>Choose a story with a lot of dialogue that you can easily convert to a script.</a:t>
            </a:r>
          </a:p>
          <a:p>
            <a:pPr marL="0" indent="0">
              <a:buNone/>
            </a:pPr>
            <a:r>
              <a:rPr lang="en-US" dirty="0"/>
              <a:t>	--</a:t>
            </a:r>
            <a:r>
              <a:rPr lang="en-US" i="1" dirty="0"/>
              <a:t>Highlights </a:t>
            </a:r>
            <a:r>
              <a:rPr lang="en-US" dirty="0"/>
              <a:t>Magazines and Scholastic </a:t>
            </a:r>
            <a:r>
              <a:rPr lang="en-US" i="1" dirty="0"/>
              <a:t>Scope </a:t>
            </a:r>
            <a:r>
              <a:rPr lang="en-US" dirty="0"/>
              <a:t>are good resources.</a:t>
            </a: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dirty="0"/>
          </a:p>
          <a:p>
            <a:pPr marL="0" indent="0">
              <a:buNone/>
            </a:pPr>
            <a:endParaRPr lang="en-US" i="1" dirty="0"/>
          </a:p>
          <a:p>
            <a:pPr marL="0" indent="0">
              <a:buNone/>
            </a:pPr>
            <a:endParaRPr lang="en-US" i="1" dirty="0"/>
          </a:p>
          <a:p>
            <a:pPr marL="0" indent="0">
              <a:buNone/>
            </a:pPr>
            <a:endParaRPr lang="en-US" dirty="0"/>
          </a:p>
          <a:p>
            <a:r>
              <a:rPr lang="en-US" dirty="0"/>
              <a:t>The story should already be familiar to the students and high interest. Humorous stories work really well.</a:t>
            </a:r>
          </a:p>
          <a:p>
            <a:endParaRPr lang="en-US" dirty="0"/>
          </a:p>
        </p:txBody>
      </p:sp>
      <p:pic>
        <p:nvPicPr>
          <p:cNvPr id="5" name="Picture 4" descr="the_rooster_and_the_fox_by_houseofchabrier-d4wwlpq.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445" y="2093683"/>
            <a:ext cx="2291392" cy="3183161"/>
          </a:xfrm>
          <a:prstGeom prst="rect">
            <a:avLst/>
          </a:prstGeom>
        </p:spPr>
      </p:pic>
    </p:spTree>
    <p:extLst>
      <p:ext uri="{BB962C8B-B14F-4D97-AF65-F5344CB8AC3E}">
        <p14:creationId xmlns:p14="http://schemas.microsoft.com/office/powerpoint/2010/main" val="2185050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Some helpful hints…</a:t>
            </a:r>
          </a:p>
        </p:txBody>
      </p:sp>
      <p:sp>
        <p:nvSpPr>
          <p:cNvPr id="5" name="Content Placeholder 4"/>
          <p:cNvSpPr>
            <a:spLocks noGrp="1"/>
          </p:cNvSpPr>
          <p:nvPr>
            <p:ph idx="1"/>
          </p:nvPr>
        </p:nvSpPr>
        <p:spPr>
          <a:xfrm>
            <a:off x="677334" y="1394379"/>
            <a:ext cx="8596668" cy="4646983"/>
          </a:xfrm>
        </p:spPr>
        <p:txBody>
          <a:bodyPr>
            <a:normAutofit fontScale="92500" lnSpcReduction="20000"/>
          </a:bodyPr>
          <a:lstStyle/>
          <a:p>
            <a:pPr marL="0" indent="0">
              <a:buNone/>
            </a:pPr>
            <a:endParaRPr lang="en-US" dirty="0"/>
          </a:p>
          <a:p>
            <a:r>
              <a:rPr lang="en-US" sz="3200" dirty="0"/>
              <a:t>This activity can be differentiated </a:t>
            </a:r>
          </a:p>
          <a:p>
            <a:pPr marL="0" indent="0" algn="ctr">
              <a:buNone/>
            </a:pPr>
            <a:r>
              <a:rPr lang="en-US" sz="3200" dirty="0"/>
              <a:t>	--  Use a section of a story for lower level students or for a shorter activity.</a:t>
            </a:r>
          </a:p>
          <a:p>
            <a:pPr marL="0" indent="0" algn="ctr">
              <a:buNone/>
            </a:pPr>
            <a:r>
              <a:rPr lang="en-US" sz="3200" dirty="0"/>
              <a:t>	-- Convert a whole story for higher level students.</a:t>
            </a:r>
          </a:p>
          <a:p>
            <a:r>
              <a:rPr lang="en-US" sz="3200" dirty="0"/>
              <a:t>Choose an area of pronunciation you’d like the students to focus on. This could be individualized or done as a whole class.</a:t>
            </a:r>
          </a:p>
          <a:p>
            <a:pPr marL="0" indent="0" algn="ctr">
              <a:buNone/>
            </a:pPr>
            <a:r>
              <a:rPr lang="en-US" sz="3200" dirty="0"/>
              <a:t>	--For example, -</a:t>
            </a:r>
            <a:r>
              <a:rPr lang="en-US" sz="3200" i="1" dirty="0" err="1"/>
              <a:t>ed</a:t>
            </a:r>
            <a:r>
              <a:rPr lang="en-US" sz="3200" dirty="0"/>
              <a:t> </a:t>
            </a:r>
            <a:r>
              <a:rPr lang="en-US" sz="3200" i="1" dirty="0"/>
              <a:t>endings, </a:t>
            </a:r>
            <a:r>
              <a:rPr lang="en-US" sz="3200" dirty="0"/>
              <a:t>sound reductions, word stress, or liaisons </a:t>
            </a:r>
          </a:p>
          <a:p>
            <a:endParaRPr lang="en-US" sz="3200" dirty="0"/>
          </a:p>
          <a:p>
            <a:endParaRPr lang="en-US" dirty="0"/>
          </a:p>
        </p:txBody>
      </p:sp>
    </p:spTree>
    <p:extLst>
      <p:ext uri="{BB962C8B-B14F-4D97-AF65-F5344CB8AC3E}">
        <p14:creationId xmlns:p14="http://schemas.microsoft.com/office/powerpoint/2010/main" val="3926390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a:t>Let’s give it a try.</a:t>
            </a:r>
            <a:br>
              <a:rPr lang="en-US" sz="6000" dirty="0"/>
            </a:br>
            <a:br>
              <a:rPr lang="en-US" sz="6000" dirty="0"/>
            </a:br>
            <a:r>
              <a:rPr lang="en-US" sz="2200" dirty="0"/>
              <a:t> </a:t>
            </a:r>
            <a:br>
              <a:rPr lang="en-US" sz="2200" dirty="0"/>
            </a:br>
            <a:endParaRPr lang="en-US" sz="2200" dirty="0"/>
          </a:p>
        </p:txBody>
      </p:sp>
    </p:spTree>
    <p:extLst>
      <p:ext uri="{BB962C8B-B14F-4D97-AF65-F5344CB8AC3E}">
        <p14:creationId xmlns:p14="http://schemas.microsoft.com/office/powerpoint/2010/main" val="1519258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2">
            <a:extLst>
              <a:ext uri="{FF2B5EF4-FFF2-40B4-BE49-F238E27FC236}">
                <a16:creationId xmlns:a16="http://schemas.microsoft.com/office/drawing/2014/main" id="{E5B6BE2D-7D2F-4866-A8E9-4BDF6E84956C}"/>
              </a:ext>
            </a:extLst>
          </p:cNvPr>
          <p:cNvGraphicFramePr>
            <a:graphicFrameLocks/>
          </p:cNvGraphicFramePr>
          <p:nvPr>
            <p:extLst>
              <p:ext uri="{D42A27DB-BD31-4B8C-83A1-F6EECF244321}">
                <p14:modId xmlns:p14="http://schemas.microsoft.com/office/powerpoint/2010/main" val="2623773543"/>
              </p:ext>
            </p:extLst>
          </p:nvPr>
        </p:nvGraphicFramePr>
        <p:xfrm>
          <a:off x="304800" y="381001"/>
          <a:ext cx="8167396" cy="6281061"/>
        </p:xfrm>
        <a:graphic>
          <a:graphicData uri="http://schemas.openxmlformats.org/drawingml/2006/table">
            <a:tbl>
              <a:tblPr firstRow="1" firstCol="1" bandRow="1">
                <a:tableStyleId>{5C22544A-7EE6-4342-B048-85BDC9FD1C3A}</a:tableStyleId>
              </a:tblPr>
              <a:tblGrid>
                <a:gridCol w="1627338">
                  <a:extLst>
                    <a:ext uri="{9D8B030D-6E8A-4147-A177-3AD203B41FA5}">
                      <a16:colId xmlns:a16="http://schemas.microsoft.com/office/drawing/2014/main" val="20000"/>
                    </a:ext>
                  </a:extLst>
                </a:gridCol>
                <a:gridCol w="2456360">
                  <a:extLst>
                    <a:ext uri="{9D8B030D-6E8A-4147-A177-3AD203B41FA5}">
                      <a16:colId xmlns:a16="http://schemas.microsoft.com/office/drawing/2014/main" val="20001"/>
                    </a:ext>
                  </a:extLst>
                </a:gridCol>
                <a:gridCol w="1361233">
                  <a:extLst>
                    <a:ext uri="{9D8B030D-6E8A-4147-A177-3AD203B41FA5}">
                      <a16:colId xmlns:a16="http://schemas.microsoft.com/office/drawing/2014/main" val="20002"/>
                    </a:ext>
                  </a:extLst>
                </a:gridCol>
                <a:gridCol w="2722465">
                  <a:extLst>
                    <a:ext uri="{9D8B030D-6E8A-4147-A177-3AD203B41FA5}">
                      <a16:colId xmlns:a16="http://schemas.microsoft.com/office/drawing/2014/main" val="20003"/>
                    </a:ext>
                  </a:extLst>
                </a:gridCol>
              </a:tblGrid>
              <a:tr h="341252">
                <a:tc gridSpan="4">
                  <a:txBody>
                    <a:bodyPr/>
                    <a:lstStyle/>
                    <a:p>
                      <a:pPr marL="0" marR="0" algn="ctr">
                        <a:lnSpc>
                          <a:spcPct val="115000"/>
                        </a:lnSpc>
                        <a:spcBef>
                          <a:spcPts val="0"/>
                        </a:spcBef>
                        <a:spcAft>
                          <a:spcPts val="0"/>
                        </a:spcAft>
                      </a:pPr>
                      <a:r>
                        <a:rPr lang="en-US" sz="1100" dirty="0">
                          <a:effectLst/>
                        </a:rPr>
                        <a:t>The Consonants of North American English</a:t>
                      </a:r>
                      <a:endParaRPr lang="en-US" sz="1000" dirty="0">
                        <a:effectLst/>
                        <a:latin typeface="Calibri"/>
                        <a:ea typeface="Calibri"/>
                        <a:cs typeface="Times New Roman"/>
                      </a:endParaRPr>
                    </a:p>
                  </a:txBody>
                  <a:tcPr marL="63595" marR="6359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4377">
                <a:tc>
                  <a:txBody>
                    <a:bodyPr/>
                    <a:lstStyle/>
                    <a:p>
                      <a:pPr marL="0" marR="0">
                        <a:lnSpc>
                          <a:spcPct val="115000"/>
                        </a:lnSpc>
                        <a:spcBef>
                          <a:spcPts val="0"/>
                        </a:spcBef>
                        <a:spcAft>
                          <a:spcPts val="0"/>
                        </a:spcAft>
                      </a:pPr>
                      <a:r>
                        <a:rPr lang="en-US" sz="900" dirty="0">
                          <a:effectLst/>
                        </a:rPr>
                        <a:t>Sound</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900" dirty="0">
                          <a:effectLst/>
                        </a:rPr>
                        <a:t>Examples</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900" dirty="0">
                          <a:effectLst/>
                        </a:rPr>
                        <a:t>Sound </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900" dirty="0">
                          <a:effectLst/>
                        </a:rPr>
                        <a:t>Examples</a:t>
                      </a:r>
                      <a:endParaRPr lang="en-US" sz="1000" dirty="0">
                        <a:effectLst/>
                        <a:latin typeface="Calibri"/>
                        <a:ea typeface="Calibri"/>
                        <a:cs typeface="Times New Roman"/>
                      </a:endParaRPr>
                    </a:p>
                  </a:txBody>
                  <a:tcPr marL="63595" marR="63595" marT="0" marB="0"/>
                </a:tc>
                <a:extLst>
                  <a:ext uri="{0D108BD9-81ED-4DB2-BD59-A6C34878D82A}">
                    <a16:rowId xmlns:a16="http://schemas.microsoft.com/office/drawing/2014/main" val="10001"/>
                  </a:ext>
                </a:extLst>
              </a:tr>
              <a:tr h="312814">
                <a:tc>
                  <a:txBody>
                    <a:bodyPr/>
                    <a:lstStyle/>
                    <a:p>
                      <a:pPr marL="0" marR="0">
                        <a:lnSpc>
                          <a:spcPct val="115000"/>
                        </a:lnSpc>
                        <a:spcBef>
                          <a:spcPts val="0"/>
                        </a:spcBef>
                        <a:spcAft>
                          <a:spcPts val="0"/>
                        </a:spcAft>
                      </a:pPr>
                      <a:r>
                        <a:rPr lang="en-US" sz="1000" dirty="0">
                          <a:effectLst/>
                        </a:rPr>
                        <a:t>/b/</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u="sng" dirty="0">
                          <a:effectLst/>
                        </a:rPr>
                        <a:t>b</a:t>
                      </a:r>
                      <a:r>
                        <a:rPr lang="en-US" sz="1000" dirty="0">
                          <a:effectLst/>
                        </a:rPr>
                        <a:t>oy, ca</a:t>
                      </a:r>
                      <a:r>
                        <a:rPr lang="en-US" sz="1000" u="sng" dirty="0">
                          <a:effectLst/>
                        </a:rPr>
                        <a:t>b</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/h/</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u="sng" dirty="0">
                          <a:effectLst/>
                        </a:rPr>
                        <a:t>h</a:t>
                      </a:r>
                      <a:r>
                        <a:rPr lang="en-US" sz="1000" dirty="0">
                          <a:effectLst/>
                        </a:rPr>
                        <a:t>is, a</a:t>
                      </a:r>
                      <a:r>
                        <a:rPr lang="en-US" sz="1000" u="sng" dirty="0">
                          <a:effectLst/>
                        </a:rPr>
                        <a:t>h</a:t>
                      </a:r>
                      <a:r>
                        <a:rPr lang="en-US" sz="1000" dirty="0">
                          <a:effectLst/>
                        </a:rPr>
                        <a:t>ead, </a:t>
                      </a:r>
                      <a:r>
                        <a:rPr lang="en-US" sz="1000" u="sng" dirty="0">
                          <a:effectLst/>
                        </a:rPr>
                        <a:t>wh</a:t>
                      </a:r>
                      <a:r>
                        <a:rPr lang="en-US" sz="1000" dirty="0">
                          <a:effectLst/>
                        </a:rPr>
                        <a:t>ole</a:t>
                      </a:r>
                      <a:endParaRPr lang="en-US" sz="1000" dirty="0">
                        <a:effectLst/>
                        <a:latin typeface="Calibri"/>
                        <a:ea typeface="Calibri"/>
                        <a:cs typeface="Times New Roman"/>
                      </a:endParaRPr>
                    </a:p>
                  </a:txBody>
                  <a:tcPr marL="63595" marR="63595" marT="0" marB="0"/>
                </a:tc>
                <a:extLst>
                  <a:ext uri="{0D108BD9-81ED-4DB2-BD59-A6C34878D82A}">
                    <a16:rowId xmlns:a16="http://schemas.microsoft.com/office/drawing/2014/main" val="10002"/>
                  </a:ext>
                </a:extLst>
              </a:tr>
              <a:tr h="312814">
                <a:tc>
                  <a:txBody>
                    <a:bodyPr/>
                    <a:lstStyle/>
                    <a:p>
                      <a:pPr marL="0" marR="0">
                        <a:lnSpc>
                          <a:spcPct val="115000"/>
                        </a:lnSpc>
                        <a:spcBef>
                          <a:spcPts val="0"/>
                        </a:spcBef>
                        <a:spcAft>
                          <a:spcPts val="0"/>
                        </a:spcAft>
                      </a:pPr>
                      <a:r>
                        <a:rPr lang="en-US" sz="1000" dirty="0">
                          <a:effectLst/>
                        </a:rPr>
                        <a:t>/p/</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u="sng" dirty="0">
                          <a:effectLst/>
                        </a:rPr>
                        <a:t>p</a:t>
                      </a:r>
                      <a:r>
                        <a:rPr lang="en-US" sz="1000" dirty="0">
                          <a:effectLst/>
                        </a:rPr>
                        <a:t>ie, li</a:t>
                      </a:r>
                      <a:r>
                        <a:rPr lang="en-US" sz="1000" u="sng" dirty="0">
                          <a:effectLst/>
                        </a:rPr>
                        <a:t>p</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/t∫/</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u="sng" dirty="0">
                          <a:effectLst/>
                        </a:rPr>
                        <a:t>ch</a:t>
                      </a:r>
                      <a:r>
                        <a:rPr lang="en-US" sz="1000" dirty="0">
                          <a:effectLst/>
                        </a:rPr>
                        <a:t>eek, wat</a:t>
                      </a:r>
                      <a:r>
                        <a:rPr lang="en-US" sz="1000" u="sng" dirty="0">
                          <a:effectLst/>
                        </a:rPr>
                        <a:t>ch</a:t>
                      </a:r>
                      <a:r>
                        <a:rPr lang="en-US" sz="1000" dirty="0">
                          <a:effectLst/>
                        </a:rPr>
                        <a:t>, righ</a:t>
                      </a:r>
                      <a:r>
                        <a:rPr lang="en-US" sz="1000" u="sng" dirty="0">
                          <a:effectLst/>
                        </a:rPr>
                        <a:t>t</a:t>
                      </a:r>
                      <a:r>
                        <a:rPr lang="en-US" sz="1000" dirty="0">
                          <a:effectLst/>
                        </a:rPr>
                        <a:t>eous</a:t>
                      </a:r>
                      <a:endParaRPr lang="en-US" sz="1000" dirty="0">
                        <a:effectLst/>
                        <a:latin typeface="Calibri"/>
                        <a:ea typeface="Calibri"/>
                        <a:cs typeface="Times New Roman"/>
                      </a:endParaRPr>
                    </a:p>
                  </a:txBody>
                  <a:tcPr marL="63595" marR="63595" marT="0" marB="0"/>
                </a:tc>
                <a:extLst>
                  <a:ext uri="{0D108BD9-81ED-4DB2-BD59-A6C34878D82A}">
                    <a16:rowId xmlns:a16="http://schemas.microsoft.com/office/drawing/2014/main" val="10003"/>
                  </a:ext>
                </a:extLst>
              </a:tr>
              <a:tr h="312814">
                <a:tc>
                  <a:txBody>
                    <a:bodyPr/>
                    <a:lstStyle/>
                    <a:p>
                      <a:pPr marL="0" marR="0">
                        <a:lnSpc>
                          <a:spcPct val="115000"/>
                        </a:lnSpc>
                        <a:spcBef>
                          <a:spcPts val="0"/>
                        </a:spcBef>
                        <a:spcAft>
                          <a:spcPts val="0"/>
                        </a:spcAft>
                      </a:pPr>
                      <a:r>
                        <a:rPr lang="en-US" sz="1000" dirty="0">
                          <a:effectLst/>
                        </a:rPr>
                        <a:t>/d/</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u="sng" dirty="0">
                          <a:effectLst/>
                        </a:rPr>
                        <a:t>d</a:t>
                      </a:r>
                      <a:r>
                        <a:rPr lang="en-US" sz="1000" dirty="0">
                          <a:effectLst/>
                        </a:rPr>
                        <a:t>og, be</a:t>
                      </a:r>
                      <a:r>
                        <a:rPr lang="en-US" sz="1000" u="sng" dirty="0">
                          <a:effectLst/>
                        </a:rPr>
                        <a:t>d</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/ʤ/</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u="sng" dirty="0">
                          <a:effectLst/>
                        </a:rPr>
                        <a:t>j</a:t>
                      </a:r>
                      <a:r>
                        <a:rPr lang="en-US" sz="1000" dirty="0">
                          <a:effectLst/>
                        </a:rPr>
                        <a:t>oy, bu</a:t>
                      </a:r>
                      <a:r>
                        <a:rPr lang="en-US" sz="1000" u="sng" dirty="0">
                          <a:effectLst/>
                        </a:rPr>
                        <a:t>dg</a:t>
                      </a:r>
                      <a:r>
                        <a:rPr lang="en-US" sz="1000" dirty="0">
                          <a:effectLst/>
                        </a:rPr>
                        <a:t>e, resi</a:t>
                      </a:r>
                      <a:r>
                        <a:rPr lang="en-US" sz="1000" u="sng" dirty="0">
                          <a:effectLst/>
                        </a:rPr>
                        <a:t>d</a:t>
                      </a:r>
                      <a:r>
                        <a:rPr lang="en-US" sz="1000" dirty="0">
                          <a:effectLst/>
                        </a:rPr>
                        <a:t>ual</a:t>
                      </a:r>
                      <a:endParaRPr lang="en-US" sz="1000" dirty="0">
                        <a:effectLst/>
                        <a:latin typeface="Calibri"/>
                        <a:ea typeface="Calibri"/>
                        <a:cs typeface="Times New Roman"/>
                      </a:endParaRPr>
                    </a:p>
                  </a:txBody>
                  <a:tcPr marL="63595" marR="63595" marT="0" marB="0"/>
                </a:tc>
                <a:extLst>
                  <a:ext uri="{0D108BD9-81ED-4DB2-BD59-A6C34878D82A}">
                    <a16:rowId xmlns:a16="http://schemas.microsoft.com/office/drawing/2014/main" val="10004"/>
                  </a:ext>
                </a:extLst>
              </a:tr>
              <a:tr h="312814">
                <a:tc>
                  <a:txBody>
                    <a:bodyPr/>
                    <a:lstStyle/>
                    <a:p>
                      <a:pPr marL="0" marR="0">
                        <a:lnSpc>
                          <a:spcPct val="115000"/>
                        </a:lnSpc>
                        <a:spcBef>
                          <a:spcPts val="0"/>
                        </a:spcBef>
                        <a:spcAft>
                          <a:spcPts val="0"/>
                        </a:spcAft>
                      </a:pPr>
                      <a:r>
                        <a:rPr lang="en-US" sz="1000" dirty="0">
                          <a:effectLst/>
                        </a:rPr>
                        <a:t>/t/</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u="sng" dirty="0">
                          <a:effectLst/>
                        </a:rPr>
                        <a:t>t</a:t>
                      </a:r>
                      <a:r>
                        <a:rPr lang="en-US" sz="1000" dirty="0">
                          <a:effectLst/>
                        </a:rPr>
                        <a:t>oe, ca</a:t>
                      </a:r>
                      <a:r>
                        <a:rPr lang="en-US" sz="1000" u="sng" dirty="0">
                          <a:effectLst/>
                        </a:rPr>
                        <a:t>t</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/m/</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u="sng" dirty="0">
                          <a:effectLst/>
                        </a:rPr>
                        <a:t>m</a:t>
                      </a:r>
                      <a:r>
                        <a:rPr lang="en-US" sz="1000" dirty="0">
                          <a:effectLst/>
                        </a:rPr>
                        <a:t>e, see</a:t>
                      </a:r>
                      <a:r>
                        <a:rPr lang="en-US" sz="1000" u="sng" dirty="0">
                          <a:effectLst/>
                        </a:rPr>
                        <a:t>m</a:t>
                      </a:r>
                      <a:endParaRPr lang="en-US" sz="1000" dirty="0">
                        <a:effectLst/>
                        <a:latin typeface="Calibri"/>
                        <a:ea typeface="Calibri"/>
                        <a:cs typeface="Times New Roman"/>
                      </a:endParaRPr>
                    </a:p>
                  </a:txBody>
                  <a:tcPr marL="63595" marR="63595" marT="0" marB="0"/>
                </a:tc>
                <a:extLst>
                  <a:ext uri="{0D108BD9-81ED-4DB2-BD59-A6C34878D82A}">
                    <a16:rowId xmlns:a16="http://schemas.microsoft.com/office/drawing/2014/main" val="10005"/>
                  </a:ext>
                </a:extLst>
              </a:tr>
              <a:tr h="312814">
                <a:tc>
                  <a:txBody>
                    <a:bodyPr/>
                    <a:lstStyle/>
                    <a:p>
                      <a:pPr marL="0" marR="0">
                        <a:lnSpc>
                          <a:spcPct val="115000"/>
                        </a:lnSpc>
                        <a:spcBef>
                          <a:spcPts val="0"/>
                        </a:spcBef>
                        <a:spcAft>
                          <a:spcPts val="0"/>
                        </a:spcAft>
                      </a:pPr>
                      <a:r>
                        <a:rPr lang="en-US" sz="1000" dirty="0">
                          <a:effectLst/>
                        </a:rPr>
                        <a:t>/g/</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u="sng" dirty="0">
                          <a:effectLst/>
                        </a:rPr>
                        <a:t>g</a:t>
                      </a:r>
                      <a:r>
                        <a:rPr lang="en-US" sz="1000" dirty="0">
                          <a:effectLst/>
                        </a:rPr>
                        <a:t>o, be</a:t>
                      </a:r>
                      <a:r>
                        <a:rPr lang="en-US" sz="1000" u="sng" dirty="0">
                          <a:effectLst/>
                        </a:rPr>
                        <a:t>g</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/n/</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u="sng" dirty="0">
                          <a:effectLst/>
                        </a:rPr>
                        <a:t>n</a:t>
                      </a:r>
                      <a:r>
                        <a:rPr lang="en-US" sz="1000" dirty="0">
                          <a:effectLst/>
                        </a:rPr>
                        <a:t>o, su</a:t>
                      </a:r>
                      <a:r>
                        <a:rPr lang="en-US" sz="1000" u="sng" dirty="0">
                          <a:effectLst/>
                        </a:rPr>
                        <a:t>n</a:t>
                      </a:r>
                      <a:endParaRPr lang="en-US" sz="1000" dirty="0">
                        <a:effectLst/>
                        <a:latin typeface="Calibri"/>
                        <a:ea typeface="Calibri"/>
                        <a:cs typeface="Times New Roman"/>
                      </a:endParaRPr>
                    </a:p>
                  </a:txBody>
                  <a:tcPr marL="63595" marR="63595" marT="0" marB="0"/>
                </a:tc>
                <a:extLst>
                  <a:ext uri="{0D108BD9-81ED-4DB2-BD59-A6C34878D82A}">
                    <a16:rowId xmlns:a16="http://schemas.microsoft.com/office/drawing/2014/main" val="10006"/>
                  </a:ext>
                </a:extLst>
              </a:tr>
              <a:tr h="312814">
                <a:tc>
                  <a:txBody>
                    <a:bodyPr/>
                    <a:lstStyle/>
                    <a:p>
                      <a:pPr marL="0" marR="0">
                        <a:lnSpc>
                          <a:spcPct val="115000"/>
                        </a:lnSpc>
                        <a:spcBef>
                          <a:spcPts val="0"/>
                        </a:spcBef>
                        <a:spcAft>
                          <a:spcPts val="0"/>
                        </a:spcAft>
                      </a:pPr>
                      <a:r>
                        <a:rPr lang="en-US" sz="1000" dirty="0">
                          <a:effectLst/>
                        </a:rPr>
                        <a:t>/k/</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u="sng" dirty="0">
                          <a:effectLst/>
                        </a:rPr>
                        <a:t>c</a:t>
                      </a:r>
                      <a:r>
                        <a:rPr lang="en-US" sz="1000" dirty="0">
                          <a:effectLst/>
                        </a:rPr>
                        <a:t>at, ba</a:t>
                      </a:r>
                      <a:r>
                        <a:rPr lang="en-US" sz="1000" u="sng" dirty="0">
                          <a:effectLst/>
                        </a:rPr>
                        <a:t>ck</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/ŋ/</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si</a:t>
                      </a:r>
                      <a:r>
                        <a:rPr lang="en-US" sz="1000" u="sng" dirty="0">
                          <a:effectLst/>
                        </a:rPr>
                        <a:t>ng</a:t>
                      </a:r>
                      <a:r>
                        <a:rPr lang="en-US" sz="1000" dirty="0">
                          <a:effectLst/>
                        </a:rPr>
                        <a:t>er, ba</a:t>
                      </a:r>
                      <a:r>
                        <a:rPr lang="en-US" sz="1000" u="sng" dirty="0">
                          <a:effectLst/>
                        </a:rPr>
                        <a:t>ng</a:t>
                      </a:r>
                      <a:r>
                        <a:rPr lang="en-US" sz="1000" dirty="0">
                          <a:effectLst/>
                        </a:rPr>
                        <a:t>, thi</a:t>
                      </a:r>
                      <a:r>
                        <a:rPr lang="en-US" sz="1000" u="sng" dirty="0">
                          <a:effectLst/>
                        </a:rPr>
                        <a:t>n</a:t>
                      </a:r>
                      <a:r>
                        <a:rPr lang="en-US" sz="1000" dirty="0">
                          <a:effectLst/>
                        </a:rPr>
                        <a:t>k</a:t>
                      </a:r>
                      <a:endParaRPr lang="en-US" sz="1000" dirty="0">
                        <a:effectLst/>
                        <a:latin typeface="Calibri"/>
                        <a:ea typeface="Calibri"/>
                        <a:cs typeface="Times New Roman"/>
                      </a:endParaRPr>
                    </a:p>
                  </a:txBody>
                  <a:tcPr marL="63595" marR="63595" marT="0" marB="0"/>
                </a:tc>
                <a:extLst>
                  <a:ext uri="{0D108BD9-81ED-4DB2-BD59-A6C34878D82A}">
                    <a16:rowId xmlns:a16="http://schemas.microsoft.com/office/drawing/2014/main" val="10007"/>
                  </a:ext>
                </a:extLst>
              </a:tr>
              <a:tr h="312814">
                <a:tc>
                  <a:txBody>
                    <a:bodyPr/>
                    <a:lstStyle/>
                    <a:p>
                      <a:pPr marL="0" marR="0">
                        <a:lnSpc>
                          <a:spcPct val="115000"/>
                        </a:lnSpc>
                        <a:spcBef>
                          <a:spcPts val="0"/>
                        </a:spcBef>
                        <a:spcAft>
                          <a:spcPts val="0"/>
                        </a:spcAft>
                      </a:pPr>
                      <a:r>
                        <a:rPr lang="en-US" sz="1000" dirty="0">
                          <a:effectLst/>
                        </a:rPr>
                        <a:t>/v/</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u="sng" dirty="0">
                          <a:effectLst/>
                        </a:rPr>
                        <a:t>v</a:t>
                      </a:r>
                      <a:r>
                        <a:rPr lang="en-US" sz="1000" dirty="0">
                          <a:effectLst/>
                        </a:rPr>
                        <a:t>iew, lo</a:t>
                      </a:r>
                      <a:r>
                        <a:rPr lang="en-US" sz="1000" u="sng" dirty="0">
                          <a:effectLst/>
                        </a:rPr>
                        <a:t>v</a:t>
                      </a:r>
                      <a:r>
                        <a:rPr lang="en-US" sz="1000" dirty="0">
                          <a:effectLst/>
                        </a:rPr>
                        <a:t>e</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/l/</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u="sng" dirty="0">
                          <a:effectLst/>
                        </a:rPr>
                        <a:t>l</a:t>
                      </a:r>
                      <a:r>
                        <a:rPr lang="en-US" sz="1000" dirty="0">
                          <a:effectLst/>
                        </a:rPr>
                        <a:t>ong, fu</a:t>
                      </a:r>
                      <a:r>
                        <a:rPr lang="en-US" sz="1000" u="sng" dirty="0">
                          <a:effectLst/>
                        </a:rPr>
                        <a:t>ll</a:t>
                      </a:r>
                      <a:endParaRPr lang="en-US" sz="1000" dirty="0">
                        <a:effectLst/>
                        <a:latin typeface="Calibri"/>
                        <a:ea typeface="Calibri"/>
                        <a:cs typeface="Times New Roman"/>
                      </a:endParaRPr>
                    </a:p>
                  </a:txBody>
                  <a:tcPr marL="63595" marR="63595" marT="0" marB="0"/>
                </a:tc>
                <a:extLst>
                  <a:ext uri="{0D108BD9-81ED-4DB2-BD59-A6C34878D82A}">
                    <a16:rowId xmlns:a16="http://schemas.microsoft.com/office/drawing/2014/main" val="10008"/>
                  </a:ext>
                </a:extLst>
              </a:tr>
              <a:tr h="312814">
                <a:tc>
                  <a:txBody>
                    <a:bodyPr/>
                    <a:lstStyle/>
                    <a:p>
                      <a:pPr marL="0" marR="0">
                        <a:lnSpc>
                          <a:spcPct val="115000"/>
                        </a:lnSpc>
                        <a:spcBef>
                          <a:spcPts val="0"/>
                        </a:spcBef>
                        <a:spcAft>
                          <a:spcPts val="0"/>
                        </a:spcAft>
                      </a:pPr>
                      <a:r>
                        <a:rPr lang="en-US" sz="1000" dirty="0">
                          <a:effectLst/>
                        </a:rPr>
                        <a:t>/f/</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u="sng" dirty="0">
                          <a:effectLst/>
                        </a:rPr>
                        <a:t>f</a:t>
                      </a:r>
                      <a:r>
                        <a:rPr lang="en-US" sz="1000" dirty="0">
                          <a:effectLst/>
                        </a:rPr>
                        <a:t>ill, li</a:t>
                      </a:r>
                      <a:r>
                        <a:rPr lang="en-US" sz="1000" u="sng" dirty="0">
                          <a:effectLst/>
                        </a:rPr>
                        <a:t>f</a:t>
                      </a:r>
                      <a:r>
                        <a:rPr lang="en-US" sz="1000" dirty="0">
                          <a:effectLst/>
                        </a:rPr>
                        <a:t>e</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/r/</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u="sng" dirty="0">
                          <a:effectLst/>
                        </a:rPr>
                        <a:t>r</a:t>
                      </a:r>
                      <a:r>
                        <a:rPr lang="en-US" sz="1000" dirty="0">
                          <a:effectLst/>
                        </a:rPr>
                        <a:t>un, ca</a:t>
                      </a:r>
                      <a:r>
                        <a:rPr lang="en-US" sz="1000" u="sng" dirty="0">
                          <a:effectLst/>
                        </a:rPr>
                        <a:t>r</a:t>
                      </a:r>
                      <a:endParaRPr lang="en-US" sz="1000" dirty="0">
                        <a:effectLst/>
                        <a:latin typeface="Calibri"/>
                        <a:ea typeface="Calibri"/>
                        <a:cs typeface="Times New Roman"/>
                      </a:endParaRPr>
                    </a:p>
                  </a:txBody>
                  <a:tcPr marL="63595" marR="63595" marT="0" marB="0"/>
                </a:tc>
                <a:extLst>
                  <a:ext uri="{0D108BD9-81ED-4DB2-BD59-A6C34878D82A}">
                    <a16:rowId xmlns:a16="http://schemas.microsoft.com/office/drawing/2014/main" val="10009"/>
                  </a:ext>
                </a:extLst>
              </a:tr>
              <a:tr h="312814">
                <a:tc>
                  <a:txBody>
                    <a:bodyPr/>
                    <a:lstStyle/>
                    <a:p>
                      <a:pPr marL="0" marR="0">
                        <a:lnSpc>
                          <a:spcPct val="115000"/>
                        </a:lnSpc>
                        <a:spcBef>
                          <a:spcPts val="0"/>
                        </a:spcBef>
                        <a:spcAft>
                          <a:spcPts val="0"/>
                        </a:spcAft>
                      </a:pPr>
                      <a:r>
                        <a:rPr lang="en-US" sz="1000" dirty="0">
                          <a:effectLst/>
                        </a:rPr>
                        <a:t>/ð/ </a:t>
                      </a:r>
                      <a:r>
                        <a:rPr lang="en-US" sz="800" dirty="0">
                          <a:effectLst/>
                        </a:rPr>
                        <a:t>(voiced)</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u="sng" dirty="0">
                          <a:effectLst/>
                        </a:rPr>
                        <a:t>th</a:t>
                      </a:r>
                      <a:r>
                        <a:rPr lang="en-US" sz="1000" dirty="0">
                          <a:effectLst/>
                        </a:rPr>
                        <a:t>e, ba</a:t>
                      </a:r>
                      <a:r>
                        <a:rPr lang="en-US" sz="1000" u="sng" dirty="0">
                          <a:effectLst/>
                        </a:rPr>
                        <a:t>th</a:t>
                      </a:r>
                      <a:r>
                        <a:rPr lang="en-US" sz="1000" dirty="0">
                          <a:effectLst/>
                        </a:rPr>
                        <a:t>e, wea</a:t>
                      </a:r>
                      <a:r>
                        <a:rPr lang="en-US" sz="1000" u="sng" dirty="0">
                          <a:effectLst/>
                        </a:rPr>
                        <a:t>th</a:t>
                      </a:r>
                      <a:r>
                        <a:rPr lang="en-US" sz="1000" dirty="0">
                          <a:effectLst/>
                        </a:rPr>
                        <a:t>er</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/w/</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u="sng" dirty="0">
                          <a:effectLst/>
                        </a:rPr>
                        <a:t>w</a:t>
                      </a:r>
                      <a:r>
                        <a:rPr lang="en-US" sz="1000" dirty="0">
                          <a:effectLst/>
                        </a:rPr>
                        <a:t>in, a</a:t>
                      </a:r>
                      <a:r>
                        <a:rPr lang="en-US" sz="1000" u="sng" dirty="0">
                          <a:effectLst/>
                        </a:rPr>
                        <a:t>w</a:t>
                      </a:r>
                      <a:r>
                        <a:rPr lang="en-US" sz="1000" dirty="0">
                          <a:effectLst/>
                        </a:rPr>
                        <a:t>ay</a:t>
                      </a:r>
                      <a:endParaRPr lang="en-US" sz="1000" dirty="0">
                        <a:effectLst/>
                        <a:latin typeface="Calibri"/>
                        <a:ea typeface="Calibri"/>
                        <a:cs typeface="Times New Roman"/>
                      </a:endParaRPr>
                    </a:p>
                  </a:txBody>
                  <a:tcPr marL="63595" marR="63595" marT="0" marB="0"/>
                </a:tc>
                <a:extLst>
                  <a:ext uri="{0D108BD9-81ED-4DB2-BD59-A6C34878D82A}">
                    <a16:rowId xmlns:a16="http://schemas.microsoft.com/office/drawing/2014/main" val="10010"/>
                  </a:ext>
                </a:extLst>
              </a:tr>
              <a:tr h="1365887">
                <a:tc>
                  <a:txBody>
                    <a:bodyPr/>
                    <a:lstStyle/>
                    <a:p>
                      <a:pPr marL="0" marR="0">
                        <a:lnSpc>
                          <a:spcPct val="115000"/>
                        </a:lnSpc>
                        <a:spcBef>
                          <a:spcPts val="0"/>
                        </a:spcBef>
                        <a:spcAft>
                          <a:spcPts val="0"/>
                        </a:spcAft>
                      </a:pPr>
                      <a:r>
                        <a:rPr lang="en-US" sz="1000" dirty="0">
                          <a:effectLst/>
                        </a:rPr>
                        <a:t>/θ/ </a:t>
                      </a:r>
                      <a:r>
                        <a:rPr lang="en-US" sz="800" dirty="0">
                          <a:effectLst/>
                        </a:rPr>
                        <a:t>(voiceless)</a:t>
                      </a:r>
                      <a:endParaRPr lang="en-US" sz="1000" dirty="0">
                        <a:effectLst/>
                      </a:endParaRPr>
                    </a:p>
                    <a:p>
                      <a:pPr marL="0" marR="0">
                        <a:lnSpc>
                          <a:spcPct val="115000"/>
                        </a:lnSpc>
                        <a:spcBef>
                          <a:spcPts val="0"/>
                        </a:spcBef>
                        <a:spcAft>
                          <a:spcPts val="0"/>
                        </a:spcAft>
                      </a:pPr>
                      <a:r>
                        <a:rPr lang="en-US" sz="700" dirty="0">
                          <a:effectLst/>
                        </a:rPr>
                        <a:t>People sometimes confuse these sounds as to which is voiced and which is voiceless.</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u="sng" dirty="0">
                          <a:effectLst/>
                        </a:rPr>
                        <a:t>th</a:t>
                      </a:r>
                      <a:r>
                        <a:rPr lang="en-US" sz="1000" dirty="0">
                          <a:effectLst/>
                        </a:rPr>
                        <a:t>in, ba</a:t>
                      </a:r>
                      <a:r>
                        <a:rPr lang="en-US" sz="1000" u="sng" dirty="0">
                          <a:effectLst/>
                        </a:rPr>
                        <a:t>th</a:t>
                      </a:r>
                      <a:r>
                        <a:rPr lang="en-US" sz="1000" dirty="0">
                          <a:effectLst/>
                        </a:rPr>
                        <a:t>, </a:t>
                      </a:r>
                      <a:r>
                        <a:rPr lang="en-US" sz="1000" u="sng" dirty="0">
                          <a:effectLst/>
                        </a:rPr>
                        <a:t>th</a:t>
                      </a:r>
                      <a:r>
                        <a:rPr lang="en-US" sz="1000" dirty="0">
                          <a:effectLst/>
                        </a:rPr>
                        <a:t>rough</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/hw/ or /ʍ /*</a:t>
                      </a:r>
                    </a:p>
                    <a:p>
                      <a:pPr marL="0" marR="0">
                        <a:lnSpc>
                          <a:spcPct val="115000"/>
                        </a:lnSpc>
                        <a:spcBef>
                          <a:spcPts val="0"/>
                        </a:spcBef>
                        <a:spcAft>
                          <a:spcPts val="0"/>
                        </a:spcAft>
                      </a:pPr>
                      <a:r>
                        <a:rPr lang="en-US" sz="700" dirty="0">
                          <a:effectLst/>
                        </a:rPr>
                        <a:t>In many American dialects pronounced as /w/</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u="sng" dirty="0">
                          <a:effectLst/>
                        </a:rPr>
                        <a:t>wh</a:t>
                      </a:r>
                      <a:r>
                        <a:rPr lang="en-US" sz="1000" dirty="0">
                          <a:effectLst/>
                        </a:rPr>
                        <a:t>ich, </a:t>
                      </a:r>
                      <a:r>
                        <a:rPr lang="en-US" sz="1000" u="sng" dirty="0">
                          <a:effectLst/>
                        </a:rPr>
                        <a:t>wh</a:t>
                      </a:r>
                      <a:r>
                        <a:rPr lang="en-US" sz="1000" dirty="0">
                          <a:effectLst/>
                        </a:rPr>
                        <a:t>at</a:t>
                      </a:r>
                      <a:endParaRPr lang="en-US" sz="1000" dirty="0">
                        <a:effectLst/>
                        <a:latin typeface="Calibri"/>
                        <a:ea typeface="Calibri"/>
                        <a:cs typeface="Times New Roman"/>
                      </a:endParaRPr>
                    </a:p>
                  </a:txBody>
                  <a:tcPr marL="63595" marR="63595" marT="0" marB="0"/>
                </a:tc>
                <a:extLst>
                  <a:ext uri="{0D108BD9-81ED-4DB2-BD59-A6C34878D82A}">
                    <a16:rowId xmlns:a16="http://schemas.microsoft.com/office/drawing/2014/main" val="10011"/>
                  </a:ext>
                </a:extLst>
              </a:tr>
              <a:tr h="312814">
                <a:tc>
                  <a:txBody>
                    <a:bodyPr/>
                    <a:lstStyle/>
                    <a:p>
                      <a:pPr marL="0" marR="0">
                        <a:lnSpc>
                          <a:spcPct val="115000"/>
                        </a:lnSpc>
                        <a:spcBef>
                          <a:spcPts val="0"/>
                        </a:spcBef>
                        <a:spcAft>
                          <a:spcPts val="0"/>
                        </a:spcAft>
                      </a:pPr>
                      <a:r>
                        <a:rPr lang="en-US" sz="1000" dirty="0">
                          <a:effectLst/>
                        </a:rPr>
                        <a:t>/z/</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u="sng" dirty="0">
                          <a:effectLst/>
                        </a:rPr>
                        <a:t>z</a:t>
                      </a:r>
                      <a:r>
                        <a:rPr lang="en-US" sz="1000" dirty="0">
                          <a:effectLst/>
                        </a:rPr>
                        <a:t>oo, goe</a:t>
                      </a:r>
                      <a:r>
                        <a:rPr lang="en-US" sz="1000" u="sng" dirty="0">
                          <a:effectLst/>
                        </a:rPr>
                        <a:t>s</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/j/ /y/*</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u="sng" dirty="0">
                          <a:effectLst/>
                        </a:rPr>
                        <a:t>y</a:t>
                      </a:r>
                      <a:r>
                        <a:rPr lang="en-US" sz="1000" dirty="0">
                          <a:effectLst/>
                        </a:rPr>
                        <a:t>ou, so</a:t>
                      </a:r>
                      <a:r>
                        <a:rPr lang="en-US" sz="1000" u="sng" dirty="0">
                          <a:effectLst/>
                        </a:rPr>
                        <a:t>y</a:t>
                      </a:r>
                      <a:r>
                        <a:rPr lang="en-US" sz="1000" dirty="0">
                          <a:effectLst/>
                        </a:rPr>
                        <a:t>a</a:t>
                      </a:r>
                      <a:endParaRPr lang="en-US" sz="1000" dirty="0">
                        <a:effectLst/>
                        <a:latin typeface="Calibri"/>
                        <a:ea typeface="Calibri"/>
                        <a:cs typeface="Times New Roman"/>
                      </a:endParaRPr>
                    </a:p>
                  </a:txBody>
                  <a:tcPr marL="63595" marR="63595" marT="0" marB="0"/>
                </a:tc>
                <a:extLst>
                  <a:ext uri="{0D108BD9-81ED-4DB2-BD59-A6C34878D82A}">
                    <a16:rowId xmlns:a16="http://schemas.microsoft.com/office/drawing/2014/main" val="10012"/>
                  </a:ext>
                </a:extLst>
              </a:tr>
              <a:tr h="312814">
                <a:tc>
                  <a:txBody>
                    <a:bodyPr/>
                    <a:lstStyle/>
                    <a:p>
                      <a:pPr marL="0" marR="0">
                        <a:lnSpc>
                          <a:spcPct val="115000"/>
                        </a:lnSpc>
                        <a:spcBef>
                          <a:spcPts val="0"/>
                        </a:spcBef>
                        <a:spcAft>
                          <a:spcPts val="0"/>
                        </a:spcAft>
                      </a:pPr>
                      <a:r>
                        <a:rPr lang="en-US" sz="1000" dirty="0">
                          <a:effectLst/>
                        </a:rPr>
                        <a:t>/s/</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u="sng" dirty="0">
                          <a:effectLst/>
                        </a:rPr>
                        <a:t>s</a:t>
                      </a:r>
                      <a:r>
                        <a:rPr lang="en-US" sz="1000" dirty="0">
                          <a:effectLst/>
                        </a:rPr>
                        <a:t>ee, bu</a:t>
                      </a:r>
                      <a:r>
                        <a:rPr lang="en-US" sz="1000" u="sng" dirty="0">
                          <a:effectLst/>
                        </a:rPr>
                        <a:t>s</a:t>
                      </a:r>
                      <a:endParaRPr lang="en-US" sz="1000" dirty="0">
                        <a:effectLst/>
                        <a:latin typeface="Calibri"/>
                        <a:ea typeface="Calibri"/>
                        <a:cs typeface="Times New Roman"/>
                      </a:endParaRPr>
                    </a:p>
                  </a:txBody>
                  <a:tcPr marL="63595" marR="63595" marT="0" marB="0"/>
                </a:tc>
                <a:tc gridSpan="2">
                  <a:txBody>
                    <a:bodyPr/>
                    <a:lstStyle/>
                    <a:p>
                      <a:pPr marL="0" marR="0" algn="ctr">
                        <a:lnSpc>
                          <a:spcPct val="115000"/>
                        </a:lnSpc>
                        <a:spcBef>
                          <a:spcPts val="0"/>
                        </a:spcBef>
                        <a:spcAft>
                          <a:spcPts val="0"/>
                        </a:spcAft>
                      </a:pPr>
                      <a:r>
                        <a:rPr lang="en-US" sz="1000" dirty="0">
                          <a:effectLst/>
                        </a:rPr>
                        <a:t>Other Frequently Used Symbols</a:t>
                      </a:r>
                      <a:endParaRPr lang="en-US" sz="1000" dirty="0">
                        <a:effectLst/>
                        <a:latin typeface="Calibri"/>
                        <a:ea typeface="Calibri"/>
                        <a:cs typeface="Times New Roman"/>
                      </a:endParaRPr>
                    </a:p>
                  </a:txBody>
                  <a:tcPr marL="63595" marR="63595" marT="0" marB="0"/>
                </a:tc>
                <a:tc hMerge="1">
                  <a:txBody>
                    <a:bodyPr/>
                    <a:lstStyle/>
                    <a:p>
                      <a:endParaRPr lang="en-US"/>
                    </a:p>
                  </a:txBody>
                  <a:tcPr/>
                </a:tc>
                <a:extLst>
                  <a:ext uri="{0D108BD9-81ED-4DB2-BD59-A6C34878D82A}">
                    <a16:rowId xmlns:a16="http://schemas.microsoft.com/office/drawing/2014/main" val="10013"/>
                  </a:ext>
                </a:extLst>
              </a:tr>
              <a:tr h="312814">
                <a:tc>
                  <a:txBody>
                    <a:bodyPr/>
                    <a:lstStyle/>
                    <a:p>
                      <a:pPr marL="0" marR="0">
                        <a:lnSpc>
                          <a:spcPct val="115000"/>
                        </a:lnSpc>
                        <a:spcBef>
                          <a:spcPts val="0"/>
                        </a:spcBef>
                        <a:spcAft>
                          <a:spcPts val="0"/>
                        </a:spcAft>
                      </a:pPr>
                      <a:r>
                        <a:rPr lang="en-US" sz="1000" dirty="0">
                          <a:effectLst/>
                        </a:rPr>
                        <a:t>/ʓ/</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lei</a:t>
                      </a:r>
                      <a:r>
                        <a:rPr lang="en-US" sz="1000" u="sng" dirty="0">
                          <a:effectLst/>
                        </a:rPr>
                        <a:t>su</a:t>
                      </a:r>
                      <a:r>
                        <a:rPr lang="en-US" sz="1000" dirty="0">
                          <a:effectLst/>
                        </a:rPr>
                        <a:t>re, bei</a:t>
                      </a:r>
                      <a:r>
                        <a:rPr lang="en-US" sz="1000" u="sng" dirty="0">
                          <a:effectLst/>
                        </a:rPr>
                        <a:t>g</a:t>
                      </a:r>
                      <a:r>
                        <a:rPr lang="en-US" sz="1000" dirty="0">
                          <a:effectLst/>
                        </a:rPr>
                        <a:t>e, ca</a:t>
                      </a:r>
                      <a:r>
                        <a:rPr lang="en-US" sz="1000" u="sng" dirty="0">
                          <a:effectLst/>
                        </a:rPr>
                        <a:t>s</a:t>
                      </a:r>
                      <a:r>
                        <a:rPr lang="en-US" sz="1000" dirty="0">
                          <a:effectLst/>
                        </a:rPr>
                        <a:t>ual</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/ʔ/ </a:t>
                      </a:r>
                      <a:r>
                        <a:rPr lang="en-US" sz="800" dirty="0">
                          <a:effectLst/>
                        </a:rPr>
                        <a:t>glottal stop</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bo</a:t>
                      </a:r>
                      <a:r>
                        <a:rPr lang="en-US" sz="1000" u="sng" dirty="0">
                          <a:effectLst/>
                        </a:rPr>
                        <a:t>tt</a:t>
                      </a:r>
                      <a:r>
                        <a:rPr lang="en-US" sz="1000" dirty="0">
                          <a:effectLst/>
                        </a:rPr>
                        <a:t>le, bu</a:t>
                      </a:r>
                      <a:r>
                        <a:rPr lang="en-US" sz="1000" u="sng" dirty="0">
                          <a:effectLst/>
                        </a:rPr>
                        <a:t>tt</a:t>
                      </a:r>
                      <a:r>
                        <a:rPr lang="en-US" sz="1000" dirty="0">
                          <a:effectLst/>
                        </a:rPr>
                        <a:t>on (ʔ)uh(ʔ)oh</a:t>
                      </a:r>
                      <a:endParaRPr lang="en-US" sz="1000" dirty="0">
                        <a:effectLst/>
                        <a:latin typeface="Calibri"/>
                        <a:ea typeface="Calibri"/>
                        <a:cs typeface="Times New Roman"/>
                      </a:endParaRPr>
                    </a:p>
                  </a:txBody>
                  <a:tcPr marL="63595" marR="63595" marT="0" marB="0"/>
                </a:tc>
                <a:extLst>
                  <a:ext uri="{0D108BD9-81ED-4DB2-BD59-A6C34878D82A}">
                    <a16:rowId xmlns:a16="http://schemas.microsoft.com/office/drawing/2014/main" val="10014"/>
                  </a:ext>
                </a:extLst>
              </a:tr>
              <a:tr h="535777">
                <a:tc>
                  <a:txBody>
                    <a:bodyPr/>
                    <a:lstStyle/>
                    <a:p>
                      <a:pPr marL="0" marR="0">
                        <a:lnSpc>
                          <a:spcPct val="115000"/>
                        </a:lnSpc>
                        <a:spcBef>
                          <a:spcPts val="0"/>
                        </a:spcBef>
                        <a:spcAft>
                          <a:spcPts val="0"/>
                        </a:spcAft>
                      </a:pPr>
                      <a:r>
                        <a:rPr lang="en-US" sz="1000" dirty="0">
                          <a:effectLst/>
                        </a:rPr>
                        <a:t>/∫/</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u="sng" dirty="0">
                          <a:effectLst/>
                        </a:rPr>
                        <a:t>sh</a:t>
                      </a:r>
                      <a:r>
                        <a:rPr lang="en-US" sz="1000" dirty="0">
                          <a:effectLst/>
                        </a:rPr>
                        <a:t>y, di</a:t>
                      </a:r>
                      <a:r>
                        <a:rPr lang="en-US" sz="1000" u="sng" dirty="0">
                          <a:effectLst/>
                        </a:rPr>
                        <a:t>sh</a:t>
                      </a:r>
                      <a:r>
                        <a:rPr lang="en-US" sz="1000" dirty="0">
                          <a:effectLst/>
                        </a:rPr>
                        <a:t>, na</a:t>
                      </a:r>
                      <a:r>
                        <a:rPr lang="en-US" sz="1000" u="sng" dirty="0">
                          <a:effectLst/>
                        </a:rPr>
                        <a:t>ti</a:t>
                      </a:r>
                      <a:r>
                        <a:rPr lang="en-US" sz="1000" dirty="0">
                          <a:effectLst/>
                        </a:rPr>
                        <a:t>on</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/ɾ/ </a:t>
                      </a:r>
                      <a:r>
                        <a:rPr lang="en-US" sz="800" dirty="0">
                          <a:effectLst/>
                        </a:rPr>
                        <a:t>flap allophone</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wri</a:t>
                      </a:r>
                      <a:r>
                        <a:rPr lang="en-US" sz="1000" u="sng" dirty="0">
                          <a:effectLst/>
                        </a:rPr>
                        <a:t>t</a:t>
                      </a:r>
                      <a:r>
                        <a:rPr lang="en-US" sz="1000" dirty="0">
                          <a:effectLst/>
                        </a:rPr>
                        <a:t>er, la</a:t>
                      </a:r>
                      <a:r>
                        <a:rPr lang="en-US" sz="1000" u="sng" dirty="0">
                          <a:effectLst/>
                        </a:rPr>
                        <a:t>tt</a:t>
                      </a:r>
                      <a:r>
                        <a:rPr lang="en-US" sz="1000" dirty="0">
                          <a:effectLst/>
                        </a:rPr>
                        <a:t>er, la</a:t>
                      </a:r>
                      <a:r>
                        <a:rPr lang="en-US" sz="1000" u="sng" dirty="0">
                          <a:effectLst/>
                        </a:rPr>
                        <a:t>dd</a:t>
                      </a:r>
                      <a:r>
                        <a:rPr lang="en-US" sz="1000" dirty="0">
                          <a:effectLst/>
                        </a:rPr>
                        <a:t>er</a:t>
                      </a:r>
                      <a:endParaRPr lang="en-US" sz="1000" dirty="0">
                        <a:effectLst/>
                        <a:latin typeface="Calibri"/>
                        <a:ea typeface="Calibri"/>
                        <a:cs typeface="Times New Roman"/>
                      </a:endParaRPr>
                    </a:p>
                  </a:txBody>
                  <a:tcPr marL="63595" marR="63595" marT="0" marB="0"/>
                </a:tc>
                <a:extLst>
                  <a:ext uri="{0D108BD9-81ED-4DB2-BD59-A6C34878D82A}">
                    <a16:rowId xmlns:a16="http://schemas.microsoft.com/office/drawing/2014/main" val="10015"/>
                  </a:ext>
                </a:extLst>
              </a:tr>
            </a:tbl>
          </a:graphicData>
        </a:graphic>
      </p:graphicFrame>
      <p:sp>
        <p:nvSpPr>
          <p:cNvPr id="4" name="Text Placeholder 11">
            <a:extLst>
              <a:ext uri="{FF2B5EF4-FFF2-40B4-BE49-F238E27FC236}">
                <a16:creationId xmlns:a16="http://schemas.microsoft.com/office/drawing/2014/main" id="{977E2A78-05F3-4BDE-8062-268015048A5F}"/>
              </a:ext>
            </a:extLst>
          </p:cNvPr>
          <p:cNvSpPr txBox="1">
            <a:spLocks/>
          </p:cNvSpPr>
          <p:nvPr/>
        </p:nvSpPr>
        <p:spPr>
          <a:xfrm>
            <a:off x="8481474" y="2889363"/>
            <a:ext cx="1510424" cy="2094807"/>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600" dirty="0"/>
              <a:t>Consonants are identified by place of articulation, manner of articulation, and voicing.</a:t>
            </a:r>
          </a:p>
        </p:txBody>
      </p:sp>
    </p:spTree>
    <p:extLst>
      <p:ext uri="{BB962C8B-B14F-4D97-AF65-F5344CB8AC3E}">
        <p14:creationId xmlns:p14="http://schemas.microsoft.com/office/powerpoint/2010/main" val="446360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7819B1-7D34-4EBF-B012-D37DFE5B0957}"/>
              </a:ext>
            </a:extLst>
          </p:cNvPr>
          <p:cNvSpPr/>
          <p:nvPr/>
        </p:nvSpPr>
        <p:spPr>
          <a:xfrm>
            <a:off x="3048000" y="1305342"/>
            <a:ext cx="6096000" cy="5909310"/>
          </a:xfrm>
          <a:prstGeom prst="rect">
            <a:avLst/>
          </a:prstGeom>
        </p:spPr>
        <p:txBody>
          <a:bodyPr>
            <a:spAutoFit/>
          </a:bodyPr>
          <a:lstStyle/>
          <a:p>
            <a:r>
              <a:rPr lang="en-US" b="1" i="1" dirty="0"/>
              <a:t>The Rooster and the Fox, </a:t>
            </a:r>
            <a:r>
              <a:rPr lang="en-US" b="1" dirty="0"/>
              <a:t>adapted from </a:t>
            </a:r>
            <a:r>
              <a:rPr lang="en-US" b="1" i="1" dirty="0"/>
              <a:t>Highlights </a:t>
            </a:r>
            <a:r>
              <a:rPr lang="en-US" b="1" dirty="0"/>
              <a:t>Magazine</a:t>
            </a:r>
            <a:br>
              <a:rPr lang="en-US" b="1" i="1" dirty="0"/>
            </a:br>
            <a:r>
              <a:rPr lang="en-US" dirty="0"/>
              <a:t> </a:t>
            </a:r>
            <a:br>
              <a:rPr lang="en-US" dirty="0"/>
            </a:br>
            <a:r>
              <a:rPr lang="en-US" dirty="0"/>
              <a:t>A play based on a fable by Aesop</a:t>
            </a:r>
            <a:br>
              <a:rPr lang="en-US" dirty="0"/>
            </a:br>
            <a:r>
              <a:rPr lang="en-US" dirty="0"/>
              <a:t> </a:t>
            </a:r>
            <a:br>
              <a:rPr lang="en-US" dirty="0"/>
            </a:br>
            <a:r>
              <a:rPr lang="en-US" dirty="0"/>
              <a:t>Narrator 1 :	One evening Rooster flew up into a tree to sleep.  He fluffed his feathers and flapped his wings three times.  But just before he tucked his head under his wing, Rooster spotted a flash of red.  It was moving behind the barn.  He looked again and saw Fox standing beneath the tree.</a:t>
            </a:r>
            <a:br>
              <a:rPr lang="en-US" dirty="0"/>
            </a:br>
            <a:r>
              <a:rPr lang="en-US" dirty="0"/>
              <a:t> </a:t>
            </a:r>
            <a:br>
              <a:rPr lang="en-US" dirty="0"/>
            </a:br>
            <a:r>
              <a:rPr lang="en-US" dirty="0"/>
              <a:t>Fox:	“Good evening, Rooster, have you heard the good news?”</a:t>
            </a:r>
            <a:br>
              <a:rPr lang="en-US" dirty="0"/>
            </a:br>
            <a:r>
              <a:rPr lang="en-US" dirty="0"/>
              <a:t> </a:t>
            </a:r>
            <a:br>
              <a:rPr lang="en-US" dirty="0"/>
            </a:br>
            <a:r>
              <a:rPr lang="en-US" dirty="0"/>
              <a:t>Narrator 1:	Rooster was afraid of Fox, but he tried not to show it.</a:t>
            </a:r>
            <a:br>
              <a:rPr lang="en-US" dirty="0"/>
            </a:br>
            <a:r>
              <a:rPr lang="en-US" dirty="0"/>
              <a:t> </a:t>
            </a:r>
            <a:br>
              <a:rPr lang="en-US" dirty="0"/>
            </a:br>
            <a:r>
              <a:rPr lang="en-US" dirty="0"/>
              <a:t>Rooster:	“News?”</a:t>
            </a:r>
            <a:br>
              <a:rPr lang="en-US" dirty="0"/>
            </a:br>
            <a:r>
              <a:rPr lang="en-US" dirty="0"/>
              <a:t> </a:t>
            </a:r>
            <a:br>
              <a:rPr lang="en-US" dirty="0"/>
            </a:br>
            <a:endParaRPr lang="en-US" dirty="0"/>
          </a:p>
        </p:txBody>
      </p:sp>
    </p:spTree>
    <p:extLst>
      <p:ext uri="{BB962C8B-B14F-4D97-AF65-F5344CB8AC3E}">
        <p14:creationId xmlns:p14="http://schemas.microsoft.com/office/powerpoint/2010/main" val="2829860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470840-09AD-47EF-B86A-CA217A0412E8}"/>
              </a:ext>
            </a:extLst>
          </p:cNvPr>
          <p:cNvSpPr/>
          <p:nvPr/>
        </p:nvSpPr>
        <p:spPr>
          <a:xfrm>
            <a:off x="3048000" y="1028343"/>
            <a:ext cx="6096000" cy="4801314"/>
          </a:xfrm>
          <a:prstGeom prst="rect">
            <a:avLst/>
          </a:prstGeom>
        </p:spPr>
        <p:txBody>
          <a:bodyPr>
            <a:spAutoFit/>
          </a:bodyPr>
          <a:lstStyle/>
          <a:p>
            <a:r>
              <a:rPr lang="en-US" dirty="0"/>
              <a:t>Narrator 1:	He asked calmly.</a:t>
            </a:r>
            <a:br>
              <a:rPr lang="en-US" dirty="0"/>
            </a:br>
            <a:endParaRPr lang="en-US" dirty="0"/>
          </a:p>
          <a:p>
            <a:r>
              <a:rPr lang="en-US" dirty="0"/>
              <a:t>Rooster:	“What news?”</a:t>
            </a:r>
            <a:br>
              <a:rPr lang="en-US" dirty="0"/>
            </a:br>
            <a:r>
              <a:rPr lang="en-US" dirty="0"/>
              <a:t> </a:t>
            </a:r>
            <a:br>
              <a:rPr lang="en-US" dirty="0"/>
            </a:br>
            <a:r>
              <a:rPr lang="en-US" dirty="0"/>
              <a:t>Fox	“Why, all the animals have agreed to love one another, “</a:t>
            </a:r>
            <a:br>
              <a:rPr lang="en-US" dirty="0"/>
            </a:br>
            <a:r>
              <a:rPr lang="en-US" dirty="0"/>
              <a:t> </a:t>
            </a:r>
            <a:br>
              <a:rPr lang="en-US" dirty="0"/>
            </a:br>
            <a:r>
              <a:rPr lang="en-US" dirty="0"/>
              <a:t>Rooster:	“Oh, really?”</a:t>
            </a:r>
            <a:br>
              <a:rPr lang="en-US" dirty="0"/>
            </a:br>
            <a:r>
              <a:rPr lang="en-US" dirty="0"/>
              <a:t> </a:t>
            </a:r>
            <a:br>
              <a:rPr lang="en-US" dirty="0"/>
            </a:br>
            <a:r>
              <a:rPr lang="en-US" dirty="0"/>
              <a:t>Narrator 2:	Said Rooster, trying to sound pleasant.</a:t>
            </a:r>
            <a:br>
              <a:rPr lang="en-US" dirty="0"/>
            </a:br>
            <a:r>
              <a:rPr lang="en-US" dirty="0"/>
              <a:t> </a:t>
            </a:r>
            <a:br>
              <a:rPr lang="en-US" dirty="0"/>
            </a:br>
            <a:r>
              <a:rPr lang="en-US" dirty="0"/>
              <a:t>Fox	“That’s right. From now on, we are all going to be friends.  No more fighting, no more need to be afraid.  We can all live together happily.  Isn’t that wonderful?”</a:t>
            </a:r>
            <a:br>
              <a:rPr lang="en-US" dirty="0"/>
            </a:br>
            <a:r>
              <a:rPr lang="en-US" dirty="0"/>
              <a:t> </a:t>
            </a:r>
            <a:br>
              <a:rPr lang="en-US" dirty="0"/>
            </a:br>
            <a:r>
              <a:rPr lang="en-US" dirty="0"/>
              <a:t>Rooster:	“Hmmm.  That is great news, Fox.”</a:t>
            </a:r>
            <a:br>
              <a:rPr lang="en-US" dirty="0"/>
            </a:br>
            <a:endParaRPr lang="en-US" dirty="0"/>
          </a:p>
        </p:txBody>
      </p:sp>
    </p:spTree>
    <p:extLst>
      <p:ext uri="{BB962C8B-B14F-4D97-AF65-F5344CB8AC3E}">
        <p14:creationId xmlns:p14="http://schemas.microsoft.com/office/powerpoint/2010/main" val="185871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13D12-298E-4F97-A83C-BC3F2F32CC21}"/>
              </a:ext>
            </a:extLst>
          </p:cNvPr>
          <p:cNvSpPr>
            <a:spLocks noGrp="1"/>
          </p:cNvSpPr>
          <p:nvPr>
            <p:ph type="ctrTitle"/>
          </p:nvPr>
        </p:nvSpPr>
        <p:spPr>
          <a:xfrm>
            <a:off x="1507239" y="792563"/>
            <a:ext cx="7766936" cy="1096963"/>
          </a:xfrm>
        </p:spPr>
        <p:txBody>
          <a:bodyPr/>
          <a:lstStyle/>
          <a:p>
            <a:pPr algn="l"/>
            <a:r>
              <a:rPr lang="en-US" dirty="0"/>
              <a:t>Consonants</a:t>
            </a:r>
          </a:p>
        </p:txBody>
      </p:sp>
      <p:sp>
        <p:nvSpPr>
          <p:cNvPr id="4" name="Subtitle 7">
            <a:extLst>
              <a:ext uri="{FF2B5EF4-FFF2-40B4-BE49-F238E27FC236}">
                <a16:creationId xmlns:a16="http://schemas.microsoft.com/office/drawing/2014/main" id="{11932D89-628B-4A22-9E24-E75DA711A0A9}"/>
              </a:ext>
            </a:extLst>
          </p:cNvPr>
          <p:cNvSpPr>
            <a:spLocks noGrp="1"/>
          </p:cNvSpPr>
          <p:nvPr>
            <p:ph type="subTitle" idx="1"/>
          </p:nvPr>
        </p:nvSpPr>
        <p:spPr>
          <a:xfrm>
            <a:off x="1506538" y="2061556"/>
            <a:ext cx="7767637" cy="4003881"/>
          </a:xfrm>
        </p:spPr>
        <p:txBody>
          <a:bodyPr>
            <a:noAutofit/>
          </a:bodyPr>
          <a:lstStyle/>
          <a:p>
            <a:pPr algn="l"/>
            <a:r>
              <a:rPr lang="en-US" sz="2800" dirty="0"/>
              <a:t>Fromkin, V., Rodman, R., &amp; Hyams, N. (2006) stated that consonants are formed by where the airflow is restricted in the vocal tract how the  tongue and lips move  to create constriction, and the shape of the oral cavity in different ways.  All these elements put together in different ways produce the various sounds.</a:t>
            </a:r>
          </a:p>
        </p:txBody>
      </p:sp>
    </p:spTree>
    <p:extLst>
      <p:ext uri="{BB962C8B-B14F-4D97-AF65-F5344CB8AC3E}">
        <p14:creationId xmlns:p14="http://schemas.microsoft.com/office/powerpoint/2010/main" val="324327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a:extLst>
              <a:ext uri="{FF2B5EF4-FFF2-40B4-BE49-F238E27FC236}">
                <a16:creationId xmlns:a16="http://schemas.microsoft.com/office/drawing/2014/main" id="{4AF3440C-1071-4788-A7AE-999D83B011E5}"/>
              </a:ext>
            </a:extLst>
          </p:cNvPr>
          <p:cNvGraphicFramePr>
            <a:graphicFrameLocks/>
          </p:cNvGraphicFramePr>
          <p:nvPr>
            <p:extLst>
              <p:ext uri="{D42A27DB-BD31-4B8C-83A1-F6EECF244321}">
                <p14:modId xmlns:p14="http://schemas.microsoft.com/office/powerpoint/2010/main" val="849313115"/>
              </p:ext>
            </p:extLst>
          </p:nvPr>
        </p:nvGraphicFramePr>
        <p:xfrm>
          <a:off x="304798" y="228602"/>
          <a:ext cx="7858299" cy="6454829"/>
        </p:xfrm>
        <a:graphic>
          <a:graphicData uri="http://schemas.openxmlformats.org/drawingml/2006/table">
            <a:tbl>
              <a:tblPr firstRow="1" firstCol="1" bandRow="1">
                <a:tableStyleId>{5C22544A-7EE6-4342-B048-85BDC9FD1C3A}</a:tableStyleId>
              </a:tblPr>
              <a:tblGrid>
                <a:gridCol w="1491895">
                  <a:extLst>
                    <a:ext uri="{9D8B030D-6E8A-4147-A177-3AD203B41FA5}">
                      <a16:colId xmlns:a16="http://schemas.microsoft.com/office/drawing/2014/main" val="20000"/>
                    </a:ext>
                  </a:extLst>
                </a:gridCol>
                <a:gridCol w="2363399">
                  <a:extLst>
                    <a:ext uri="{9D8B030D-6E8A-4147-A177-3AD203B41FA5}">
                      <a16:colId xmlns:a16="http://schemas.microsoft.com/office/drawing/2014/main" val="20001"/>
                    </a:ext>
                  </a:extLst>
                </a:gridCol>
                <a:gridCol w="1383572">
                  <a:extLst>
                    <a:ext uri="{9D8B030D-6E8A-4147-A177-3AD203B41FA5}">
                      <a16:colId xmlns:a16="http://schemas.microsoft.com/office/drawing/2014/main" val="20002"/>
                    </a:ext>
                  </a:extLst>
                </a:gridCol>
                <a:gridCol w="2619433">
                  <a:extLst>
                    <a:ext uri="{9D8B030D-6E8A-4147-A177-3AD203B41FA5}">
                      <a16:colId xmlns:a16="http://schemas.microsoft.com/office/drawing/2014/main" val="20003"/>
                    </a:ext>
                  </a:extLst>
                </a:gridCol>
              </a:tblGrid>
              <a:tr h="424148">
                <a:tc gridSpan="4">
                  <a:txBody>
                    <a:bodyPr/>
                    <a:lstStyle/>
                    <a:p>
                      <a:pPr marL="0" marR="0" algn="ctr">
                        <a:lnSpc>
                          <a:spcPct val="115000"/>
                        </a:lnSpc>
                        <a:spcBef>
                          <a:spcPts val="0"/>
                        </a:spcBef>
                        <a:spcAft>
                          <a:spcPts val="0"/>
                        </a:spcAft>
                      </a:pPr>
                      <a:r>
                        <a:rPr lang="en-US" sz="1100" dirty="0">
                          <a:effectLst/>
                        </a:rPr>
                        <a:t>The Vowels of North American English </a:t>
                      </a:r>
                      <a:endParaRPr lang="en-US" sz="1000" dirty="0">
                        <a:effectLst/>
                        <a:latin typeface="Calibri"/>
                        <a:ea typeface="Calibri"/>
                        <a:cs typeface="Times New Roman"/>
                      </a:endParaRPr>
                    </a:p>
                  </a:txBody>
                  <a:tcPr marL="63595" marR="6359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3459">
                <a:tc>
                  <a:txBody>
                    <a:bodyPr/>
                    <a:lstStyle/>
                    <a:p>
                      <a:pPr marL="0" marR="0">
                        <a:lnSpc>
                          <a:spcPct val="115000"/>
                        </a:lnSpc>
                        <a:spcBef>
                          <a:spcPts val="0"/>
                        </a:spcBef>
                        <a:spcAft>
                          <a:spcPts val="0"/>
                        </a:spcAft>
                      </a:pPr>
                      <a:r>
                        <a:rPr lang="en-US" sz="900" dirty="0">
                          <a:effectLst/>
                        </a:rPr>
                        <a:t>Sound</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900" dirty="0">
                          <a:effectLst/>
                        </a:rPr>
                        <a:t>Examples</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900" dirty="0">
                          <a:effectLst/>
                        </a:rPr>
                        <a:t>Sound </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900" dirty="0">
                          <a:effectLst/>
                        </a:rPr>
                        <a:t>Examples</a:t>
                      </a:r>
                      <a:endParaRPr lang="en-US" sz="1000" dirty="0">
                        <a:effectLst/>
                        <a:latin typeface="Calibri"/>
                        <a:ea typeface="Calibri"/>
                        <a:cs typeface="Times New Roman"/>
                      </a:endParaRPr>
                    </a:p>
                  </a:txBody>
                  <a:tcPr marL="63595" marR="63595" marT="0" marB="0"/>
                </a:tc>
                <a:extLst>
                  <a:ext uri="{0D108BD9-81ED-4DB2-BD59-A6C34878D82A}">
                    <a16:rowId xmlns:a16="http://schemas.microsoft.com/office/drawing/2014/main" val="10001"/>
                  </a:ext>
                </a:extLst>
              </a:tr>
              <a:tr h="388804">
                <a:tc>
                  <a:txBody>
                    <a:bodyPr/>
                    <a:lstStyle/>
                    <a:p>
                      <a:pPr marL="0" marR="0">
                        <a:lnSpc>
                          <a:spcPct val="115000"/>
                        </a:lnSpc>
                        <a:spcBef>
                          <a:spcPts val="0"/>
                        </a:spcBef>
                        <a:spcAft>
                          <a:spcPts val="0"/>
                        </a:spcAft>
                      </a:pPr>
                      <a:r>
                        <a:rPr lang="en-US" sz="1000" dirty="0">
                          <a:effectLst/>
                        </a:rPr>
                        <a:t>/i/ /iy/ </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p</a:t>
                      </a:r>
                      <a:r>
                        <a:rPr lang="en-US" sz="1000" u="sng" dirty="0">
                          <a:effectLst/>
                        </a:rPr>
                        <a:t>ea</a:t>
                      </a:r>
                      <a:r>
                        <a:rPr lang="en-US" sz="1000" dirty="0">
                          <a:effectLst/>
                        </a:rPr>
                        <a:t>, f</a:t>
                      </a:r>
                      <a:r>
                        <a:rPr lang="en-US" sz="1000" u="sng" dirty="0">
                          <a:effectLst/>
                        </a:rPr>
                        <a:t>ee</a:t>
                      </a:r>
                      <a:r>
                        <a:rPr lang="en-US" sz="1000" dirty="0">
                          <a:effectLst/>
                        </a:rPr>
                        <a:t>t</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/u/ </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h</a:t>
                      </a:r>
                      <a:r>
                        <a:rPr lang="en-US" sz="1000" u="sng" dirty="0">
                          <a:effectLst/>
                        </a:rPr>
                        <a:t>oo</a:t>
                      </a:r>
                      <a:r>
                        <a:rPr lang="en-US" sz="1000" dirty="0">
                          <a:effectLst/>
                        </a:rPr>
                        <a:t>t, l</a:t>
                      </a:r>
                      <a:r>
                        <a:rPr lang="en-US" sz="1000" u="sng" dirty="0">
                          <a:effectLst/>
                        </a:rPr>
                        <a:t>u</a:t>
                      </a:r>
                      <a:r>
                        <a:rPr lang="en-US" sz="1000" dirty="0">
                          <a:effectLst/>
                        </a:rPr>
                        <a:t>te, int</a:t>
                      </a:r>
                      <a:r>
                        <a:rPr lang="en-US" sz="1000" u="sng" dirty="0">
                          <a:effectLst/>
                        </a:rPr>
                        <a:t>o</a:t>
                      </a:r>
                      <a:endParaRPr lang="en-US" sz="1000" dirty="0">
                        <a:effectLst/>
                        <a:latin typeface="Calibri"/>
                        <a:ea typeface="Calibri"/>
                        <a:cs typeface="Times New Roman"/>
                      </a:endParaRPr>
                    </a:p>
                  </a:txBody>
                  <a:tcPr marL="63595" marR="63595" marT="0" marB="0"/>
                </a:tc>
                <a:extLst>
                  <a:ext uri="{0D108BD9-81ED-4DB2-BD59-A6C34878D82A}">
                    <a16:rowId xmlns:a16="http://schemas.microsoft.com/office/drawing/2014/main" val="10002"/>
                  </a:ext>
                </a:extLst>
              </a:tr>
              <a:tr h="388804">
                <a:tc>
                  <a:txBody>
                    <a:bodyPr/>
                    <a:lstStyle/>
                    <a:p>
                      <a:pPr marL="0" marR="0">
                        <a:lnSpc>
                          <a:spcPct val="115000"/>
                        </a:lnSpc>
                        <a:spcBef>
                          <a:spcPts val="0"/>
                        </a:spcBef>
                        <a:spcAft>
                          <a:spcPts val="0"/>
                        </a:spcAft>
                      </a:pPr>
                      <a:r>
                        <a:rPr lang="en-US" sz="1000" dirty="0">
                          <a:effectLst/>
                        </a:rPr>
                        <a:t>/</a:t>
                      </a:r>
                      <a:r>
                        <a:rPr lang="en-US" sz="900" dirty="0">
                          <a:effectLst/>
                        </a:rPr>
                        <a:t>I</a:t>
                      </a:r>
                      <a:r>
                        <a:rPr lang="en-US" sz="1000" dirty="0">
                          <a:effectLst/>
                        </a:rPr>
                        <a:t>/</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p</a:t>
                      </a:r>
                      <a:r>
                        <a:rPr lang="en-US" sz="1000" u="sng" dirty="0">
                          <a:effectLst/>
                        </a:rPr>
                        <a:t>i</a:t>
                      </a:r>
                      <a:r>
                        <a:rPr lang="en-US" sz="1000" dirty="0">
                          <a:effectLst/>
                        </a:rPr>
                        <a:t>n, f</a:t>
                      </a:r>
                      <a:r>
                        <a:rPr lang="en-US" sz="1000" u="sng" dirty="0">
                          <a:effectLst/>
                        </a:rPr>
                        <a:t>i</a:t>
                      </a:r>
                      <a:r>
                        <a:rPr lang="en-US" sz="1000" dirty="0">
                          <a:effectLst/>
                        </a:rPr>
                        <a:t>t</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/ʊ/</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h</a:t>
                      </a:r>
                      <a:r>
                        <a:rPr lang="en-US" sz="1000" u="sng" dirty="0">
                          <a:effectLst/>
                        </a:rPr>
                        <a:t>oo</a:t>
                      </a:r>
                      <a:r>
                        <a:rPr lang="en-US" sz="1000" dirty="0">
                          <a:effectLst/>
                        </a:rPr>
                        <a:t>d, p</a:t>
                      </a:r>
                      <a:r>
                        <a:rPr lang="en-US" sz="1000" u="sng" dirty="0">
                          <a:effectLst/>
                        </a:rPr>
                        <a:t>u</a:t>
                      </a:r>
                      <a:r>
                        <a:rPr lang="en-US" sz="1000" dirty="0">
                          <a:effectLst/>
                        </a:rPr>
                        <a:t>t, c</a:t>
                      </a:r>
                      <a:r>
                        <a:rPr lang="en-US" sz="1000" u="sng" dirty="0">
                          <a:effectLst/>
                        </a:rPr>
                        <a:t>ou</a:t>
                      </a:r>
                      <a:r>
                        <a:rPr lang="en-US" sz="1000" dirty="0">
                          <a:effectLst/>
                        </a:rPr>
                        <a:t>ld</a:t>
                      </a:r>
                      <a:endParaRPr lang="en-US" sz="1000" dirty="0">
                        <a:effectLst/>
                        <a:latin typeface="Calibri"/>
                        <a:ea typeface="Calibri"/>
                        <a:cs typeface="Times New Roman"/>
                      </a:endParaRPr>
                    </a:p>
                  </a:txBody>
                  <a:tcPr marL="63595" marR="63595" marT="0" marB="0"/>
                </a:tc>
                <a:extLst>
                  <a:ext uri="{0D108BD9-81ED-4DB2-BD59-A6C34878D82A}">
                    <a16:rowId xmlns:a16="http://schemas.microsoft.com/office/drawing/2014/main" val="10003"/>
                  </a:ext>
                </a:extLst>
              </a:tr>
              <a:tr h="388804">
                <a:tc>
                  <a:txBody>
                    <a:bodyPr/>
                    <a:lstStyle/>
                    <a:p>
                      <a:pPr marL="0" marR="0">
                        <a:lnSpc>
                          <a:spcPct val="115000"/>
                        </a:lnSpc>
                        <a:spcBef>
                          <a:spcPts val="0"/>
                        </a:spcBef>
                        <a:spcAft>
                          <a:spcPts val="0"/>
                        </a:spcAft>
                      </a:pPr>
                      <a:r>
                        <a:rPr lang="en-US" sz="1000" dirty="0">
                          <a:effectLst/>
                        </a:rPr>
                        <a:t>/e/ /ey/</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p</a:t>
                      </a:r>
                      <a:r>
                        <a:rPr lang="en-US" sz="1000" u="sng" dirty="0">
                          <a:effectLst/>
                        </a:rPr>
                        <a:t>ai</a:t>
                      </a:r>
                      <a:r>
                        <a:rPr lang="en-US" sz="1000" dirty="0">
                          <a:effectLst/>
                        </a:rPr>
                        <a:t>n, f</a:t>
                      </a:r>
                      <a:r>
                        <a:rPr lang="en-US" sz="1000" u="sng" dirty="0">
                          <a:effectLst/>
                        </a:rPr>
                        <a:t>a</a:t>
                      </a:r>
                      <a:r>
                        <a:rPr lang="en-US" sz="1000" dirty="0">
                          <a:effectLst/>
                        </a:rPr>
                        <a:t>te, </a:t>
                      </a:r>
                      <a:r>
                        <a:rPr lang="en-US" sz="1000" u="sng" dirty="0">
                          <a:effectLst/>
                        </a:rPr>
                        <a:t>a</a:t>
                      </a:r>
                      <a:r>
                        <a:rPr lang="en-US" sz="1000" dirty="0">
                          <a:effectLst/>
                        </a:rPr>
                        <a:t>te</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/o/</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h</a:t>
                      </a:r>
                      <a:r>
                        <a:rPr lang="en-US" sz="1000" u="sng" dirty="0">
                          <a:effectLst/>
                        </a:rPr>
                        <a:t>o</a:t>
                      </a:r>
                      <a:r>
                        <a:rPr lang="en-US" sz="1000" dirty="0">
                          <a:effectLst/>
                        </a:rPr>
                        <a:t>tel, c</a:t>
                      </a:r>
                      <a:r>
                        <a:rPr lang="en-US" sz="1000" u="sng" dirty="0">
                          <a:effectLst/>
                        </a:rPr>
                        <a:t>oa</a:t>
                      </a:r>
                      <a:r>
                        <a:rPr lang="en-US" sz="1000" dirty="0">
                          <a:effectLst/>
                        </a:rPr>
                        <a:t>t, b</a:t>
                      </a:r>
                      <a:r>
                        <a:rPr lang="en-US" sz="1000" u="sng" dirty="0">
                          <a:effectLst/>
                        </a:rPr>
                        <a:t>eau</a:t>
                      </a:r>
                      <a:endParaRPr lang="en-US" sz="1000" dirty="0">
                        <a:effectLst/>
                        <a:latin typeface="Calibri"/>
                        <a:ea typeface="Calibri"/>
                        <a:cs typeface="Times New Roman"/>
                      </a:endParaRPr>
                    </a:p>
                  </a:txBody>
                  <a:tcPr marL="63595" marR="63595" marT="0" marB="0"/>
                </a:tc>
                <a:extLst>
                  <a:ext uri="{0D108BD9-81ED-4DB2-BD59-A6C34878D82A}">
                    <a16:rowId xmlns:a16="http://schemas.microsoft.com/office/drawing/2014/main" val="10004"/>
                  </a:ext>
                </a:extLst>
              </a:tr>
              <a:tr h="1718491">
                <a:tc>
                  <a:txBody>
                    <a:bodyPr/>
                    <a:lstStyle/>
                    <a:p>
                      <a:pPr marL="0" marR="0">
                        <a:lnSpc>
                          <a:spcPct val="115000"/>
                        </a:lnSpc>
                        <a:spcBef>
                          <a:spcPts val="0"/>
                        </a:spcBef>
                        <a:spcAft>
                          <a:spcPts val="0"/>
                        </a:spcAft>
                      </a:pPr>
                      <a:r>
                        <a:rPr lang="en-US" sz="1000" dirty="0">
                          <a:effectLst/>
                        </a:rPr>
                        <a:t>/ɛ/</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p</a:t>
                      </a:r>
                      <a:r>
                        <a:rPr lang="en-US" sz="1000" u="sng" dirty="0">
                          <a:effectLst/>
                        </a:rPr>
                        <a:t>e</a:t>
                      </a:r>
                      <a:r>
                        <a:rPr lang="en-US" sz="1000" dirty="0">
                          <a:effectLst/>
                        </a:rPr>
                        <a:t>n, f</a:t>
                      </a:r>
                      <a:r>
                        <a:rPr lang="en-US" sz="1000" u="sng" dirty="0">
                          <a:effectLst/>
                        </a:rPr>
                        <a:t>e</a:t>
                      </a:r>
                      <a:r>
                        <a:rPr lang="en-US" sz="1000" dirty="0">
                          <a:effectLst/>
                        </a:rPr>
                        <a:t>d, b</a:t>
                      </a:r>
                      <a:r>
                        <a:rPr lang="en-US" sz="1000" u="sng" dirty="0">
                          <a:effectLst/>
                        </a:rPr>
                        <a:t>e</a:t>
                      </a:r>
                      <a:r>
                        <a:rPr lang="en-US" sz="1000" dirty="0">
                          <a:effectLst/>
                        </a:rPr>
                        <a:t>t</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/ɔ/ </a:t>
                      </a:r>
                      <a:r>
                        <a:rPr lang="en-US" sz="700" dirty="0">
                          <a:effectLst/>
                        </a:rPr>
                        <a:t>many speakers of American English do not use this sound and have a hard time perceiving it—it can be very similar to </a:t>
                      </a:r>
                      <a:r>
                        <a:rPr lang="en-US" sz="1000" dirty="0">
                          <a:effectLst/>
                        </a:rPr>
                        <a:t>/ɑ/</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u="sng" dirty="0">
                          <a:effectLst/>
                        </a:rPr>
                        <a:t>a</a:t>
                      </a:r>
                      <a:r>
                        <a:rPr lang="en-US" sz="1000" dirty="0">
                          <a:effectLst/>
                        </a:rPr>
                        <a:t>ll, b</a:t>
                      </a:r>
                      <a:r>
                        <a:rPr lang="en-US" sz="1000" u="sng" dirty="0">
                          <a:effectLst/>
                        </a:rPr>
                        <a:t>ou</a:t>
                      </a:r>
                      <a:r>
                        <a:rPr lang="en-US" sz="1000" dirty="0">
                          <a:effectLst/>
                        </a:rPr>
                        <a:t>ght, t</a:t>
                      </a:r>
                      <a:r>
                        <a:rPr lang="en-US" sz="1000" u="sng" dirty="0">
                          <a:effectLst/>
                        </a:rPr>
                        <a:t>a</a:t>
                      </a:r>
                      <a:r>
                        <a:rPr lang="en-US" sz="1000" dirty="0">
                          <a:effectLst/>
                        </a:rPr>
                        <a:t>lk</a:t>
                      </a:r>
                      <a:endParaRPr lang="en-US" sz="1000" dirty="0">
                        <a:effectLst/>
                        <a:latin typeface="Calibri"/>
                        <a:ea typeface="Calibri"/>
                        <a:cs typeface="Times New Roman"/>
                      </a:endParaRPr>
                    </a:p>
                  </a:txBody>
                  <a:tcPr marL="63595" marR="63595" marT="0" marB="0"/>
                </a:tc>
                <a:extLst>
                  <a:ext uri="{0D108BD9-81ED-4DB2-BD59-A6C34878D82A}">
                    <a16:rowId xmlns:a16="http://schemas.microsoft.com/office/drawing/2014/main" val="10005"/>
                  </a:ext>
                </a:extLst>
              </a:tr>
              <a:tr h="1237103">
                <a:tc>
                  <a:txBody>
                    <a:bodyPr/>
                    <a:lstStyle/>
                    <a:p>
                      <a:pPr marL="0" marR="0">
                        <a:lnSpc>
                          <a:spcPct val="115000"/>
                        </a:lnSpc>
                        <a:spcBef>
                          <a:spcPts val="0"/>
                        </a:spcBef>
                        <a:spcAft>
                          <a:spcPts val="0"/>
                        </a:spcAft>
                      </a:pPr>
                      <a:r>
                        <a:rPr lang="en-US" sz="1000" dirty="0">
                          <a:effectLst/>
                        </a:rPr>
                        <a:t>/ӕ/</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 f</a:t>
                      </a:r>
                      <a:r>
                        <a:rPr lang="en-US" sz="1000" u="sng" dirty="0">
                          <a:effectLst/>
                        </a:rPr>
                        <a:t>a</a:t>
                      </a:r>
                      <a:r>
                        <a:rPr lang="en-US" sz="1000" dirty="0">
                          <a:effectLst/>
                        </a:rPr>
                        <a:t>d, </a:t>
                      </a:r>
                      <a:r>
                        <a:rPr lang="en-US" sz="1000" u="sng" dirty="0">
                          <a:effectLst/>
                        </a:rPr>
                        <a:t>a</a:t>
                      </a:r>
                      <a:r>
                        <a:rPr lang="en-US" sz="1000" dirty="0">
                          <a:effectLst/>
                        </a:rPr>
                        <a:t>ct</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/ɑ/ </a:t>
                      </a:r>
                      <a:r>
                        <a:rPr lang="en-US" sz="700" dirty="0">
                          <a:effectLst/>
                        </a:rPr>
                        <a:t>the most common vowel in the languages of the world</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p</a:t>
                      </a:r>
                      <a:r>
                        <a:rPr lang="en-US" sz="1000" u="sng" dirty="0">
                          <a:effectLst/>
                        </a:rPr>
                        <a:t>o</a:t>
                      </a:r>
                      <a:r>
                        <a:rPr lang="en-US" sz="1000" dirty="0">
                          <a:effectLst/>
                        </a:rPr>
                        <a:t>t, d</a:t>
                      </a:r>
                      <a:r>
                        <a:rPr lang="en-US" sz="1000" u="sng" dirty="0">
                          <a:effectLst/>
                        </a:rPr>
                        <a:t>o</a:t>
                      </a:r>
                      <a:r>
                        <a:rPr lang="en-US" sz="1000" dirty="0">
                          <a:effectLst/>
                        </a:rPr>
                        <a:t>ll, </a:t>
                      </a:r>
                      <a:r>
                        <a:rPr lang="en-US" sz="1000" u="sng" dirty="0">
                          <a:effectLst/>
                        </a:rPr>
                        <a:t>aw</a:t>
                      </a:r>
                      <a:r>
                        <a:rPr lang="en-US" sz="1000" dirty="0">
                          <a:effectLst/>
                        </a:rPr>
                        <a:t>kward</a:t>
                      </a:r>
                      <a:endParaRPr lang="en-US" sz="1000" dirty="0">
                        <a:effectLst/>
                        <a:latin typeface="Calibri"/>
                        <a:ea typeface="Calibri"/>
                        <a:cs typeface="Times New Roman"/>
                      </a:endParaRPr>
                    </a:p>
                  </a:txBody>
                  <a:tcPr marL="63595" marR="63595" marT="0" marB="0"/>
                </a:tc>
                <a:extLst>
                  <a:ext uri="{0D108BD9-81ED-4DB2-BD59-A6C34878D82A}">
                    <a16:rowId xmlns:a16="http://schemas.microsoft.com/office/drawing/2014/main" val="10006"/>
                  </a:ext>
                </a:extLst>
              </a:tr>
              <a:tr h="388804">
                <a:tc>
                  <a:txBody>
                    <a:bodyPr/>
                    <a:lstStyle/>
                    <a:p>
                      <a:pPr marL="0" marR="0">
                        <a:lnSpc>
                          <a:spcPct val="115000"/>
                        </a:lnSpc>
                        <a:spcBef>
                          <a:spcPts val="0"/>
                        </a:spcBef>
                        <a:spcAft>
                          <a:spcPts val="0"/>
                        </a:spcAft>
                      </a:pPr>
                      <a:r>
                        <a:rPr lang="en-US" sz="1000" dirty="0">
                          <a:effectLst/>
                        </a:rPr>
                        <a:t>/ʌ / stressed</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p</a:t>
                      </a:r>
                      <a:r>
                        <a:rPr lang="en-US" sz="1000" u="sng" dirty="0">
                          <a:effectLst/>
                        </a:rPr>
                        <a:t>u</a:t>
                      </a:r>
                      <a:r>
                        <a:rPr lang="en-US" sz="1000" dirty="0">
                          <a:effectLst/>
                        </a:rPr>
                        <a:t>n, c</a:t>
                      </a:r>
                      <a:r>
                        <a:rPr lang="en-US" sz="1000" u="sng" dirty="0">
                          <a:effectLst/>
                        </a:rPr>
                        <a:t>u</a:t>
                      </a:r>
                      <a:r>
                        <a:rPr lang="en-US" sz="1000" dirty="0">
                          <a:effectLst/>
                        </a:rPr>
                        <a:t>t, ab</a:t>
                      </a:r>
                      <a:r>
                        <a:rPr lang="en-US" sz="1000" u="sng" dirty="0">
                          <a:effectLst/>
                        </a:rPr>
                        <a:t>o</a:t>
                      </a:r>
                      <a:r>
                        <a:rPr lang="en-US" sz="1000" dirty="0">
                          <a:effectLst/>
                        </a:rPr>
                        <a:t>ve</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/ɑɪ/ /ay/ /aj/ </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p</a:t>
                      </a:r>
                      <a:r>
                        <a:rPr lang="en-US" sz="1000" u="sng" dirty="0">
                          <a:effectLst/>
                        </a:rPr>
                        <a:t>i</a:t>
                      </a:r>
                      <a:r>
                        <a:rPr lang="en-US" sz="1000" dirty="0">
                          <a:effectLst/>
                        </a:rPr>
                        <a:t>ne, f</a:t>
                      </a:r>
                      <a:r>
                        <a:rPr lang="en-US" sz="1000" u="sng" dirty="0">
                          <a:effectLst/>
                        </a:rPr>
                        <a:t>i</a:t>
                      </a:r>
                      <a:r>
                        <a:rPr lang="en-US" sz="1000" dirty="0">
                          <a:effectLst/>
                        </a:rPr>
                        <a:t>ght, k</a:t>
                      </a:r>
                      <a:r>
                        <a:rPr lang="en-US" sz="1000" u="sng" dirty="0">
                          <a:effectLst/>
                        </a:rPr>
                        <a:t>i</a:t>
                      </a:r>
                      <a:r>
                        <a:rPr lang="en-US" sz="1000" dirty="0">
                          <a:effectLst/>
                        </a:rPr>
                        <a:t>te</a:t>
                      </a:r>
                      <a:endParaRPr lang="en-US" sz="1000" dirty="0">
                        <a:effectLst/>
                        <a:latin typeface="Calibri"/>
                        <a:ea typeface="Calibri"/>
                        <a:cs typeface="Times New Roman"/>
                      </a:endParaRPr>
                    </a:p>
                  </a:txBody>
                  <a:tcPr marL="63595" marR="63595" marT="0" marB="0"/>
                </a:tc>
                <a:extLst>
                  <a:ext uri="{0D108BD9-81ED-4DB2-BD59-A6C34878D82A}">
                    <a16:rowId xmlns:a16="http://schemas.microsoft.com/office/drawing/2014/main" val="10007"/>
                  </a:ext>
                </a:extLst>
              </a:tr>
              <a:tr h="388804">
                <a:tc>
                  <a:txBody>
                    <a:bodyPr/>
                    <a:lstStyle/>
                    <a:p>
                      <a:pPr marL="0" marR="0">
                        <a:lnSpc>
                          <a:spcPct val="115000"/>
                        </a:lnSpc>
                        <a:spcBef>
                          <a:spcPts val="0"/>
                        </a:spcBef>
                        <a:spcAft>
                          <a:spcPts val="0"/>
                        </a:spcAft>
                      </a:pPr>
                      <a:r>
                        <a:rPr lang="en-US" sz="1000" dirty="0">
                          <a:effectLst/>
                        </a:rPr>
                        <a:t>/ə/ unstressed</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foc</a:t>
                      </a:r>
                      <a:r>
                        <a:rPr lang="en-US" sz="1000" u="sng" dirty="0">
                          <a:effectLst/>
                        </a:rPr>
                        <a:t>u</a:t>
                      </a:r>
                      <a:r>
                        <a:rPr lang="en-US" sz="1000" dirty="0">
                          <a:effectLst/>
                        </a:rPr>
                        <a:t>s, </a:t>
                      </a:r>
                      <a:r>
                        <a:rPr lang="en-US" sz="1000" u="sng" dirty="0">
                          <a:effectLst/>
                        </a:rPr>
                        <a:t>a</a:t>
                      </a:r>
                      <a:r>
                        <a:rPr lang="en-US" sz="1000" dirty="0">
                          <a:effectLst/>
                        </a:rPr>
                        <a:t>bove, sof</a:t>
                      </a:r>
                      <a:r>
                        <a:rPr lang="en-US" sz="1000" u="sng" dirty="0">
                          <a:effectLst/>
                        </a:rPr>
                        <a:t>a</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/a ʊ/ /aw/</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m</a:t>
                      </a:r>
                      <a:r>
                        <a:rPr lang="en-US" sz="1000" u="sng" dirty="0">
                          <a:effectLst/>
                        </a:rPr>
                        <a:t>ou</a:t>
                      </a:r>
                      <a:r>
                        <a:rPr lang="en-US" sz="1000" dirty="0">
                          <a:effectLst/>
                        </a:rPr>
                        <a:t>th, f</a:t>
                      </a:r>
                      <a:r>
                        <a:rPr lang="en-US" sz="1000" u="sng" dirty="0">
                          <a:effectLst/>
                        </a:rPr>
                        <a:t>ou</a:t>
                      </a:r>
                      <a:r>
                        <a:rPr lang="en-US" sz="1000" dirty="0">
                          <a:effectLst/>
                        </a:rPr>
                        <a:t>l, br</a:t>
                      </a:r>
                      <a:r>
                        <a:rPr lang="en-US" sz="1000" u="sng" dirty="0">
                          <a:effectLst/>
                        </a:rPr>
                        <a:t>ow</a:t>
                      </a:r>
                      <a:r>
                        <a:rPr lang="en-US" sz="1000" dirty="0">
                          <a:effectLst/>
                        </a:rPr>
                        <a:t>n</a:t>
                      </a:r>
                      <a:endParaRPr lang="en-US" sz="1000" dirty="0">
                        <a:effectLst/>
                        <a:latin typeface="Calibri"/>
                        <a:ea typeface="Calibri"/>
                        <a:cs typeface="Times New Roman"/>
                      </a:endParaRPr>
                    </a:p>
                  </a:txBody>
                  <a:tcPr marL="63595" marR="63595" marT="0" marB="0"/>
                </a:tc>
                <a:extLst>
                  <a:ext uri="{0D108BD9-81ED-4DB2-BD59-A6C34878D82A}">
                    <a16:rowId xmlns:a16="http://schemas.microsoft.com/office/drawing/2014/main" val="10008"/>
                  </a:ext>
                </a:extLst>
              </a:tr>
              <a:tr h="388804">
                <a:tc>
                  <a:txBody>
                    <a:bodyPr/>
                    <a:lstStyle/>
                    <a:p>
                      <a:pPr marL="0" marR="0">
                        <a:lnSpc>
                          <a:spcPct val="115000"/>
                        </a:lnSpc>
                        <a:spcBef>
                          <a:spcPts val="0"/>
                        </a:spcBef>
                        <a:spcAft>
                          <a:spcPts val="0"/>
                        </a:spcAft>
                      </a:pPr>
                      <a:r>
                        <a:rPr lang="en-US" sz="1000" dirty="0">
                          <a:effectLst/>
                        </a:rPr>
                        <a:t>/ɝ/ stressed</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h</a:t>
                      </a:r>
                      <a:r>
                        <a:rPr lang="en-US" sz="1000" u="sng" dirty="0">
                          <a:effectLst/>
                        </a:rPr>
                        <a:t>er</a:t>
                      </a:r>
                      <a:r>
                        <a:rPr lang="en-US" sz="1000" dirty="0">
                          <a:effectLst/>
                        </a:rPr>
                        <a:t>der, </a:t>
                      </a:r>
                      <a:r>
                        <a:rPr lang="en-US" sz="1000" u="sng" dirty="0">
                          <a:effectLst/>
                        </a:rPr>
                        <a:t>ea</a:t>
                      </a:r>
                      <a:r>
                        <a:rPr lang="en-US" sz="1000" dirty="0">
                          <a:effectLst/>
                        </a:rPr>
                        <a:t>rth, b</a:t>
                      </a:r>
                      <a:r>
                        <a:rPr lang="en-US" sz="1000" u="sng" dirty="0">
                          <a:effectLst/>
                        </a:rPr>
                        <a:t>ir</a:t>
                      </a:r>
                      <a:r>
                        <a:rPr lang="en-US" sz="1000" dirty="0">
                          <a:effectLst/>
                        </a:rPr>
                        <a:t>d</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/ɔ </a:t>
                      </a:r>
                      <a:r>
                        <a:rPr lang="en-US" sz="900" dirty="0">
                          <a:effectLst/>
                        </a:rPr>
                        <a:t>I</a:t>
                      </a:r>
                      <a:r>
                        <a:rPr lang="en-US" sz="1000" dirty="0">
                          <a:effectLst/>
                        </a:rPr>
                        <a:t>/ /ɔy/ /ɔj/</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c</a:t>
                      </a:r>
                      <a:r>
                        <a:rPr lang="en-US" sz="1000" u="sng" dirty="0">
                          <a:effectLst/>
                        </a:rPr>
                        <a:t>oi</a:t>
                      </a:r>
                      <a:r>
                        <a:rPr lang="en-US" sz="1000" dirty="0">
                          <a:effectLst/>
                        </a:rPr>
                        <a:t>n, p</a:t>
                      </a:r>
                      <a:r>
                        <a:rPr lang="en-US" sz="1000" u="sng" dirty="0">
                          <a:effectLst/>
                        </a:rPr>
                        <a:t>oi</a:t>
                      </a:r>
                      <a:r>
                        <a:rPr lang="en-US" sz="1000" dirty="0">
                          <a:effectLst/>
                        </a:rPr>
                        <a:t>se, f</a:t>
                      </a:r>
                      <a:r>
                        <a:rPr lang="en-US" sz="1000" u="sng" dirty="0">
                          <a:effectLst/>
                        </a:rPr>
                        <a:t>oi</a:t>
                      </a:r>
                      <a:r>
                        <a:rPr lang="en-US" sz="1000" dirty="0">
                          <a:effectLst/>
                        </a:rPr>
                        <a:t>l</a:t>
                      </a:r>
                      <a:endParaRPr lang="en-US" sz="1000" dirty="0">
                        <a:effectLst/>
                        <a:latin typeface="Calibri"/>
                        <a:ea typeface="Calibri"/>
                        <a:cs typeface="Times New Roman"/>
                      </a:endParaRPr>
                    </a:p>
                  </a:txBody>
                  <a:tcPr marL="63595" marR="63595" marT="0" marB="0"/>
                </a:tc>
                <a:extLst>
                  <a:ext uri="{0D108BD9-81ED-4DB2-BD59-A6C34878D82A}">
                    <a16:rowId xmlns:a16="http://schemas.microsoft.com/office/drawing/2014/main" val="10009"/>
                  </a:ext>
                </a:extLst>
              </a:tr>
              <a:tr h="388804">
                <a:tc>
                  <a:txBody>
                    <a:bodyPr/>
                    <a:lstStyle/>
                    <a:p>
                      <a:pPr marL="0" marR="0">
                        <a:lnSpc>
                          <a:spcPct val="115000"/>
                        </a:lnSpc>
                        <a:spcBef>
                          <a:spcPts val="0"/>
                        </a:spcBef>
                        <a:spcAft>
                          <a:spcPts val="0"/>
                        </a:spcAft>
                      </a:pPr>
                      <a:r>
                        <a:rPr lang="en-US" sz="1000" dirty="0">
                          <a:effectLst/>
                        </a:rPr>
                        <a:t>/ɚ/ unstressed</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herd</a:t>
                      </a:r>
                      <a:r>
                        <a:rPr lang="en-US" sz="1000" u="sng" dirty="0">
                          <a:effectLst/>
                        </a:rPr>
                        <a:t>er</a:t>
                      </a:r>
                      <a:r>
                        <a:rPr lang="en-US" sz="1000" dirty="0">
                          <a:effectLst/>
                        </a:rPr>
                        <a:t>, wat</a:t>
                      </a:r>
                      <a:r>
                        <a:rPr lang="en-US" sz="1000" u="sng" dirty="0">
                          <a:effectLst/>
                        </a:rPr>
                        <a:t>er</a:t>
                      </a:r>
                      <a:r>
                        <a:rPr lang="en-US" sz="1000" dirty="0">
                          <a:effectLst/>
                        </a:rPr>
                        <a:t>fall</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/ju/ /uw/</a:t>
                      </a:r>
                      <a:endParaRPr lang="en-US" sz="1000" dirty="0">
                        <a:effectLst/>
                        <a:latin typeface="Calibri"/>
                        <a:ea typeface="Calibri"/>
                        <a:cs typeface="Times New Roman"/>
                      </a:endParaRPr>
                    </a:p>
                  </a:txBody>
                  <a:tcPr marL="63595" marR="63595" marT="0" marB="0"/>
                </a:tc>
                <a:tc>
                  <a:txBody>
                    <a:bodyPr/>
                    <a:lstStyle/>
                    <a:p>
                      <a:pPr marL="0" marR="0">
                        <a:lnSpc>
                          <a:spcPct val="115000"/>
                        </a:lnSpc>
                        <a:spcBef>
                          <a:spcPts val="0"/>
                        </a:spcBef>
                        <a:spcAft>
                          <a:spcPts val="0"/>
                        </a:spcAft>
                      </a:pPr>
                      <a:r>
                        <a:rPr lang="en-US" sz="1000" dirty="0">
                          <a:effectLst/>
                        </a:rPr>
                        <a:t>c</a:t>
                      </a:r>
                      <a:r>
                        <a:rPr lang="en-US" sz="1000" u="sng" dirty="0">
                          <a:effectLst/>
                        </a:rPr>
                        <a:t>u</a:t>
                      </a:r>
                      <a:r>
                        <a:rPr lang="en-US" sz="1000" dirty="0">
                          <a:effectLst/>
                        </a:rPr>
                        <a:t>e, st</a:t>
                      </a:r>
                      <a:r>
                        <a:rPr lang="en-US" sz="1000" u="sng" dirty="0">
                          <a:effectLst/>
                        </a:rPr>
                        <a:t>ew</a:t>
                      </a:r>
                      <a:endParaRPr lang="en-US" sz="1000" dirty="0">
                        <a:effectLst/>
                        <a:latin typeface="Calibri"/>
                        <a:ea typeface="Calibri"/>
                        <a:cs typeface="Times New Roman"/>
                      </a:endParaRPr>
                    </a:p>
                  </a:txBody>
                  <a:tcPr marL="63595" marR="63595" marT="0" marB="0"/>
                </a:tc>
                <a:extLst>
                  <a:ext uri="{0D108BD9-81ED-4DB2-BD59-A6C34878D82A}">
                    <a16:rowId xmlns:a16="http://schemas.microsoft.com/office/drawing/2014/main" val="10010"/>
                  </a:ext>
                </a:extLst>
              </a:tr>
            </a:tbl>
          </a:graphicData>
        </a:graphic>
      </p:graphicFrame>
      <p:sp>
        <p:nvSpPr>
          <p:cNvPr id="3" name="Text Placeholder 5">
            <a:extLst>
              <a:ext uri="{FF2B5EF4-FFF2-40B4-BE49-F238E27FC236}">
                <a16:creationId xmlns:a16="http://schemas.microsoft.com/office/drawing/2014/main" id="{DFE4C925-9492-43D1-956A-79C5043016CD}"/>
              </a:ext>
            </a:extLst>
          </p:cNvPr>
          <p:cNvSpPr txBox="1">
            <a:spLocks/>
          </p:cNvSpPr>
          <p:nvPr/>
        </p:nvSpPr>
        <p:spPr>
          <a:xfrm>
            <a:off x="8557953" y="2378826"/>
            <a:ext cx="1527048" cy="28956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600" dirty="0"/>
              <a:t>Vowels are identified by the different movements of the tongue height, back or front and rounding and the position of the mouth.</a:t>
            </a:r>
          </a:p>
        </p:txBody>
      </p:sp>
    </p:spTree>
    <p:extLst>
      <p:ext uri="{BB962C8B-B14F-4D97-AF65-F5344CB8AC3E}">
        <p14:creationId xmlns:p14="http://schemas.microsoft.com/office/powerpoint/2010/main" val="856586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270AA-4714-4B83-9D92-AC7E0B64074A}"/>
              </a:ext>
            </a:extLst>
          </p:cNvPr>
          <p:cNvSpPr>
            <a:spLocks noGrp="1"/>
          </p:cNvSpPr>
          <p:nvPr>
            <p:ph type="title"/>
          </p:nvPr>
        </p:nvSpPr>
        <p:spPr>
          <a:xfrm>
            <a:off x="677685" y="1307148"/>
            <a:ext cx="8596668" cy="853440"/>
          </a:xfrm>
        </p:spPr>
        <p:txBody>
          <a:bodyPr>
            <a:normAutofit/>
          </a:bodyPr>
          <a:lstStyle/>
          <a:p>
            <a:r>
              <a:rPr lang="en-US" sz="4800" dirty="0"/>
              <a:t>Vowels</a:t>
            </a:r>
          </a:p>
        </p:txBody>
      </p:sp>
      <p:sp>
        <p:nvSpPr>
          <p:cNvPr id="4" name="Subtitle 7">
            <a:extLst>
              <a:ext uri="{FF2B5EF4-FFF2-40B4-BE49-F238E27FC236}">
                <a16:creationId xmlns:a16="http://schemas.microsoft.com/office/drawing/2014/main" id="{A986468A-71F8-4A29-8080-2F1C56E5371C}"/>
              </a:ext>
            </a:extLst>
          </p:cNvPr>
          <p:cNvSpPr>
            <a:spLocks noGrp="1"/>
          </p:cNvSpPr>
          <p:nvPr>
            <p:ph idx="1"/>
          </p:nvPr>
        </p:nvSpPr>
        <p:spPr>
          <a:xfrm>
            <a:off x="677863" y="2160588"/>
            <a:ext cx="8596312" cy="3881437"/>
          </a:xfrm>
        </p:spPr>
        <p:txBody>
          <a:bodyPr/>
          <a:lstStyle/>
          <a:p>
            <a:pPr marL="0" indent="0">
              <a:buNone/>
            </a:pPr>
            <a:r>
              <a:rPr lang="en-US" sz="2800" dirty="0"/>
              <a:t>“Vowel sounds carry pitch and loudness; you can sing vowels or shout vowels. They may be longer or shorter in duration. Vowels can stand alone and they can be produced without consonants before or after them” (Fromkin, V., Rodman, R., &amp; Hyams, N. 2006).</a:t>
            </a:r>
          </a:p>
          <a:p>
            <a:endParaRPr lang="en-US" dirty="0"/>
          </a:p>
        </p:txBody>
      </p:sp>
    </p:spTree>
    <p:extLst>
      <p:ext uri="{BB962C8B-B14F-4D97-AF65-F5344CB8AC3E}">
        <p14:creationId xmlns:p14="http://schemas.microsoft.com/office/powerpoint/2010/main" val="2826168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A05ED-3310-45CD-A6EB-8E187BBC9560}"/>
              </a:ext>
            </a:extLst>
          </p:cNvPr>
          <p:cNvSpPr>
            <a:spLocks noGrp="1"/>
          </p:cNvSpPr>
          <p:nvPr>
            <p:ph type="title"/>
          </p:nvPr>
        </p:nvSpPr>
        <p:spPr>
          <a:xfrm>
            <a:off x="677334" y="609600"/>
            <a:ext cx="8596668" cy="953193"/>
          </a:xfrm>
        </p:spPr>
        <p:txBody>
          <a:bodyPr/>
          <a:lstStyle/>
          <a:p>
            <a:r>
              <a:rPr lang="en-US" dirty="0"/>
              <a:t>Examples of Voiceless And Voiced</a:t>
            </a:r>
          </a:p>
        </p:txBody>
      </p:sp>
      <p:sp>
        <p:nvSpPr>
          <p:cNvPr id="4" name="Content Placeholder 3">
            <a:extLst>
              <a:ext uri="{FF2B5EF4-FFF2-40B4-BE49-F238E27FC236}">
                <a16:creationId xmlns:a16="http://schemas.microsoft.com/office/drawing/2014/main" id="{DEB760B2-21E0-452D-B06A-C30E1DB2B314}"/>
              </a:ext>
            </a:extLst>
          </p:cNvPr>
          <p:cNvSpPr>
            <a:spLocks noGrp="1"/>
          </p:cNvSpPr>
          <p:nvPr>
            <p:ph idx="1"/>
          </p:nvPr>
        </p:nvSpPr>
        <p:spPr>
          <a:xfrm>
            <a:off x="677862" y="1562100"/>
            <a:ext cx="8964901" cy="4805449"/>
          </a:xfrm>
        </p:spPr>
        <p:txBody>
          <a:bodyPr>
            <a:normAutofit lnSpcReduction="10000"/>
          </a:bodyPr>
          <a:lstStyle/>
          <a:p>
            <a:r>
              <a:rPr lang="en-US" sz="2400" dirty="0"/>
              <a:t>/f/ is a voiceless continuant. </a:t>
            </a:r>
          </a:p>
          <a:p>
            <a:r>
              <a:rPr lang="en-US" sz="2400" dirty="0"/>
              <a:t>/v/ is a voiced continuant. </a:t>
            </a:r>
          </a:p>
          <a:p>
            <a:pPr lvl="1"/>
            <a:r>
              <a:rPr lang="en-US" sz="2400" dirty="0"/>
              <a:t>They have the same place of articulation. The bottom lip touches the top teeth.</a:t>
            </a:r>
          </a:p>
          <a:p>
            <a:r>
              <a:rPr lang="en-US" sz="2400" dirty="0"/>
              <a:t>Steps to teach students to make this sound:</a:t>
            </a:r>
          </a:p>
          <a:p>
            <a:pPr lvl="1"/>
            <a:r>
              <a:rPr lang="en-US" sz="2400" dirty="0"/>
              <a:t>Have the students use their pencil to push their top lip up so their lips don’t touch. Then they bring their top teeth down to touch the bottom lip. Make a long sound. They can feel the voicing by putting their fingers on their vocal chords.</a:t>
            </a:r>
          </a:p>
          <a:p>
            <a:pPr lvl="1"/>
            <a:r>
              <a:rPr lang="en-US" sz="2400" dirty="0"/>
              <a:t>Have them practice switching back and forth between /f/ and /v/ to feel and hear the difference.</a:t>
            </a:r>
          </a:p>
          <a:p>
            <a:endParaRPr lang="en-US" dirty="0"/>
          </a:p>
        </p:txBody>
      </p:sp>
      <p:sp>
        <p:nvSpPr>
          <p:cNvPr id="5" name="TextBox 4">
            <a:extLst>
              <a:ext uri="{FF2B5EF4-FFF2-40B4-BE49-F238E27FC236}">
                <a16:creationId xmlns:a16="http://schemas.microsoft.com/office/drawing/2014/main" id="{96F2CF9F-5F45-4B3E-B2B5-476F6377E3FD}"/>
              </a:ext>
            </a:extLst>
          </p:cNvPr>
          <p:cNvSpPr txBox="1"/>
          <p:nvPr/>
        </p:nvSpPr>
        <p:spPr>
          <a:xfrm>
            <a:off x="6172200" y="6331557"/>
            <a:ext cx="2529860" cy="276999"/>
          </a:xfrm>
          <a:prstGeom prst="rect">
            <a:avLst/>
          </a:prstGeom>
          <a:noFill/>
        </p:spPr>
        <p:txBody>
          <a:bodyPr wrap="none" rtlCol="0">
            <a:spAutoFit/>
          </a:bodyPr>
          <a:lstStyle/>
          <a:p>
            <a:r>
              <a:rPr lang="en-US" sz="1200" dirty="0"/>
              <a:t>(I.S.P.Nation &amp; Newton, J. 2011)</a:t>
            </a:r>
          </a:p>
        </p:txBody>
      </p:sp>
    </p:spTree>
    <p:extLst>
      <p:ext uri="{BB962C8B-B14F-4D97-AF65-F5344CB8AC3E}">
        <p14:creationId xmlns:p14="http://schemas.microsoft.com/office/powerpoint/2010/main" val="3438528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45E5-F819-46CE-B25E-C562CB28F96E}"/>
              </a:ext>
            </a:extLst>
          </p:cNvPr>
          <p:cNvSpPr>
            <a:spLocks noGrp="1"/>
          </p:cNvSpPr>
          <p:nvPr>
            <p:ph type="title"/>
          </p:nvPr>
        </p:nvSpPr>
        <p:spPr>
          <a:xfrm>
            <a:off x="677334" y="609600"/>
            <a:ext cx="8596668" cy="703811"/>
          </a:xfrm>
        </p:spPr>
        <p:txBody>
          <a:bodyPr/>
          <a:lstStyle/>
          <a:p>
            <a:r>
              <a:rPr lang="en-US" dirty="0"/>
              <a:t>Examples of Voiceless and Voiced</a:t>
            </a:r>
          </a:p>
        </p:txBody>
      </p:sp>
      <p:sp>
        <p:nvSpPr>
          <p:cNvPr id="4" name="Content Placeholder 3">
            <a:extLst>
              <a:ext uri="{FF2B5EF4-FFF2-40B4-BE49-F238E27FC236}">
                <a16:creationId xmlns:a16="http://schemas.microsoft.com/office/drawing/2014/main" id="{B469E721-C4E3-41CB-BAA6-F2D64B14F667}"/>
              </a:ext>
            </a:extLst>
          </p:cNvPr>
          <p:cNvSpPr>
            <a:spLocks noGrp="1"/>
          </p:cNvSpPr>
          <p:nvPr>
            <p:ph idx="1"/>
          </p:nvPr>
        </p:nvSpPr>
        <p:spPr>
          <a:xfrm>
            <a:off x="677863" y="1312863"/>
            <a:ext cx="9429750" cy="5170487"/>
          </a:xfrm>
        </p:spPr>
        <p:txBody>
          <a:bodyPr>
            <a:normAutofit/>
          </a:bodyPr>
          <a:lstStyle/>
          <a:p>
            <a:r>
              <a:rPr lang="en-US" sz="2000" dirty="0"/>
              <a:t>The following are two sounds some students get confused.</a:t>
            </a:r>
          </a:p>
          <a:p>
            <a:r>
              <a:rPr lang="en-US" sz="2000" dirty="0"/>
              <a:t>/r/ is a voiced continuant sound.</a:t>
            </a:r>
          </a:p>
          <a:p>
            <a:pPr lvl="1"/>
            <a:r>
              <a:rPr lang="en-US" sz="2000" dirty="0"/>
              <a:t>The back of the tongue is near the top of the mouth which pulls it so it doesn’t touch the teeth.</a:t>
            </a:r>
          </a:p>
          <a:p>
            <a:pPr lvl="1"/>
            <a:r>
              <a:rPr lang="en-US" sz="2000" dirty="0"/>
              <a:t>Steps to teach students to make this sound:</a:t>
            </a:r>
          </a:p>
          <a:p>
            <a:pPr lvl="2"/>
            <a:r>
              <a:rPr lang="en-US" sz="2000" dirty="0"/>
              <a:t>Put a finger under the tongue and push it back and up. Make sure the tongue does not touch the top of the mouth. The pencil stops the tongue from touching the tooth ridge. Make a long sound.</a:t>
            </a:r>
          </a:p>
          <a:p>
            <a:r>
              <a:rPr lang="en-US" sz="2000" dirty="0"/>
              <a:t>/l/ is a voiced continuant sound.</a:t>
            </a:r>
          </a:p>
          <a:p>
            <a:pPr lvl="1"/>
            <a:r>
              <a:rPr lang="en-US" sz="2000" dirty="0"/>
              <a:t>The tip of the tongue is touching the back of the top teeth.</a:t>
            </a:r>
          </a:p>
          <a:p>
            <a:pPr lvl="1"/>
            <a:r>
              <a:rPr lang="en-US" sz="2000" dirty="0"/>
              <a:t>Steps to teach students to make this sound:</a:t>
            </a:r>
          </a:p>
          <a:p>
            <a:pPr lvl="2"/>
            <a:r>
              <a:rPr lang="en-US" sz="2000" dirty="0"/>
              <a:t>Put a pencil under the tongue and push it up towards the teeth. Make a long sound.</a:t>
            </a:r>
          </a:p>
          <a:p>
            <a:endParaRPr lang="en-US" dirty="0"/>
          </a:p>
        </p:txBody>
      </p:sp>
      <p:sp>
        <p:nvSpPr>
          <p:cNvPr id="5" name="TextBox 4">
            <a:extLst>
              <a:ext uri="{FF2B5EF4-FFF2-40B4-BE49-F238E27FC236}">
                <a16:creationId xmlns:a16="http://schemas.microsoft.com/office/drawing/2014/main" id="{CA415292-1D20-40F5-932C-75D8F25889DD}"/>
              </a:ext>
            </a:extLst>
          </p:cNvPr>
          <p:cNvSpPr txBox="1"/>
          <p:nvPr/>
        </p:nvSpPr>
        <p:spPr>
          <a:xfrm>
            <a:off x="8842683" y="6344850"/>
            <a:ext cx="2529860" cy="276999"/>
          </a:xfrm>
          <a:prstGeom prst="rect">
            <a:avLst/>
          </a:prstGeom>
          <a:noFill/>
        </p:spPr>
        <p:txBody>
          <a:bodyPr wrap="none" rtlCol="0">
            <a:spAutoFit/>
          </a:bodyPr>
          <a:lstStyle/>
          <a:p>
            <a:r>
              <a:rPr lang="en-US" sz="1200" dirty="0"/>
              <a:t>(I.S.P.Nation &amp; Newton, J. 2011)</a:t>
            </a:r>
          </a:p>
        </p:txBody>
      </p:sp>
    </p:spTree>
    <p:extLst>
      <p:ext uri="{BB962C8B-B14F-4D97-AF65-F5344CB8AC3E}">
        <p14:creationId xmlns:p14="http://schemas.microsoft.com/office/powerpoint/2010/main" val="222091279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859</TotalTime>
  <Words>2209</Words>
  <Application>Microsoft Office PowerPoint</Application>
  <PresentationFormat>Widescreen</PresentationFormat>
  <Paragraphs>269</Paragraphs>
  <Slides>41</Slides>
  <Notes>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Berlin Sans FB Demi</vt:lpstr>
      <vt:lpstr>Calibri</vt:lpstr>
      <vt:lpstr>Copperplate Gothic Bold</vt:lpstr>
      <vt:lpstr>Goudy Stout</vt:lpstr>
      <vt:lpstr>Times New Roman</vt:lpstr>
      <vt:lpstr>Trebuchet MS</vt:lpstr>
      <vt:lpstr>Wide Latin</vt:lpstr>
      <vt:lpstr>Wingdings</vt:lpstr>
      <vt:lpstr>Wingdings 3</vt:lpstr>
      <vt:lpstr>Facet</vt:lpstr>
      <vt:lpstr>The Reading and Pronunciation Connection</vt:lpstr>
      <vt:lpstr>Part I</vt:lpstr>
      <vt:lpstr>How do we learn language sound and speak correctly?</vt:lpstr>
      <vt:lpstr>PowerPoint Presentation</vt:lpstr>
      <vt:lpstr>Consonants</vt:lpstr>
      <vt:lpstr>PowerPoint Presentation</vt:lpstr>
      <vt:lpstr>Vowels</vt:lpstr>
      <vt:lpstr>Examples of Voiceless And Voiced</vt:lpstr>
      <vt:lpstr>Examples of Voiceless and Voiced</vt:lpstr>
      <vt:lpstr>Place of Articulation</vt:lpstr>
      <vt:lpstr>Place and Manner of Articulation</vt:lpstr>
      <vt:lpstr>Syllabic and Non-Syllabic</vt:lpstr>
      <vt:lpstr>Stress versus Non Stress</vt:lpstr>
      <vt:lpstr>Aspirations versus Non Asperations</vt:lpstr>
      <vt:lpstr>Pronunciation Practice</vt:lpstr>
      <vt:lpstr>Part II:  Stressing Stress in  Reading and Speaking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Real????</vt:lpstr>
      <vt:lpstr>PowerPoint Presentation</vt:lpstr>
      <vt:lpstr>PowerPoint Presentation</vt:lpstr>
      <vt:lpstr>PowerPoint Presentation</vt:lpstr>
      <vt:lpstr>Application:</vt:lpstr>
      <vt:lpstr>PowerPoint Presentation</vt:lpstr>
      <vt:lpstr>PowerPoint Presentation</vt:lpstr>
      <vt:lpstr>References</vt:lpstr>
      <vt:lpstr>WEBSITES FOR PRONUNCIATION</vt:lpstr>
      <vt:lpstr>Part III</vt:lpstr>
      <vt:lpstr>As students continue their repeated readings of the script, they are improving their reading skills and comprehension. They will also have the opportunity to practice speaking skills, such as pronunciation, inflection, expression, and varied volume. </vt:lpstr>
      <vt:lpstr>Getting started…</vt:lpstr>
      <vt:lpstr>Some helpful hints…</vt:lpstr>
      <vt:lpstr>Let’s give it a try.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to Talk through Reading</dc:title>
  <dc:creator>Jamie Mathews</dc:creator>
  <cp:lastModifiedBy>Stitt, Tandalaya</cp:lastModifiedBy>
  <cp:revision>32</cp:revision>
  <dcterms:created xsi:type="dcterms:W3CDTF">2018-08-29T14:28:04Z</dcterms:created>
  <dcterms:modified xsi:type="dcterms:W3CDTF">2018-09-04T20:11:48Z</dcterms:modified>
</cp:coreProperties>
</file>