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4" r:id="rId3"/>
    <p:sldId id="259" r:id="rId4"/>
    <p:sldId id="275" r:id="rId5"/>
    <p:sldId id="257" r:id="rId6"/>
    <p:sldId id="278" r:id="rId7"/>
    <p:sldId id="258" r:id="rId8"/>
    <p:sldId id="267" r:id="rId9"/>
    <p:sldId id="270" r:id="rId10"/>
    <p:sldId id="276" r:id="rId11"/>
    <p:sldId id="277" r:id="rId12"/>
    <p:sldId id="264" r:id="rId13"/>
    <p:sldId id="271" r:id="rId14"/>
    <p:sldId id="272" r:id="rId15"/>
    <p:sldId id="261" r:id="rId16"/>
    <p:sldId id="27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0" autoAdjust="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F3B52-5346-488A-ACF2-E12569E98877}" type="doc">
      <dgm:prSet loTypeId="urn:microsoft.com/office/officeart/2005/8/layout/equation2" loCatId="relationship" qsTypeId="urn:microsoft.com/office/officeart/2005/8/quickstyle/simple1" qsCatId="simple" csTypeId="urn:microsoft.com/office/officeart/2005/8/colors/accent1_2" csCatId="accent1" phldr="1"/>
      <dgm:spPr/>
    </dgm:pt>
    <dgm:pt modelId="{475F7142-08F7-4772-92FA-65CC06E8DEB2}">
      <dgm:prSet phldrT="[Text]"/>
      <dgm:spPr/>
      <dgm:t>
        <a:bodyPr/>
        <a:lstStyle/>
        <a:p>
          <a:r>
            <a:rPr lang="en-US" dirty="0"/>
            <a:t>YouthBuild</a:t>
          </a:r>
        </a:p>
        <a:p>
          <a:r>
            <a:rPr lang="en-US" dirty="0"/>
            <a:t>(Department of Labor)</a:t>
          </a:r>
        </a:p>
      </dgm:t>
    </dgm:pt>
    <dgm:pt modelId="{20825815-A498-4763-9E59-F5C352609351}" type="parTrans" cxnId="{8AC92DD1-A2D7-4BA0-9FA3-6A9EAFD9F85B}">
      <dgm:prSet/>
      <dgm:spPr/>
      <dgm:t>
        <a:bodyPr/>
        <a:lstStyle/>
        <a:p>
          <a:endParaRPr lang="en-US"/>
        </a:p>
      </dgm:t>
    </dgm:pt>
    <dgm:pt modelId="{09AB8FDD-C31D-4410-BB48-AB6184DDAD27}" type="sibTrans" cxnId="{8AC92DD1-A2D7-4BA0-9FA3-6A9EAFD9F85B}">
      <dgm:prSet/>
      <dgm:spPr/>
      <dgm:t>
        <a:bodyPr/>
        <a:lstStyle/>
        <a:p>
          <a:endParaRPr lang="en-US"/>
        </a:p>
      </dgm:t>
    </dgm:pt>
    <dgm:pt modelId="{283A916D-F564-45E0-912D-22CF278532F4}">
      <dgm:prSet phldrT="[Text]"/>
      <dgm:spPr/>
      <dgm:t>
        <a:bodyPr/>
        <a:lstStyle/>
        <a:p>
          <a:r>
            <a:rPr lang="en-US" dirty="0"/>
            <a:t>OWTC</a:t>
          </a:r>
        </a:p>
        <a:p>
          <a:r>
            <a:rPr lang="en-US" dirty="0"/>
            <a:t>(Construction Basics)</a:t>
          </a:r>
        </a:p>
      </dgm:t>
    </dgm:pt>
    <dgm:pt modelId="{C3E7A775-AAD8-4074-9C0B-DC0112A9DAB1}" type="parTrans" cxnId="{3AFDB18B-C3CB-43D1-B8B0-EA8AC7024793}">
      <dgm:prSet/>
      <dgm:spPr/>
      <dgm:t>
        <a:bodyPr/>
        <a:lstStyle/>
        <a:p>
          <a:endParaRPr lang="en-US"/>
        </a:p>
      </dgm:t>
    </dgm:pt>
    <dgm:pt modelId="{203F3FC6-16B2-41DF-8845-A00429EABCDC}" type="sibTrans" cxnId="{3AFDB18B-C3CB-43D1-B8B0-EA8AC7024793}">
      <dgm:prSet/>
      <dgm:spPr/>
      <dgm:t>
        <a:bodyPr/>
        <a:lstStyle/>
        <a:p>
          <a:endParaRPr lang="en-US"/>
        </a:p>
      </dgm:t>
    </dgm:pt>
    <dgm:pt modelId="{C104C488-091C-495C-ABAD-2CDD11349950}">
      <dgm:prSet phldrT="[Text]"/>
      <dgm:spPr/>
      <dgm:t>
        <a:bodyPr/>
        <a:lstStyle/>
        <a:p>
          <a:r>
            <a:rPr lang="en-US" dirty="0"/>
            <a:t>OWTC</a:t>
          </a:r>
        </a:p>
        <a:p>
          <a:r>
            <a:rPr lang="en-US" dirty="0"/>
            <a:t>YouthBuild</a:t>
          </a:r>
        </a:p>
      </dgm:t>
    </dgm:pt>
    <dgm:pt modelId="{271CFE46-EDFF-4D8C-B6E9-FD1F4AA2173C}" type="parTrans" cxnId="{0E25E4F8-2AC9-454B-9119-8FA57373F39E}">
      <dgm:prSet/>
      <dgm:spPr/>
      <dgm:t>
        <a:bodyPr/>
        <a:lstStyle/>
        <a:p>
          <a:endParaRPr lang="en-US"/>
        </a:p>
      </dgm:t>
    </dgm:pt>
    <dgm:pt modelId="{518D7694-2690-46F0-B4DC-1D65CCBC8424}" type="sibTrans" cxnId="{0E25E4F8-2AC9-454B-9119-8FA57373F39E}">
      <dgm:prSet/>
      <dgm:spPr/>
      <dgm:t>
        <a:bodyPr/>
        <a:lstStyle/>
        <a:p>
          <a:endParaRPr lang="en-US"/>
        </a:p>
      </dgm:t>
    </dgm:pt>
    <dgm:pt modelId="{4CF666B8-41E3-4DAB-BB5B-1B0E24E7B668}">
      <dgm:prSet phldrT="[Text]"/>
      <dgm:spPr/>
      <dgm:t>
        <a:bodyPr/>
        <a:lstStyle/>
        <a:p>
          <a:r>
            <a:rPr lang="en-US" dirty="0"/>
            <a:t>AmeriCorps</a:t>
          </a:r>
        </a:p>
        <a:p>
          <a:r>
            <a:rPr lang="en-US" dirty="0"/>
            <a:t>Community</a:t>
          </a:r>
        </a:p>
        <a:p>
          <a:r>
            <a:rPr lang="en-US" dirty="0"/>
            <a:t>Service </a:t>
          </a:r>
        </a:p>
      </dgm:t>
    </dgm:pt>
    <dgm:pt modelId="{ED220D9F-1010-47E5-B1F1-6C28B1283F26}" type="parTrans" cxnId="{402389F5-B894-4443-80E2-6D22D3F6F9DC}">
      <dgm:prSet/>
      <dgm:spPr/>
      <dgm:t>
        <a:bodyPr/>
        <a:lstStyle/>
        <a:p>
          <a:endParaRPr lang="en-US"/>
        </a:p>
      </dgm:t>
    </dgm:pt>
    <dgm:pt modelId="{AF4AF82B-EF59-4EA3-ACD5-CD9331DBC81B}" type="sibTrans" cxnId="{402389F5-B894-4443-80E2-6D22D3F6F9DC}">
      <dgm:prSet/>
      <dgm:spPr/>
      <dgm:t>
        <a:bodyPr/>
        <a:lstStyle/>
        <a:p>
          <a:endParaRPr lang="en-US"/>
        </a:p>
      </dgm:t>
    </dgm:pt>
    <dgm:pt modelId="{872FC5CD-9960-4ABC-833E-B86A297C29E1}" type="pres">
      <dgm:prSet presAssocID="{ED5F3B52-5346-488A-ACF2-E12569E98877}" presName="Name0" presStyleCnt="0">
        <dgm:presLayoutVars>
          <dgm:dir/>
          <dgm:resizeHandles val="exact"/>
        </dgm:presLayoutVars>
      </dgm:prSet>
      <dgm:spPr/>
    </dgm:pt>
    <dgm:pt modelId="{9C3A7298-7C64-47DA-9F3B-24F0B336C61F}" type="pres">
      <dgm:prSet presAssocID="{ED5F3B52-5346-488A-ACF2-E12569E98877}" presName="vNodes" presStyleCnt="0"/>
      <dgm:spPr/>
    </dgm:pt>
    <dgm:pt modelId="{D26CEF02-F33D-44E0-A9BE-E4B0051A14DB}" type="pres">
      <dgm:prSet presAssocID="{475F7142-08F7-4772-92FA-65CC06E8DEB2}" presName="node" presStyleLbl="node1" presStyleIdx="0" presStyleCnt="4" custScaleX="147419" custScaleY="124676" custLinFactX="-11991" custLinFactY="183492" custLinFactNeighborX="-100000" custLinFactNeighborY="200000">
        <dgm:presLayoutVars>
          <dgm:bulletEnabled val="1"/>
        </dgm:presLayoutVars>
      </dgm:prSet>
      <dgm:spPr/>
    </dgm:pt>
    <dgm:pt modelId="{59F61D4A-EFD0-4553-9298-D2CAADFBD25F}" type="pres">
      <dgm:prSet presAssocID="{09AB8FDD-C31D-4410-BB48-AB6184DDAD27}" presName="spacerT" presStyleCnt="0"/>
      <dgm:spPr/>
    </dgm:pt>
    <dgm:pt modelId="{C2FBE61B-62AE-4C28-991F-71212DAA0DF8}" type="pres">
      <dgm:prSet presAssocID="{09AB8FDD-C31D-4410-BB48-AB6184DDAD27}" presName="sibTrans" presStyleLbl="sibTrans2D1" presStyleIdx="0" presStyleCnt="3" custLinFactX="-25280" custLinFactNeighborX="-100000" custLinFactNeighborY="-15005"/>
      <dgm:spPr/>
    </dgm:pt>
    <dgm:pt modelId="{89BAFC82-B5A8-494D-95AA-0BE20734429B}" type="pres">
      <dgm:prSet presAssocID="{09AB8FDD-C31D-4410-BB48-AB6184DDAD27}" presName="spacerB" presStyleCnt="0"/>
      <dgm:spPr/>
    </dgm:pt>
    <dgm:pt modelId="{78DD2572-AA1A-4F64-B46D-A329E8465B67}" type="pres">
      <dgm:prSet presAssocID="{283A916D-F564-45E0-912D-22CF278532F4}" presName="node" presStyleLbl="node1" presStyleIdx="1" presStyleCnt="4" custScaleX="147419" custScaleY="124676" custLinFactY="-166761" custLinFactNeighborX="-103" custLinFactNeighborY="-200000">
        <dgm:presLayoutVars>
          <dgm:bulletEnabled val="1"/>
        </dgm:presLayoutVars>
      </dgm:prSet>
      <dgm:spPr/>
    </dgm:pt>
    <dgm:pt modelId="{8EBDF36A-0C39-4408-9AA5-84FE107FCCF7}" type="pres">
      <dgm:prSet presAssocID="{203F3FC6-16B2-41DF-8845-A00429EABCDC}" presName="spacerT" presStyleCnt="0"/>
      <dgm:spPr/>
    </dgm:pt>
    <dgm:pt modelId="{35261FE2-FA42-4E46-AB86-CE2E81FFA088}" type="pres">
      <dgm:prSet presAssocID="{203F3FC6-16B2-41DF-8845-A00429EABCDC}" presName="sibTrans" presStyleLbl="sibTrans2D1" presStyleIdx="1" presStyleCnt="3" custLinFactX="-25280" custLinFactNeighborX="-100000" custLinFactNeighborY="11608"/>
      <dgm:spPr/>
    </dgm:pt>
    <dgm:pt modelId="{DD7F0757-ECC8-47C0-851D-26413C2E7613}" type="pres">
      <dgm:prSet presAssocID="{203F3FC6-16B2-41DF-8845-A00429EABCDC}" presName="spacerB" presStyleCnt="0"/>
      <dgm:spPr/>
    </dgm:pt>
    <dgm:pt modelId="{E82E0B8B-000A-4601-A951-66A983271086}" type="pres">
      <dgm:prSet presAssocID="{4CF666B8-41E3-4DAB-BB5B-1B0E24E7B668}" presName="node" presStyleLbl="node1" presStyleIdx="2" presStyleCnt="4" custScaleX="147693" custScaleY="124676" custLinFactNeighborX="34" custLinFactNeighborY="-77476">
        <dgm:presLayoutVars>
          <dgm:bulletEnabled val="1"/>
        </dgm:presLayoutVars>
      </dgm:prSet>
      <dgm:spPr/>
    </dgm:pt>
    <dgm:pt modelId="{CB2CDE8E-E9C9-49B3-ADD3-27995B42F4A1}" type="pres">
      <dgm:prSet presAssocID="{ED5F3B52-5346-488A-ACF2-E12569E98877}" presName="sibTransLast" presStyleLbl="sibTrans2D1" presStyleIdx="2" presStyleCnt="3" custScaleX="377587" custScaleY="252941" custLinFactX="-44501" custLinFactNeighborX="-100000" custLinFactNeighborY="21357"/>
      <dgm:spPr/>
    </dgm:pt>
    <dgm:pt modelId="{5EDE3599-079C-4725-880F-DEA39990EF8B}" type="pres">
      <dgm:prSet presAssocID="{ED5F3B52-5346-488A-ACF2-E12569E98877}" presName="connectorText" presStyleLbl="sibTrans2D1" presStyleIdx="2" presStyleCnt="3"/>
      <dgm:spPr/>
    </dgm:pt>
    <dgm:pt modelId="{6E8F3DB4-886C-4A3F-A039-5C3A3F75F938}" type="pres">
      <dgm:prSet presAssocID="{ED5F3B52-5346-488A-ACF2-E12569E98877}" presName="lastNode" presStyleLbl="node1" presStyleIdx="3" presStyleCnt="4" custScaleX="135949" custScaleY="133622">
        <dgm:presLayoutVars>
          <dgm:bulletEnabled val="1"/>
        </dgm:presLayoutVars>
      </dgm:prSet>
      <dgm:spPr/>
    </dgm:pt>
  </dgm:ptLst>
  <dgm:cxnLst>
    <dgm:cxn modelId="{9E58F71C-D2E5-40A9-8F24-91F9DE3E6743}" type="presOf" srcId="{4CF666B8-41E3-4DAB-BB5B-1B0E24E7B668}" destId="{E82E0B8B-000A-4601-A951-66A983271086}" srcOrd="0" destOrd="0" presId="urn:microsoft.com/office/officeart/2005/8/layout/equation2"/>
    <dgm:cxn modelId="{6E7A202E-C362-427B-91A2-554E0E67F2CC}" type="presOf" srcId="{AF4AF82B-EF59-4EA3-ACD5-CD9331DBC81B}" destId="{5EDE3599-079C-4725-880F-DEA39990EF8B}" srcOrd="1" destOrd="0" presId="urn:microsoft.com/office/officeart/2005/8/layout/equation2"/>
    <dgm:cxn modelId="{8D42E539-0089-4394-8A77-40A946DF8723}" type="presOf" srcId="{AF4AF82B-EF59-4EA3-ACD5-CD9331DBC81B}" destId="{CB2CDE8E-E9C9-49B3-ADD3-27995B42F4A1}" srcOrd="0" destOrd="0" presId="urn:microsoft.com/office/officeart/2005/8/layout/equation2"/>
    <dgm:cxn modelId="{9D5DB940-E267-47B1-A5F4-FCBD7ADC63EB}" type="presOf" srcId="{283A916D-F564-45E0-912D-22CF278532F4}" destId="{78DD2572-AA1A-4F64-B46D-A329E8465B67}" srcOrd="0" destOrd="0" presId="urn:microsoft.com/office/officeart/2005/8/layout/equation2"/>
    <dgm:cxn modelId="{125A774E-B803-44C8-A85D-697D08C478DE}" type="presOf" srcId="{09AB8FDD-C31D-4410-BB48-AB6184DDAD27}" destId="{C2FBE61B-62AE-4C28-991F-71212DAA0DF8}" srcOrd="0" destOrd="0" presId="urn:microsoft.com/office/officeart/2005/8/layout/equation2"/>
    <dgm:cxn modelId="{95445079-C05D-48D3-9FBE-973D4BA9B71A}" type="presOf" srcId="{ED5F3B52-5346-488A-ACF2-E12569E98877}" destId="{872FC5CD-9960-4ABC-833E-B86A297C29E1}" srcOrd="0" destOrd="0" presId="urn:microsoft.com/office/officeart/2005/8/layout/equation2"/>
    <dgm:cxn modelId="{3AFDB18B-C3CB-43D1-B8B0-EA8AC7024793}" srcId="{ED5F3B52-5346-488A-ACF2-E12569E98877}" destId="{283A916D-F564-45E0-912D-22CF278532F4}" srcOrd="1" destOrd="0" parTransId="{C3E7A775-AAD8-4074-9C0B-DC0112A9DAB1}" sibTransId="{203F3FC6-16B2-41DF-8845-A00429EABCDC}"/>
    <dgm:cxn modelId="{8FD4CCB1-DE0C-4188-B1A6-3A0C10F36FA2}" type="presOf" srcId="{475F7142-08F7-4772-92FA-65CC06E8DEB2}" destId="{D26CEF02-F33D-44E0-A9BE-E4B0051A14DB}" srcOrd="0" destOrd="0" presId="urn:microsoft.com/office/officeart/2005/8/layout/equation2"/>
    <dgm:cxn modelId="{39FC20C3-5546-484D-A2CE-FB53CAFA0FD0}" type="presOf" srcId="{C104C488-091C-495C-ABAD-2CDD11349950}" destId="{6E8F3DB4-886C-4A3F-A039-5C3A3F75F938}" srcOrd="0" destOrd="0" presId="urn:microsoft.com/office/officeart/2005/8/layout/equation2"/>
    <dgm:cxn modelId="{8AC92DD1-A2D7-4BA0-9FA3-6A9EAFD9F85B}" srcId="{ED5F3B52-5346-488A-ACF2-E12569E98877}" destId="{475F7142-08F7-4772-92FA-65CC06E8DEB2}" srcOrd="0" destOrd="0" parTransId="{20825815-A498-4763-9E59-F5C352609351}" sibTransId="{09AB8FDD-C31D-4410-BB48-AB6184DDAD27}"/>
    <dgm:cxn modelId="{9F401CE9-3C92-4A58-87F1-4D307335F98A}" type="presOf" srcId="{203F3FC6-16B2-41DF-8845-A00429EABCDC}" destId="{35261FE2-FA42-4E46-AB86-CE2E81FFA088}" srcOrd="0" destOrd="0" presId="urn:microsoft.com/office/officeart/2005/8/layout/equation2"/>
    <dgm:cxn modelId="{402389F5-B894-4443-80E2-6D22D3F6F9DC}" srcId="{ED5F3B52-5346-488A-ACF2-E12569E98877}" destId="{4CF666B8-41E3-4DAB-BB5B-1B0E24E7B668}" srcOrd="2" destOrd="0" parTransId="{ED220D9F-1010-47E5-B1F1-6C28B1283F26}" sibTransId="{AF4AF82B-EF59-4EA3-ACD5-CD9331DBC81B}"/>
    <dgm:cxn modelId="{0E25E4F8-2AC9-454B-9119-8FA57373F39E}" srcId="{ED5F3B52-5346-488A-ACF2-E12569E98877}" destId="{C104C488-091C-495C-ABAD-2CDD11349950}" srcOrd="3" destOrd="0" parTransId="{271CFE46-EDFF-4D8C-B6E9-FD1F4AA2173C}" sibTransId="{518D7694-2690-46F0-B4DC-1D65CCBC8424}"/>
    <dgm:cxn modelId="{C8B7B5B2-C1B0-4E34-80A0-AAD54FD5BED7}" type="presParOf" srcId="{872FC5CD-9960-4ABC-833E-B86A297C29E1}" destId="{9C3A7298-7C64-47DA-9F3B-24F0B336C61F}" srcOrd="0" destOrd="0" presId="urn:microsoft.com/office/officeart/2005/8/layout/equation2"/>
    <dgm:cxn modelId="{01AF7232-8E41-4BD5-866D-962FE8AECA0A}" type="presParOf" srcId="{9C3A7298-7C64-47DA-9F3B-24F0B336C61F}" destId="{D26CEF02-F33D-44E0-A9BE-E4B0051A14DB}" srcOrd="0" destOrd="0" presId="urn:microsoft.com/office/officeart/2005/8/layout/equation2"/>
    <dgm:cxn modelId="{E95A9810-D66D-4C73-ADEF-19C598903B72}" type="presParOf" srcId="{9C3A7298-7C64-47DA-9F3B-24F0B336C61F}" destId="{59F61D4A-EFD0-4553-9298-D2CAADFBD25F}" srcOrd="1" destOrd="0" presId="urn:microsoft.com/office/officeart/2005/8/layout/equation2"/>
    <dgm:cxn modelId="{0CAEF510-FADD-4DA8-89EB-A84BD1C135B9}" type="presParOf" srcId="{9C3A7298-7C64-47DA-9F3B-24F0B336C61F}" destId="{C2FBE61B-62AE-4C28-991F-71212DAA0DF8}" srcOrd="2" destOrd="0" presId="urn:microsoft.com/office/officeart/2005/8/layout/equation2"/>
    <dgm:cxn modelId="{91115FBC-833E-44C0-AD10-EA4D2376BC23}" type="presParOf" srcId="{9C3A7298-7C64-47DA-9F3B-24F0B336C61F}" destId="{89BAFC82-B5A8-494D-95AA-0BE20734429B}" srcOrd="3" destOrd="0" presId="urn:microsoft.com/office/officeart/2005/8/layout/equation2"/>
    <dgm:cxn modelId="{C5D63DC0-0167-44D2-8811-3B57FB54EF01}" type="presParOf" srcId="{9C3A7298-7C64-47DA-9F3B-24F0B336C61F}" destId="{78DD2572-AA1A-4F64-B46D-A329E8465B67}" srcOrd="4" destOrd="0" presId="urn:microsoft.com/office/officeart/2005/8/layout/equation2"/>
    <dgm:cxn modelId="{6D31C688-8F4A-450C-A8A4-4F01A096C132}" type="presParOf" srcId="{9C3A7298-7C64-47DA-9F3B-24F0B336C61F}" destId="{8EBDF36A-0C39-4408-9AA5-84FE107FCCF7}" srcOrd="5" destOrd="0" presId="urn:microsoft.com/office/officeart/2005/8/layout/equation2"/>
    <dgm:cxn modelId="{CD18BC6D-BB8C-4426-B76C-81F631BEF1E8}" type="presParOf" srcId="{9C3A7298-7C64-47DA-9F3B-24F0B336C61F}" destId="{35261FE2-FA42-4E46-AB86-CE2E81FFA088}" srcOrd="6" destOrd="0" presId="urn:microsoft.com/office/officeart/2005/8/layout/equation2"/>
    <dgm:cxn modelId="{A3D72CAD-C145-4956-836B-5FDF80C7512A}" type="presParOf" srcId="{9C3A7298-7C64-47DA-9F3B-24F0B336C61F}" destId="{DD7F0757-ECC8-47C0-851D-26413C2E7613}" srcOrd="7" destOrd="0" presId="urn:microsoft.com/office/officeart/2005/8/layout/equation2"/>
    <dgm:cxn modelId="{8DEA55AE-723B-4F38-AEF7-F1194391F7E6}" type="presParOf" srcId="{9C3A7298-7C64-47DA-9F3B-24F0B336C61F}" destId="{E82E0B8B-000A-4601-A951-66A983271086}" srcOrd="8" destOrd="0" presId="urn:microsoft.com/office/officeart/2005/8/layout/equation2"/>
    <dgm:cxn modelId="{C4AD6BF1-B291-48CD-BA30-036B2069B9AD}" type="presParOf" srcId="{872FC5CD-9960-4ABC-833E-B86A297C29E1}" destId="{CB2CDE8E-E9C9-49B3-ADD3-27995B42F4A1}" srcOrd="1" destOrd="0" presId="urn:microsoft.com/office/officeart/2005/8/layout/equation2"/>
    <dgm:cxn modelId="{2D9A9F8C-14E0-444F-9923-98D94D80DC2C}" type="presParOf" srcId="{CB2CDE8E-E9C9-49B3-ADD3-27995B42F4A1}" destId="{5EDE3599-079C-4725-880F-DEA39990EF8B}" srcOrd="0" destOrd="0" presId="urn:microsoft.com/office/officeart/2005/8/layout/equation2"/>
    <dgm:cxn modelId="{401673C1-C3BB-4B64-A2AC-BAD38F0B078D}" type="presParOf" srcId="{872FC5CD-9960-4ABC-833E-B86A297C29E1}" destId="{6E8F3DB4-886C-4A3F-A039-5C3A3F75F938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CEF02-F33D-44E0-A9BE-E4B0051A14DB}">
      <dsp:nvSpPr>
        <dsp:cNvPr id="0" name=""/>
        <dsp:cNvSpPr/>
      </dsp:nvSpPr>
      <dsp:spPr>
        <a:xfrm>
          <a:off x="685802" y="1905000"/>
          <a:ext cx="1405564" cy="118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YouthBuild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(Department of Labor)</a:t>
          </a:r>
        </a:p>
      </dsp:txBody>
      <dsp:txXfrm>
        <a:off x="891642" y="2079084"/>
        <a:ext cx="993884" cy="840553"/>
      </dsp:txXfrm>
    </dsp:sp>
    <dsp:sp modelId="{C2FBE61B-62AE-4C28-991F-71212DAA0DF8}">
      <dsp:nvSpPr>
        <dsp:cNvPr id="0" name=""/>
        <dsp:cNvSpPr/>
      </dsp:nvSpPr>
      <dsp:spPr>
        <a:xfrm>
          <a:off x="1487062" y="1255183"/>
          <a:ext cx="553000" cy="5530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60362" y="1466650"/>
        <a:ext cx="406400" cy="130066"/>
      </dsp:txXfrm>
    </dsp:sp>
    <dsp:sp modelId="{78DD2572-AA1A-4F64-B46D-A329E8465B67}">
      <dsp:nvSpPr>
        <dsp:cNvPr id="0" name=""/>
        <dsp:cNvSpPr/>
      </dsp:nvSpPr>
      <dsp:spPr>
        <a:xfrm>
          <a:off x="1752596" y="152399"/>
          <a:ext cx="1405564" cy="118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OWTC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(Construction Basics)</a:t>
          </a:r>
        </a:p>
      </dsp:txBody>
      <dsp:txXfrm>
        <a:off x="1958436" y="326483"/>
        <a:ext cx="993884" cy="840553"/>
      </dsp:txXfrm>
    </dsp:sp>
    <dsp:sp modelId="{35261FE2-FA42-4E46-AB86-CE2E81FFA088}">
      <dsp:nvSpPr>
        <dsp:cNvPr id="0" name=""/>
        <dsp:cNvSpPr/>
      </dsp:nvSpPr>
      <dsp:spPr>
        <a:xfrm>
          <a:off x="1487062" y="3172349"/>
          <a:ext cx="553000" cy="553000"/>
        </a:xfrm>
        <a:prstGeom prst="mathPl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560362" y="3383816"/>
        <a:ext cx="406400" cy="130066"/>
      </dsp:txXfrm>
    </dsp:sp>
    <dsp:sp modelId="{E82E0B8B-000A-4601-A951-66A983271086}">
      <dsp:nvSpPr>
        <dsp:cNvPr id="0" name=""/>
        <dsp:cNvSpPr/>
      </dsp:nvSpPr>
      <dsp:spPr>
        <a:xfrm>
          <a:off x="1752596" y="3733800"/>
          <a:ext cx="1408177" cy="11887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AmeriCorps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Community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Service </a:t>
          </a:r>
        </a:p>
      </dsp:txBody>
      <dsp:txXfrm>
        <a:off x="1958819" y="3907884"/>
        <a:ext cx="995731" cy="840553"/>
      </dsp:txXfrm>
    </dsp:sp>
    <dsp:sp modelId="{CB2CDE8E-E9C9-49B3-ADD3-27995B42F4A1}">
      <dsp:nvSpPr>
        <dsp:cNvPr id="0" name=""/>
        <dsp:cNvSpPr/>
      </dsp:nvSpPr>
      <dsp:spPr>
        <a:xfrm rot="21549214">
          <a:off x="2444963" y="2142007"/>
          <a:ext cx="1144600" cy="89713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000" kern="1200"/>
        </a:p>
      </dsp:txBody>
      <dsp:txXfrm>
        <a:off x="2444978" y="2323423"/>
        <a:ext cx="875459" cy="538282"/>
      </dsp:txXfrm>
    </dsp:sp>
    <dsp:sp modelId="{6E8F3DB4-886C-4A3F-A039-5C3A3F75F938}">
      <dsp:nvSpPr>
        <dsp:cNvPr id="0" name=""/>
        <dsp:cNvSpPr/>
      </dsp:nvSpPr>
      <dsp:spPr>
        <a:xfrm>
          <a:off x="3732519" y="1217564"/>
          <a:ext cx="2592408" cy="254803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OWTC</a:t>
          </a:r>
        </a:p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YouthBuild</a:t>
          </a:r>
        </a:p>
      </dsp:txBody>
      <dsp:txXfrm>
        <a:off x="4112168" y="1590715"/>
        <a:ext cx="1833110" cy="1801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794F7-6EE6-44F9-9E04-CD4788606F3C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F48640-787B-471C-B52B-6FFFD6D2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857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4qzD6Ib08NA&amp;feature=youtu.be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2jdbNtAEc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https://www.youtube.com/watch?v=4qzD6Ib08NA&amp;feature=youtu.be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7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Project management, design, construction administration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Soft</a:t>
            </a:r>
            <a:r>
              <a:rPr lang="en-US" baseline="0" dirty="0"/>
              <a:t> skills learned are transferrable to other careers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10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Project management, design, construction administration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Soft</a:t>
            </a:r>
            <a:r>
              <a:rPr lang="en-US" baseline="0" dirty="0"/>
              <a:t> skills learned are transferrable to other careers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486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Project management, design, construction administration</a:t>
            </a:r>
          </a:p>
          <a:p>
            <a:pPr marL="171450" indent="-171450">
              <a:buFont typeface="Arial" charset="0"/>
              <a:buChar char="•"/>
            </a:pPr>
            <a:r>
              <a:rPr lang="en-US" dirty="0"/>
              <a:t>Soft</a:t>
            </a:r>
            <a:r>
              <a:rPr lang="en-US" baseline="0" dirty="0"/>
              <a:t> skills learned are transferrable to other careers as well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54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en-US" dirty="0"/>
              <a:t>Random</a:t>
            </a:r>
            <a:r>
              <a:rPr lang="en-US" baseline="0" dirty="0"/>
              <a:t> drug testing will be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641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https://www.youtube.com/watch?v=Ia2jdbNtAEc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716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F48640-787B-471C-B52B-6FFFD6D2EDB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80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06F0E44-3623-401B-BB19-D664742A0466}" type="datetimeFigureOut">
              <a:rPr lang="en-US" smtClean="0"/>
              <a:t>9/12/2018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CE9F220-93BB-411F-B7D1-5F76A60AD5F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a2jdbNtAEc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4qzD6Ib08NA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19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Ogden-Weber</a:t>
            </a:r>
            <a:br>
              <a:rPr lang="en-US" dirty="0"/>
            </a:br>
            <a:r>
              <a:rPr lang="en-US" dirty="0"/>
              <a:t>Technical College</a:t>
            </a:r>
            <a:br>
              <a:rPr lang="en-US" dirty="0"/>
            </a:br>
            <a:r>
              <a:rPr lang="en-US" dirty="0"/>
              <a:t>(OWTC)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914400"/>
            <a:ext cx="8247107" cy="3101788"/>
          </a:xfrm>
        </p:spPr>
      </p:pic>
    </p:spTree>
    <p:extLst>
      <p:ext uri="{BB962C8B-B14F-4D97-AF65-F5344CB8AC3E}">
        <p14:creationId xmlns:p14="http://schemas.microsoft.com/office/powerpoint/2010/main" val="8266535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on YouthBuild’s</a:t>
            </a:r>
            <a:br>
              <a:rPr lang="en-US" dirty="0"/>
            </a:br>
            <a:r>
              <a:rPr lang="en-US" dirty="0"/>
              <a:t>AmeriCorps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students serve in our construction labs, gain skills, and build shelters for low income families and the homeless, they earn service hours toward an approximate $1500 education award through YouthBuild AmeriCorps.</a:t>
            </a:r>
          </a:p>
          <a:p>
            <a:r>
              <a:rPr lang="en-US" dirty="0"/>
              <a:t>450 hours</a:t>
            </a:r>
          </a:p>
          <a:p>
            <a:pPr lvl="1"/>
            <a:r>
              <a:rPr lang="en-US" dirty="0"/>
              <a:t>80% of hours must be primary or secondary service:</a:t>
            </a:r>
          </a:p>
          <a:p>
            <a:pPr lvl="2"/>
            <a:r>
              <a:rPr lang="en-US" dirty="0"/>
              <a:t>Time in Construction Labs, Onsite, or with other community service projects</a:t>
            </a:r>
          </a:p>
          <a:p>
            <a:pPr lvl="1"/>
            <a:r>
              <a:rPr lang="en-US" dirty="0"/>
              <a:t>20% of hours may be training related:</a:t>
            </a:r>
          </a:p>
          <a:p>
            <a:pPr lvl="2"/>
            <a:r>
              <a:rPr lang="en-US" dirty="0"/>
              <a:t>Academic Classroom &amp; Leadership Training hours </a:t>
            </a:r>
          </a:p>
          <a:p>
            <a:pPr marL="585216" lvl="1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4638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7532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AmeriCorps Service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080" y="2133600"/>
            <a:ext cx="5334000" cy="3000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3" y="1504157"/>
            <a:ext cx="4749798" cy="2671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 r="4075" b="11110"/>
          <a:stretch/>
        </p:blipFill>
        <p:spPr>
          <a:xfrm>
            <a:off x="2286000" y="3615859"/>
            <a:ext cx="3276600" cy="30362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873174" y="4672310"/>
            <a:ext cx="2100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Invasive plant removal at</a:t>
            </a:r>
          </a:p>
          <a:p>
            <a:pPr algn="ctr"/>
            <a:r>
              <a:rPr lang="en-US" sz="1200" dirty="0"/>
              <a:t>The Ogden Nature Center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286000" y="6215826"/>
            <a:ext cx="210090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Building a Deck at the Ogden Women’s Retreat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3203" y="3726954"/>
            <a:ext cx="233234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The Bridging the Gap Event-</a:t>
            </a:r>
          </a:p>
          <a:p>
            <a:pPr algn="ctr"/>
            <a:r>
              <a:rPr lang="en-US" sz="1200" dirty="0"/>
              <a:t>Giving food to grade schoolers</a:t>
            </a:r>
          </a:p>
        </p:txBody>
      </p:sp>
    </p:spTree>
    <p:extLst>
      <p:ext uri="{BB962C8B-B14F-4D97-AF65-F5344CB8AC3E}">
        <p14:creationId xmlns:p14="http://schemas.microsoft.com/office/powerpoint/2010/main" val="2546999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Expectations &amp; Selection Criteria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Ages 16-24</a:t>
            </a:r>
          </a:p>
          <a:p>
            <a:r>
              <a:rPr lang="en-US" dirty="0"/>
              <a:t>Meet at least one YouthBuild eligibility criteria</a:t>
            </a:r>
          </a:p>
          <a:p>
            <a:pPr lvl="1"/>
            <a:r>
              <a:rPr lang="en-US" dirty="0"/>
              <a:t>Low income</a:t>
            </a:r>
          </a:p>
          <a:p>
            <a:pPr lvl="1"/>
            <a:r>
              <a:rPr lang="en-US" dirty="0"/>
              <a:t>Foster care</a:t>
            </a:r>
          </a:p>
          <a:p>
            <a:pPr lvl="1"/>
            <a:r>
              <a:rPr lang="en-US" dirty="0"/>
              <a:t>Individual with a disability</a:t>
            </a:r>
          </a:p>
          <a:p>
            <a:pPr lvl="1"/>
            <a:r>
              <a:rPr lang="en-US" dirty="0"/>
              <a:t>Youth/adult offender</a:t>
            </a:r>
          </a:p>
          <a:p>
            <a:pPr lvl="1"/>
            <a:r>
              <a:rPr lang="en-US" dirty="0"/>
              <a:t>Child of an incarcerated parent</a:t>
            </a:r>
          </a:p>
          <a:p>
            <a:pPr lvl="1"/>
            <a:r>
              <a:rPr lang="en-US" dirty="0"/>
              <a:t>Migrant youth</a:t>
            </a:r>
          </a:p>
          <a:p>
            <a:pPr lvl="1"/>
            <a:r>
              <a:rPr lang="en-US" dirty="0"/>
              <a:t>Homeless</a:t>
            </a:r>
          </a:p>
          <a:p>
            <a:r>
              <a:rPr lang="en-US" dirty="0"/>
              <a:t>Be eligible for WIOA program</a:t>
            </a:r>
          </a:p>
          <a:p>
            <a:r>
              <a:rPr lang="en-US" dirty="0"/>
              <a:t>Interest in both construction and academic components of program</a:t>
            </a:r>
          </a:p>
          <a:p>
            <a:r>
              <a:rPr lang="en-US" dirty="0"/>
              <a:t>Drug free</a:t>
            </a:r>
          </a:p>
          <a:p>
            <a:r>
              <a:rPr lang="en-US" dirty="0"/>
              <a:t>Be on time and prepared</a:t>
            </a:r>
          </a:p>
          <a:p>
            <a:r>
              <a:rPr lang="en-US" dirty="0"/>
              <a:t>Committed to change</a:t>
            </a:r>
          </a:p>
          <a:p>
            <a:r>
              <a:rPr lang="en-US" dirty="0"/>
              <a:t>FOLLOW THROUGH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2393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OWATC YouthBuild from graduate’s perspective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517366-EEAB-4967-B946-841E29022E37}"/>
              </a:ext>
            </a:extLst>
          </p:cNvPr>
          <p:cNvSpPr/>
          <p:nvPr/>
        </p:nvSpPr>
        <p:spPr>
          <a:xfrm>
            <a:off x="990600" y="2819401"/>
            <a:ext cx="5867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dirty="0">
                <a:hlinkClick r:id="rId3"/>
              </a:rPr>
              <a:t>https://www.youtube.com/watch?v=Ia2jdbNtAEc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94550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OWTC YouthBuild Accomplishments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382000" cy="5105400"/>
          </a:xfrm>
        </p:spPr>
        <p:txBody>
          <a:bodyPr>
            <a:normAutofit/>
          </a:bodyPr>
          <a:lstStyle/>
          <a:p>
            <a:r>
              <a:rPr lang="en-US" sz="4000" dirty="0"/>
              <a:t>70% completed their High School </a:t>
            </a:r>
          </a:p>
          <a:p>
            <a:r>
              <a:rPr lang="en-US" sz="4000" dirty="0"/>
              <a:t>3 students have received the Outstanding Student Award</a:t>
            </a:r>
          </a:p>
          <a:p>
            <a:r>
              <a:rPr lang="en-US" sz="4000" dirty="0"/>
              <a:t>98% had literacy gain equivalent to 2 grade levels</a:t>
            </a:r>
          </a:p>
          <a:p>
            <a:r>
              <a:rPr lang="en-US" sz="4000" dirty="0"/>
              <a:t>98% completed OSHA</a:t>
            </a:r>
          </a:p>
        </p:txBody>
      </p:sp>
    </p:spTree>
    <p:extLst>
      <p:ext uri="{BB962C8B-B14F-4D97-AF65-F5344CB8AC3E}">
        <p14:creationId xmlns:p14="http://schemas.microsoft.com/office/powerpoint/2010/main" val="13700306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Accomplishments Cont.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676400"/>
            <a:ext cx="8229600" cy="4709160"/>
          </a:xfrm>
        </p:spPr>
        <p:txBody>
          <a:bodyPr>
            <a:normAutofit/>
          </a:bodyPr>
          <a:lstStyle/>
          <a:p>
            <a:r>
              <a:rPr lang="en-US" dirty="0"/>
              <a:t>Students completed over 400 community service hours</a:t>
            </a:r>
          </a:p>
          <a:p>
            <a:r>
              <a:rPr lang="en-US" dirty="0"/>
              <a:t>Students completed over 2000 leadership &amp; life skills hours</a:t>
            </a:r>
          </a:p>
          <a:p>
            <a:r>
              <a:rPr lang="en-US" dirty="0"/>
              <a:t>20 students competed in Skills USA competition</a:t>
            </a:r>
          </a:p>
          <a:p>
            <a:r>
              <a:rPr lang="en-US" dirty="0"/>
              <a:t>9 students served on the Youth Policy Committee.</a:t>
            </a:r>
          </a:p>
        </p:txBody>
      </p:sp>
    </p:spTree>
    <p:extLst>
      <p:ext uri="{BB962C8B-B14F-4D97-AF65-F5344CB8AC3E}">
        <p14:creationId xmlns:p14="http://schemas.microsoft.com/office/powerpoint/2010/main" val="799162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GED/HS Passing Rate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96 Percent GED passing rate.  </a:t>
            </a:r>
          </a:p>
          <a:p>
            <a:r>
              <a:rPr lang="en-US" dirty="0"/>
              <a:t>GED focused teaching. </a:t>
            </a:r>
          </a:p>
          <a:p>
            <a:r>
              <a:rPr lang="en-US" dirty="0"/>
              <a:t>70% High School Diploma Passing Rate</a:t>
            </a:r>
          </a:p>
          <a:p>
            <a:r>
              <a:rPr lang="en-US" dirty="0"/>
              <a:t>Group work</a:t>
            </a:r>
          </a:p>
          <a:p>
            <a:r>
              <a:rPr lang="en-US" dirty="0"/>
              <a:t>Competency based curriculum.  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56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this YouthBuild thing?</a:t>
            </a:r>
            <a:br>
              <a:rPr lang="en-US" dirty="0"/>
            </a:br>
            <a:r>
              <a:rPr lang="en-US" sz="2200" dirty="0"/>
              <a:t>(A look at YouthBuild by our founder, Dorothy Stoneman)</a:t>
            </a:r>
          </a:p>
        </p:txBody>
      </p:sp>
      <p:pic>
        <p:nvPicPr>
          <p:cNvPr id="4" name="Online Media 3">
            <a:hlinkClick r:id="" action="ppaction://media"/>
            <a:extLst>
              <a:ext uri="{FF2B5EF4-FFF2-40B4-BE49-F238E27FC236}">
                <a16:creationId xmlns:a16="http://schemas.microsoft.com/office/drawing/2014/main" id="{84B28D8F-CA43-4239-BBE9-3F80D3610E4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41090" y="1600200"/>
            <a:ext cx="826346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405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dirty="0"/>
              <a:t>What is OWTC YouthBuild?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6337955"/>
              </p:ext>
            </p:extLst>
          </p:nvPr>
        </p:nvGraphicFramePr>
        <p:xfrm>
          <a:off x="609600" y="1219200"/>
          <a:ext cx="8077200" cy="4983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555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OWTC YouthBuild Staff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4" t="42519" r="34372" b="7500"/>
          <a:stretch/>
        </p:blipFill>
        <p:spPr>
          <a:xfrm>
            <a:off x="6051954" y="1221341"/>
            <a:ext cx="1828800" cy="23588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6043010" y="6001432"/>
            <a:ext cx="18013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Spencer Egan</a:t>
            </a:r>
          </a:p>
          <a:p>
            <a:pPr algn="ctr"/>
            <a:r>
              <a:rPr lang="en-US" sz="1200" dirty="0"/>
              <a:t>YouthBuild </a:t>
            </a:r>
          </a:p>
          <a:p>
            <a:pPr algn="ctr"/>
            <a:r>
              <a:rPr lang="en-US" sz="1200" dirty="0"/>
              <a:t>Success Coach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47217" y="3173320"/>
            <a:ext cx="18209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Roger Schroeder</a:t>
            </a:r>
          </a:p>
          <a:p>
            <a:pPr algn="ctr"/>
            <a:r>
              <a:rPr lang="en-US" sz="1200" dirty="0"/>
              <a:t>YouthBuild </a:t>
            </a:r>
          </a:p>
          <a:p>
            <a:pPr algn="ctr"/>
            <a:r>
              <a:rPr lang="en-US" sz="1200" dirty="0"/>
              <a:t>Academics Instructor</a:t>
            </a: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33" t="21197" r="71174" b="64249"/>
          <a:stretch/>
        </p:blipFill>
        <p:spPr>
          <a:xfrm>
            <a:off x="3602595" y="1221341"/>
            <a:ext cx="1938809" cy="23493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/>
            <a:contourClr>
              <a:srgbClr val="969696"/>
            </a:contourClr>
          </a:sp3d>
        </p:spPr>
      </p:pic>
      <p:sp>
        <p:nvSpPr>
          <p:cNvPr id="35" name="TextBox 34"/>
          <p:cNvSpPr txBox="1"/>
          <p:nvPr/>
        </p:nvSpPr>
        <p:spPr>
          <a:xfrm>
            <a:off x="3602595" y="3228647"/>
            <a:ext cx="193880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Julia Branch</a:t>
            </a:r>
          </a:p>
          <a:p>
            <a:pPr algn="ctr"/>
            <a:r>
              <a:rPr lang="en-US" sz="1200" dirty="0"/>
              <a:t>YouthBuild Coordinator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05" t="10492" r="644" b="36926"/>
          <a:stretch/>
        </p:blipFill>
        <p:spPr>
          <a:xfrm>
            <a:off x="1224448" y="1243081"/>
            <a:ext cx="1796831" cy="23508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7275" r="30833" b="50000"/>
          <a:stretch/>
        </p:blipFill>
        <p:spPr>
          <a:xfrm>
            <a:off x="1178094" y="3908306"/>
            <a:ext cx="1828800" cy="2305879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0" name="TextBox 39"/>
          <p:cNvSpPr txBox="1"/>
          <p:nvPr/>
        </p:nvSpPr>
        <p:spPr>
          <a:xfrm>
            <a:off x="1213188" y="6021837"/>
            <a:ext cx="18288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Lucio Gallegos</a:t>
            </a:r>
          </a:p>
          <a:p>
            <a:pPr algn="ctr"/>
            <a:r>
              <a:rPr lang="en-US" sz="1200" dirty="0"/>
              <a:t>YouthBuild Onsite Instructor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43000" y="3204840"/>
            <a:ext cx="189898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Bob Bodily</a:t>
            </a:r>
          </a:p>
          <a:p>
            <a:pPr algn="ctr"/>
            <a:r>
              <a:rPr lang="en-US" sz="1200" dirty="0"/>
              <a:t>YouthBuild Construction Technology Instructor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9" t="25157" r="43981" b="30399"/>
          <a:stretch/>
        </p:blipFill>
        <p:spPr>
          <a:xfrm rot="5400000">
            <a:off x="5866880" y="4084434"/>
            <a:ext cx="2113531" cy="1761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6296" r="42223" b="30740"/>
          <a:stretch/>
        </p:blipFill>
        <p:spPr>
          <a:xfrm rot="5400000">
            <a:off x="3312959" y="4247597"/>
            <a:ext cx="2467575" cy="17889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TextBox 31"/>
          <p:cNvSpPr txBox="1"/>
          <p:nvPr/>
        </p:nvSpPr>
        <p:spPr>
          <a:xfrm>
            <a:off x="3673941" y="6001433"/>
            <a:ext cx="17927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Karrie Perry</a:t>
            </a:r>
          </a:p>
          <a:p>
            <a:pPr algn="ctr"/>
            <a:r>
              <a:rPr lang="en-US" sz="1200" dirty="0"/>
              <a:t>YouthBuild </a:t>
            </a:r>
          </a:p>
          <a:p>
            <a:pPr algn="ctr"/>
            <a:r>
              <a:rPr lang="en-US" sz="1200" dirty="0"/>
              <a:t>Success Coach</a:t>
            </a:r>
          </a:p>
        </p:txBody>
      </p:sp>
    </p:spTree>
    <p:extLst>
      <p:ext uri="{BB962C8B-B14F-4D97-AF65-F5344CB8AC3E}">
        <p14:creationId xmlns:p14="http://schemas.microsoft.com/office/powerpoint/2010/main" val="3962383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Information on YouthBuild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in Harlem in 1978.</a:t>
            </a:r>
          </a:p>
          <a:p>
            <a:r>
              <a:rPr lang="en-US" dirty="0"/>
              <a:t>Currently 260 programs in 46 states, 15 countries internationally.</a:t>
            </a:r>
          </a:p>
          <a:p>
            <a:r>
              <a:rPr lang="en-US" dirty="0"/>
              <a:t>Helps place youth with future opportunities (careers, post-secondary, military, etc.)</a:t>
            </a:r>
          </a:p>
          <a:p>
            <a:r>
              <a:rPr lang="en-US" dirty="0"/>
              <a:t>11th cycle of YouthBuild programming at OWTC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088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on YouthBuild Academics Program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Assists Adult Education students to earn either their High School Diploma or their GED.</a:t>
            </a:r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/>
              <a:t>Diploma seeking students need at least 14 credits toward high school diploma.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6307" y="4038600"/>
            <a:ext cx="3505200" cy="19716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3" r="21582" b="17665"/>
          <a:stretch/>
        </p:blipFill>
        <p:spPr>
          <a:xfrm rot="16200000">
            <a:off x="5394634" y="3603625"/>
            <a:ext cx="2768600" cy="16001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8" r="32076"/>
          <a:stretch/>
        </p:blipFill>
        <p:spPr>
          <a:xfrm>
            <a:off x="5762933" y="4586287"/>
            <a:ext cx="1524000" cy="22717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303293" y="3564466"/>
            <a:ext cx="1852613" cy="32935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89" t="15555" r="29259" b="41112"/>
          <a:stretch/>
        </p:blipFill>
        <p:spPr>
          <a:xfrm>
            <a:off x="1088187" y="3576637"/>
            <a:ext cx="2667000" cy="2971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88" r="14974"/>
          <a:stretch/>
        </p:blipFill>
        <p:spPr>
          <a:xfrm>
            <a:off x="0" y="4667567"/>
            <a:ext cx="1964487" cy="2234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336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Information on YouthBuild Construction Technology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Provides students with an introduction to the various disciplines and occupations in the construction industry and prepares them for entry-level positions</a:t>
            </a:r>
          </a:p>
          <a:p>
            <a:r>
              <a:rPr lang="en-US" dirty="0"/>
              <a:t>570 hours</a:t>
            </a:r>
          </a:p>
          <a:p>
            <a:pPr lvl="1"/>
            <a:r>
              <a:rPr lang="en-US" dirty="0"/>
              <a:t>Construction core &amp; projects</a:t>
            </a:r>
          </a:p>
          <a:p>
            <a:pPr lvl="1"/>
            <a:r>
              <a:rPr lang="en-US" dirty="0"/>
              <a:t>Carpentry</a:t>
            </a:r>
          </a:p>
          <a:p>
            <a:pPr lvl="1"/>
            <a:r>
              <a:rPr lang="en-US" dirty="0"/>
              <a:t>Cabinetmaking</a:t>
            </a:r>
          </a:p>
          <a:p>
            <a:pPr lvl="1"/>
            <a:r>
              <a:rPr lang="en-US" dirty="0"/>
              <a:t>Electrical</a:t>
            </a:r>
          </a:p>
          <a:p>
            <a:pPr lvl="1"/>
            <a:r>
              <a:rPr lang="en-US" dirty="0"/>
              <a:t>Plumbing</a:t>
            </a:r>
          </a:p>
          <a:p>
            <a:pPr lvl="1"/>
            <a:r>
              <a:rPr lang="en-US" dirty="0"/>
              <a:t>Drafting</a:t>
            </a:r>
          </a:p>
        </p:txBody>
      </p:sp>
    </p:spTree>
    <p:extLst>
      <p:ext uri="{BB962C8B-B14F-4D97-AF65-F5344CB8AC3E}">
        <p14:creationId xmlns:p14="http://schemas.microsoft.com/office/powerpoint/2010/main" val="3313202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work done in labs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62100"/>
            <a:ext cx="4673601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3480" y="1800859"/>
            <a:ext cx="3169919" cy="422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G:\IS\CONS\YouthBuild\Cycle 3\Pictures\skills regional\skills USA 1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91280"/>
            <a:ext cx="3752427" cy="2814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7524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Examples of work done in the community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990600"/>
            <a:ext cx="2190750" cy="2921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116262"/>
            <a:ext cx="2266950" cy="3022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925" y="3116262"/>
            <a:ext cx="228600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996950"/>
            <a:ext cx="234315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082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2299</TotalTime>
  <Words>564</Words>
  <Application>Microsoft Office PowerPoint</Application>
  <PresentationFormat>On-screen Show (4:3)</PresentationFormat>
  <Paragraphs>112</Paragraphs>
  <Slides>16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Book Antiqua</vt:lpstr>
      <vt:lpstr>Calibri</vt:lpstr>
      <vt:lpstr>Lucida Sans</vt:lpstr>
      <vt:lpstr>Wingdings</vt:lpstr>
      <vt:lpstr>Wingdings 2</vt:lpstr>
      <vt:lpstr>Wingdings 3</vt:lpstr>
      <vt:lpstr>Apex</vt:lpstr>
      <vt:lpstr>Ogden-Weber Technical College (OWTC)</vt:lpstr>
      <vt:lpstr>What is this YouthBuild thing? (A look at YouthBuild by our founder, Dorothy Stoneman)</vt:lpstr>
      <vt:lpstr>What is OWTC YouthBuild?</vt:lpstr>
      <vt:lpstr>OWTC YouthBuild Staff</vt:lpstr>
      <vt:lpstr>Information on YouthBuild</vt:lpstr>
      <vt:lpstr>Information on YouthBuild Academics Program</vt:lpstr>
      <vt:lpstr>Information on YouthBuild Construction Technology</vt:lpstr>
      <vt:lpstr>Examples of work done in labs</vt:lpstr>
      <vt:lpstr>Examples of work done in the community</vt:lpstr>
      <vt:lpstr>Information on YouthBuild’s AmeriCorps Program</vt:lpstr>
      <vt:lpstr>Examples of AmeriCorps Service</vt:lpstr>
      <vt:lpstr>Expectations &amp; Selection Criteria</vt:lpstr>
      <vt:lpstr>OWATC YouthBuild from graduate’s perspective</vt:lpstr>
      <vt:lpstr>OWTC YouthBuild Accomplishments</vt:lpstr>
      <vt:lpstr>Accomplishments Cont.</vt:lpstr>
      <vt:lpstr>GED/HS Passing Rate</vt:lpstr>
    </vt:vector>
  </TitlesOfParts>
  <Company>OWATC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Ogden-Weber Applied Technology College (OWATC)</dc:title>
  <dc:creator>ODESSIA KNOWLES</dc:creator>
  <cp:lastModifiedBy>Stitt, Tandalaya</cp:lastModifiedBy>
  <cp:revision>98</cp:revision>
  <dcterms:created xsi:type="dcterms:W3CDTF">2011-07-11T18:41:36Z</dcterms:created>
  <dcterms:modified xsi:type="dcterms:W3CDTF">2018-09-12T20:29:08Z</dcterms:modified>
</cp:coreProperties>
</file>