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6" r:id="rId5"/>
    <p:sldId id="260" r:id="rId6"/>
    <p:sldId id="261" r:id="rId7"/>
    <p:sldId id="262" r:id="rId8"/>
    <p:sldId id="269" r:id="rId9"/>
    <p:sldId id="258" r:id="rId10"/>
    <p:sldId id="267" r:id="rId11"/>
    <p:sldId id="268" r:id="rId12"/>
    <p:sldId id="270" r:id="rId13"/>
    <p:sldId id="271" r:id="rId14"/>
    <p:sldId id="272" r:id="rId15"/>
    <p:sldId id="263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8/31/2018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lasp.org/sites/default/files/public/resources-and-publications/publication-1/WIOA-IET-Model-Programs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etonline.org/link/summary/51-9082.0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jfforg-prod-prime.s3.amazonaws.com/media/documents/BT_toolkit_June7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cte.ed.gov/initiatives/employability-skills-framework" TargetMode="External"/><Relationship Id="rId2" Type="http://schemas.openxmlformats.org/officeDocument/2006/relationships/hyperlink" Target="http://www.paadultedresources.org/wp-content/uploads/2016/05/Foundation-Skills-Resources-Guide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atlasabe.org/professional/transitions" TargetMode="External"/><Relationship Id="rId5" Type="http://schemas.openxmlformats.org/officeDocument/2006/relationships/hyperlink" Target="http://www.nc-net.info/employability.php" TargetMode="External"/><Relationship Id="rId4" Type="http://schemas.openxmlformats.org/officeDocument/2006/relationships/hyperlink" Target="https://carey.jhu.edu/uploads/documents/Core_Competency_Model_2.pdf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netonline.org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5CFAC7-8CC0-49C2-9B36-C984285B2C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9469421" cy="2541431"/>
          </a:xfrm>
        </p:spPr>
        <p:txBody>
          <a:bodyPr>
            <a:noAutofit/>
          </a:bodyPr>
          <a:lstStyle/>
          <a:p>
            <a:r>
              <a:rPr lang="en-US" sz="5400" dirty="0"/>
              <a:t>Taking Integrated Education and training (IET) to the next level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732D0AF-CF10-49CB-B0A6-B842025502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29206"/>
            <a:ext cx="8637072" cy="977621"/>
          </a:xfrm>
        </p:spPr>
        <p:txBody>
          <a:bodyPr/>
          <a:lstStyle/>
          <a:p>
            <a:r>
              <a:rPr lang="en-US" dirty="0"/>
              <a:t>Stephanie Patton</a:t>
            </a:r>
          </a:p>
          <a:p>
            <a:r>
              <a:rPr lang="en-US" dirty="0"/>
              <a:t>September 14, 2018</a:t>
            </a:r>
          </a:p>
        </p:txBody>
      </p:sp>
    </p:spTree>
    <p:extLst>
      <p:ext uri="{BB962C8B-B14F-4D97-AF65-F5344CB8AC3E}">
        <p14:creationId xmlns:p14="http://schemas.microsoft.com/office/powerpoint/2010/main" val="2311243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835B1-5A8F-424E-A9A6-735AB000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Workforce preparation skills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F4E36F6-A319-4C84-93F0-E0E9C19FB6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2233995"/>
              </p:ext>
            </p:extLst>
          </p:nvPr>
        </p:nvGraphicFramePr>
        <p:xfrm>
          <a:off x="1450975" y="2016125"/>
          <a:ext cx="9604374" cy="3042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1458">
                  <a:extLst>
                    <a:ext uri="{9D8B030D-6E8A-4147-A177-3AD203B41FA5}">
                      <a16:colId xmlns:a16="http://schemas.microsoft.com/office/drawing/2014/main" val="3705380695"/>
                    </a:ext>
                  </a:extLst>
                </a:gridCol>
                <a:gridCol w="2882575">
                  <a:extLst>
                    <a:ext uri="{9D8B030D-6E8A-4147-A177-3AD203B41FA5}">
                      <a16:colId xmlns:a16="http://schemas.microsoft.com/office/drawing/2014/main" val="3387573593"/>
                    </a:ext>
                  </a:extLst>
                </a:gridCol>
                <a:gridCol w="3520341">
                  <a:extLst>
                    <a:ext uri="{9D8B030D-6E8A-4147-A177-3AD203B41FA5}">
                      <a16:colId xmlns:a16="http://schemas.microsoft.com/office/drawing/2014/main" val="13569295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Identified O*Net Skill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Foundation Skill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Competency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77649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Speaking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Module 2:  Communication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Activity:  Communicating on the Job</a:t>
                      </a:r>
                    </a:p>
                    <a:p>
                      <a:r>
                        <a:rPr lang="en-US" dirty="0"/>
                        <a:t>Activity:  Giving and Receiving Instructions</a:t>
                      </a:r>
                    </a:p>
                    <a:p>
                      <a:r>
                        <a:rPr lang="en-US" dirty="0"/>
                        <a:t>Activity:  Preparing Presentations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04392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1555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6646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9244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74034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605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58794-5897-4ACE-B26C-FEA7A39F6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r>
              <a:rPr lang="en-US" dirty="0"/>
              <a:t>Single set of learning objectives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55B298E-213D-46F0-9BAE-21E8186919D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21711029"/>
              </p:ext>
            </p:extLst>
          </p:nvPr>
        </p:nvGraphicFramePr>
        <p:xfrm>
          <a:off x="1450975" y="2016125"/>
          <a:ext cx="960437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7248">
                  <a:extLst>
                    <a:ext uri="{9D8B030D-6E8A-4147-A177-3AD203B41FA5}">
                      <a16:colId xmlns:a16="http://schemas.microsoft.com/office/drawing/2014/main" val="1422035340"/>
                    </a:ext>
                  </a:extLst>
                </a:gridCol>
                <a:gridCol w="2567354">
                  <a:extLst>
                    <a:ext uri="{9D8B030D-6E8A-4147-A177-3AD203B41FA5}">
                      <a16:colId xmlns:a16="http://schemas.microsoft.com/office/drawing/2014/main" val="2964438104"/>
                    </a:ext>
                  </a:extLst>
                </a:gridCol>
                <a:gridCol w="2158023">
                  <a:extLst>
                    <a:ext uri="{9D8B030D-6E8A-4147-A177-3AD203B41FA5}">
                      <a16:colId xmlns:a16="http://schemas.microsoft.com/office/drawing/2014/main" val="3874631656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val="3799869068"/>
                    </a:ext>
                  </a:extLst>
                </a:gridCol>
                <a:gridCol w="1920875">
                  <a:extLst>
                    <a:ext uri="{9D8B030D-6E8A-4147-A177-3AD203B41FA5}">
                      <a16:colId xmlns:a16="http://schemas.microsoft.com/office/drawing/2014/main" val="36363707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Module</a:t>
                      </a:r>
                    </a:p>
                    <a:p>
                      <a:pPr algn="ctr"/>
                      <a:r>
                        <a:rPr lang="en-US" dirty="0"/>
                        <a:t>Unit</a:t>
                      </a:r>
                    </a:p>
                    <a:p>
                      <a:pPr algn="ctr"/>
                      <a:r>
                        <a:rPr lang="en-US" dirty="0"/>
                        <a:t>Week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Objective(s)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Training Objective(s)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Basic Skills Objective(s)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Workforce Preparation Skills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4866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Students will be able to read machine specifications.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Students will be able to determine the type of product or device to be fabricated and the materials needed.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Students will be able to read and comprehend technical documents.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Students will be able to communicate effectively.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50918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i="1" dirty="0"/>
                        <a:t>Example:</a:t>
                      </a:r>
                    </a:p>
                    <a:p>
                      <a:r>
                        <a:rPr lang="en-US" dirty="0"/>
                        <a:t>Unit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/>
                        <a:t>Example:</a:t>
                      </a:r>
                    </a:p>
                    <a:p>
                      <a:r>
                        <a:rPr lang="en-US" dirty="0"/>
                        <a:t>Using the properly selected tool, students will be able to accurately measure and safely cut an 8 ¼ foot board with 100% accuracy.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/>
                        <a:t>Example:</a:t>
                      </a:r>
                    </a:p>
                    <a:p>
                      <a:r>
                        <a:rPr lang="en-US" dirty="0"/>
                        <a:t>Students will be able to select the appropriate tools and demonstrate their use to cut boards.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/>
                        <a:t>Example:</a:t>
                      </a:r>
                    </a:p>
                    <a:p>
                      <a:r>
                        <a:rPr lang="en-US" dirty="0"/>
                        <a:t>Students will be able to identify common fractions.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i="1" dirty="0"/>
                        <a:t>Example:</a:t>
                      </a:r>
                    </a:p>
                    <a:p>
                      <a:r>
                        <a:rPr lang="en-US" dirty="0"/>
                        <a:t>Students will be able to observe critically.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69083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686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A681A-EC7C-43C0-BDBA-1F29E0E9D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Single set of learning objectives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7DAED84-9E33-4832-9C98-475D92F443D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4348" y="1978270"/>
            <a:ext cx="10429050" cy="4237892"/>
          </a:xfrm>
        </p:spPr>
      </p:pic>
    </p:spTree>
    <p:extLst>
      <p:ext uri="{BB962C8B-B14F-4D97-AF65-F5344CB8AC3E}">
        <p14:creationId xmlns:p14="http://schemas.microsoft.com/office/powerpoint/2010/main" val="2397864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FEB293-4264-4623-9024-41FDC90639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pathways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075455-3CDB-44FA-A7AB-C2709DA577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70636"/>
            <a:ext cx="9603275" cy="427518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How does the IET program reflect the criteria of being a part of a career pathway?</a:t>
            </a:r>
          </a:p>
          <a:p>
            <a:r>
              <a:rPr lang="en-US" dirty="0"/>
              <a:t>A career pathway is a combination of rigorous and high-quality education, training, and other services that:</a:t>
            </a:r>
          </a:p>
          <a:p>
            <a:pPr lvl="1"/>
            <a:r>
              <a:rPr lang="en-US" b="1" dirty="0"/>
              <a:t>Aligns with skill needs of industries in the region;</a:t>
            </a:r>
          </a:p>
          <a:p>
            <a:pPr lvl="1"/>
            <a:r>
              <a:rPr lang="en-US" dirty="0"/>
              <a:t>Prepares an individual to succeed in secondary or postsecondary education options;</a:t>
            </a:r>
          </a:p>
          <a:p>
            <a:pPr lvl="1"/>
            <a:r>
              <a:rPr lang="en-US" dirty="0"/>
              <a:t>Includes counseling to support the individual’s education and career goals;</a:t>
            </a:r>
          </a:p>
          <a:p>
            <a:pPr lvl="1"/>
            <a:r>
              <a:rPr lang="en-US" dirty="0"/>
              <a:t>Includes education offered concurrently and contextually with workforce preparation and training;</a:t>
            </a:r>
          </a:p>
          <a:p>
            <a:pPr lvl="1"/>
            <a:r>
              <a:rPr lang="en-US" b="1" dirty="0"/>
              <a:t>Organizes education, training, and other services…to accelerate educational and career advancement;</a:t>
            </a:r>
          </a:p>
          <a:p>
            <a:pPr lvl="1"/>
            <a:r>
              <a:rPr lang="en-US" dirty="0"/>
              <a:t>Enables an individual to attain a secondary school diploma; and</a:t>
            </a:r>
          </a:p>
          <a:p>
            <a:pPr lvl="1"/>
            <a:r>
              <a:rPr lang="en-US" b="1" dirty="0"/>
              <a:t>Helps an individual enter or advance within a specific occupation or occupational cluster.</a:t>
            </a:r>
          </a:p>
        </p:txBody>
      </p:sp>
    </p:spTree>
    <p:extLst>
      <p:ext uri="{BB962C8B-B14F-4D97-AF65-F5344CB8AC3E}">
        <p14:creationId xmlns:p14="http://schemas.microsoft.com/office/powerpoint/2010/main" val="906870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DC191-B55A-4F6C-8A71-37F5BB9D5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Funding and program delivery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4344EB-4416-410F-988E-E3628920A7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funding sources are being used to implement the IET program?</a:t>
            </a:r>
          </a:p>
          <a:p>
            <a:r>
              <a:rPr lang="en-US" dirty="0"/>
              <a:t>What supports are in place to ensure learner retention?</a:t>
            </a:r>
          </a:p>
          <a:p>
            <a:r>
              <a:rPr lang="en-US" dirty="0"/>
              <a:t>How is the program aligned with the State plan’s priorities to expand access to employment and education for individuals with barriers to employment ?</a:t>
            </a:r>
          </a:p>
        </p:txBody>
      </p:sp>
    </p:spTree>
    <p:extLst>
      <p:ext uri="{BB962C8B-B14F-4D97-AF65-F5344CB8AC3E}">
        <p14:creationId xmlns:p14="http://schemas.microsoft.com/office/powerpoint/2010/main" val="1279898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E14B38-FFAB-4C16-8D8C-DB209E3E9A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 Model programs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D12AB3-CF13-48A5-A7EB-B436754FC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https://www.clasp.org/sites/default/files/public/resources-and-publications/publication-1/WIOA-IET-Model-Programs.pdf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763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403A4-EC3F-4A38-9691-62E036752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IET Requirements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3BEF3-5444-4BE5-A70C-A9003C3B1A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0" y="2010878"/>
            <a:ext cx="2990088" cy="3798907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/>
              <a:t>Adult Education and Literacy Activities</a:t>
            </a:r>
          </a:p>
          <a:p>
            <a:pPr lvl="1"/>
            <a:r>
              <a:rPr lang="en-US" dirty="0"/>
              <a:t>Adult Education</a:t>
            </a:r>
          </a:p>
          <a:p>
            <a:pPr lvl="1"/>
            <a:r>
              <a:rPr lang="en-US" dirty="0"/>
              <a:t>Literacy</a:t>
            </a:r>
          </a:p>
          <a:p>
            <a:pPr lvl="1"/>
            <a:r>
              <a:rPr lang="en-US" dirty="0"/>
              <a:t>Family literacy activities</a:t>
            </a:r>
          </a:p>
          <a:p>
            <a:pPr lvl="1"/>
            <a:r>
              <a:rPr lang="en-US" dirty="0"/>
              <a:t>English language acquisition activities</a:t>
            </a:r>
          </a:p>
          <a:p>
            <a:pPr lvl="1"/>
            <a:r>
              <a:rPr lang="en-US" dirty="0"/>
              <a:t>Integrated education and training</a:t>
            </a:r>
          </a:p>
          <a:p>
            <a:pPr lvl="1"/>
            <a:r>
              <a:rPr lang="en-US" dirty="0"/>
              <a:t>Workforce preparation activities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46BECCD-94C8-44B2-ADFE-E022D8C9D3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00956" y="2010877"/>
            <a:ext cx="2814605" cy="3791832"/>
          </a:xfrm>
          <a:ln>
            <a:solidFill>
              <a:schemeClr val="accent1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en-US" dirty="0"/>
              <a:t>Workforce Preparation Activities</a:t>
            </a:r>
          </a:p>
          <a:p>
            <a:pPr lvl="1"/>
            <a:r>
              <a:rPr lang="en-US" dirty="0"/>
              <a:t>Utilizing resources</a:t>
            </a:r>
          </a:p>
          <a:p>
            <a:pPr lvl="1"/>
            <a:r>
              <a:rPr lang="en-US" dirty="0"/>
              <a:t>Using information</a:t>
            </a:r>
          </a:p>
          <a:p>
            <a:pPr lvl="1"/>
            <a:r>
              <a:rPr lang="en-US" dirty="0"/>
              <a:t>Working with others</a:t>
            </a:r>
          </a:p>
          <a:p>
            <a:pPr lvl="1"/>
            <a:r>
              <a:rPr lang="en-US" dirty="0"/>
              <a:t>Understanding systems</a:t>
            </a:r>
          </a:p>
          <a:p>
            <a:pPr lvl="1"/>
            <a:r>
              <a:rPr lang="en-US" dirty="0"/>
              <a:t>Skills necessary for successful transitions</a:t>
            </a:r>
          </a:p>
          <a:p>
            <a:pPr lvl="1"/>
            <a:r>
              <a:rPr lang="en-US" dirty="0"/>
              <a:t>Other employability skills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6305B7-70DB-4479-84E3-EEF90E73617A}"/>
              </a:ext>
            </a:extLst>
          </p:cNvPr>
          <p:cNvSpPr txBox="1"/>
          <p:nvPr/>
        </p:nvSpPr>
        <p:spPr>
          <a:xfrm>
            <a:off x="7579099" y="2010877"/>
            <a:ext cx="3486905" cy="3794760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900" dirty="0"/>
              <a:t>Workforce Training</a:t>
            </a:r>
          </a:p>
          <a:p>
            <a:pPr marL="742950" lvl="1" indent="-285750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700" dirty="0"/>
              <a:t>Occupational skill training</a:t>
            </a:r>
          </a:p>
          <a:p>
            <a:pPr marL="742950" lvl="1" indent="-285750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700" dirty="0"/>
              <a:t>On-the-job training</a:t>
            </a:r>
          </a:p>
          <a:p>
            <a:pPr marL="742950" lvl="1" indent="-285750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700" dirty="0"/>
              <a:t>Incumbent worker training</a:t>
            </a:r>
          </a:p>
          <a:p>
            <a:pPr marL="742950" lvl="1" indent="-285750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700" dirty="0"/>
              <a:t>Workplace training and related instruction</a:t>
            </a:r>
          </a:p>
          <a:p>
            <a:pPr marL="742950" lvl="1" indent="-285750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700" dirty="0"/>
              <a:t>Private sector training programs</a:t>
            </a:r>
          </a:p>
          <a:p>
            <a:pPr marL="742950" lvl="1" indent="-285750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700" dirty="0"/>
              <a:t>Skill upgrading and retraining</a:t>
            </a:r>
          </a:p>
          <a:p>
            <a:pPr marL="742950" lvl="1" indent="-285750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700" dirty="0"/>
              <a:t>Entrepreneurial training</a:t>
            </a:r>
          </a:p>
          <a:p>
            <a:pPr marL="742950" lvl="1" indent="-285750">
              <a:lnSpc>
                <a:spcPct val="11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sz="1700" dirty="0"/>
              <a:t>Transitional jobs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7723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552F2-2F89-4F3C-AADE-5792DB9B98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Delivery requirements for components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A1859-59E8-4DC0-A679-A9BE6A64C0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program is focused on a specific occupation or occupational cluster,</a:t>
            </a:r>
          </a:p>
          <a:p>
            <a:r>
              <a:rPr lang="en-US" dirty="0"/>
              <a:t>Each component must be of sufficient intensity and quality,</a:t>
            </a:r>
          </a:p>
          <a:p>
            <a:r>
              <a:rPr lang="en-US" dirty="0"/>
              <a:t>Components must be delivered simultaneously,</a:t>
            </a:r>
          </a:p>
          <a:p>
            <a:r>
              <a:rPr lang="en-US" dirty="0"/>
              <a:t>Instructional materials must be occupationally relevant (contextualized), and </a:t>
            </a:r>
          </a:p>
          <a:p>
            <a:r>
              <a:rPr lang="en-US" dirty="0"/>
              <a:t>IET programs must have a single set of learning objectives.</a:t>
            </a:r>
          </a:p>
        </p:txBody>
      </p:sp>
    </p:spTree>
    <p:extLst>
      <p:ext uri="{BB962C8B-B14F-4D97-AF65-F5344CB8AC3E}">
        <p14:creationId xmlns:p14="http://schemas.microsoft.com/office/powerpoint/2010/main" val="2844374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E803FF-6610-4A9D-84DD-09805345E7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Identifying an occupation or occupational cluster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16C37-59F6-495D-A8A6-F9BCC15267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with workforce development partners (DWS) to identify in-demand occupations or clusters.</a:t>
            </a:r>
          </a:p>
          <a:p>
            <a:r>
              <a:rPr lang="en-US" dirty="0"/>
              <a:t>Medical Assistance Technicians</a:t>
            </a:r>
          </a:p>
          <a:p>
            <a:pPr lvl="1"/>
            <a:r>
              <a:rPr lang="en-US" dirty="0">
                <a:hlinkClick r:id="rId2"/>
              </a:rPr>
              <a:t>https://www.onetonline.org/link/summary/51-9082.00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36212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D9418-D199-41FF-AC7F-A9FC3FC48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Adult Education and literacy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C849C6-4409-49E0-B994-BA8B11C170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What is the specific occupation or occupational sector?</a:t>
            </a:r>
          </a:p>
          <a:p>
            <a:r>
              <a:rPr lang="en-US" dirty="0"/>
              <a:t>Which adult education activity is included in the IET program?</a:t>
            </a:r>
          </a:p>
          <a:p>
            <a:pPr lvl="1"/>
            <a:r>
              <a:rPr lang="en-US" dirty="0"/>
              <a:t>Who is the target student group for this IET program?</a:t>
            </a:r>
          </a:p>
          <a:p>
            <a:pPr lvl="1"/>
            <a:r>
              <a:rPr lang="en-US" dirty="0"/>
              <a:t>What are the target group’s educational needs?</a:t>
            </a:r>
          </a:p>
          <a:p>
            <a:r>
              <a:rPr lang="en-US" dirty="0"/>
              <a:t>How are the College and Career Readiness Standards for Adult Education or English Language Proficiency Standards reflected in these activities?</a:t>
            </a:r>
          </a:p>
          <a:p>
            <a:r>
              <a:rPr lang="en-US" dirty="0"/>
              <a:t>Contextualization Toolkit:</a:t>
            </a:r>
          </a:p>
          <a:p>
            <a:pPr lvl="1"/>
            <a:r>
              <a:rPr lang="en-US" dirty="0">
                <a:hlinkClick r:id="rId2"/>
              </a:rPr>
              <a:t>https://jfforg-prod-prime.s3.amazonaws.com/media/documents/BT_toolkit_June7.pdf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2426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A53D53-CD77-4592-B5D8-472A96252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Workforce preparation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EEC268-5833-478E-BCAE-2DCE9F94F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73443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What specific workforce preparation activities are included in the IET program?</a:t>
            </a:r>
          </a:p>
          <a:p>
            <a:pPr lvl="1"/>
            <a:r>
              <a:rPr lang="en-US" dirty="0"/>
              <a:t>What knowledge and skills are the activities focused on?</a:t>
            </a:r>
          </a:p>
          <a:p>
            <a:r>
              <a:rPr lang="en-US" dirty="0"/>
              <a:t>How will you know if students have attained the identified skills and competencies?</a:t>
            </a:r>
          </a:p>
          <a:p>
            <a:r>
              <a:rPr lang="en-US" dirty="0"/>
              <a:t>Workforce preparation activity resources:</a:t>
            </a:r>
          </a:p>
          <a:p>
            <a:pPr lvl="1"/>
            <a:r>
              <a:rPr lang="en-US" dirty="0">
                <a:hlinkClick r:id="rId2"/>
              </a:rPr>
              <a:t>http://www.paadultedresources.org/wp-content/uploads/2016/05/Foundation-Skills-Resources-Guide.pdf</a:t>
            </a:r>
            <a:endParaRPr lang="en-US" dirty="0"/>
          </a:p>
          <a:p>
            <a:pPr lvl="1"/>
            <a:r>
              <a:rPr lang="en-US" dirty="0">
                <a:hlinkClick r:id="rId3"/>
              </a:rPr>
              <a:t>https://cte.ed.gov/initiatives/employability-skills-framework</a:t>
            </a:r>
            <a:endParaRPr lang="en-US" dirty="0"/>
          </a:p>
          <a:p>
            <a:pPr lvl="1"/>
            <a:r>
              <a:rPr lang="en-US" dirty="0">
                <a:hlinkClick r:id="rId4"/>
              </a:rPr>
              <a:t>https://carey.jhu.edu/uploads/documents/Core_Competency_Model_2.pdf</a:t>
            </a:r>
            <a:endParaRPr lang="en-US" dirty="0"/>
          </a:p>
          <a:p>
            <a:pPr lvl="1"/>
            <a:r>
              <a:rPr lang="en-US" dirty="0">
                <a:hlinkClick r:id="rId5"/>
              </a:rPr>
              <a:t>*http://www.nc-net.info/employability.php</a:t>
            </a:r>
            <a:endParaRPr lang="en-US" dirty="0"/>
          </a:p>
          <a:p>
            <a:pPr lvl="1"/>
            <a:r>
              <a:rPr lang="en-US" dirty="0">
                <a:hlinkClick r:id="rId6"/>
              </a:rPr>
              <a:t>http://atlasabe.org/professional/transitions</a:t>
            </a: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585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BC9F8-0700-49C8-B3D8-5FA09E1AF7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Workforce  training  activities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9D12B-6600-4638-BB90-6BF90DCE0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Which workforce training activities are included in this IET program?</a:t>
            </a:r>
          </a:p>
          <a:p>
            <a:r>
              <a:rPr lang="en-US" dirty="0"/>
              <a:t>How are training activities being provided?</a:t>
            </a:r>
          </a:p>
        </p:txBody>
      </p:sp>
    </p:spTree>
    <p:extLst>
      <p:ext uri="{BB962C8B-B14F-4D97-AF65-F5344CB8AC3E}">
        <p14:creationId xmlns:p14="http://schemas.microsoft.com/office/powerpoint/2010/main" val="2366755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C3F49-DD90-4F4C-9908-6B413327B4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Intensity and quality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41A66B-B333-404B-B9B1-078BBAA55E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intensity of the IET program?</a:t>
            </a:r>
          </a:p>
          <a:p>
            <a:pPr lvl="1"/>
            <a:r>
              <a:rPr lang="en-US" dirty="0"/>
              <a:t>What will the student’s combined schedule look like?</a:t>
            </a:r>
          </a:p>
          <a:p>
            <a:pPr lvl="2"/>
            <a:r>
              <a:rPr lang="en-US" dirty="0"/>
              <a:t>Is the schedule feasible for the targeted population?</a:t>
            </a:r>
          </a:p>
          <a:p>
            <a:pPr lvl="1"/>
            <a:r>
              <a:rPr lang="en-US" dirty="0"/>
              <a:t>Will all activities be offered in the same location?  </a:t>
            </a:r>
          </a:p>
          <a:p>
            <a:pPr lvl="2"/>
            <a:r>
              <a:rPr lang="en-US" dirty="0"/>
              <a:t>If not, will students be able to access all locations?</a:t>
            </a:r>
          </a:p>
          <a:p>
            <a:r>
              <a:rPr lang="en-US" dirty="0"/>
              <a:t>What is the quality of the IET program?</a:t>
            </a:r>
          </a:p>
        </p:txBody>
      </p:sp>
    </p:spTree>
    <p:extLst>
      <p:ext uri="{BB962C8B-B14F-4D97-AF65-F5344CB8AC3E}">
        <p14:creationId xmlns:p14="http://schemas.microsoft.com/office/powerpoint/2010/main" val="37863530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EA14EA-A61F-40CF-BA98-575BAADB7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Crosswalking</a:t>
            </a:r>
            <a:r>
              <a:rPr lang="en-US" dirty="0"/>
              <a:t> competencies to create a single set of </a:t>
            </a:r>
            <a:r>
              <a:rPr lang="en-US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9235A-DB63-42BF-8B1A-49911E6DF5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9217" y="2702062"/>
            <a:ext cx="4645152" cy="344859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Occupational Skills needed:</a:t>
            </a:r>
          </a:p>
          <a:p>
            <a:pPr lvl="1"/>
            <a:r>
              <a:rPr lang="en-US" dirty="0"/>
              <a:t>Active listening</a:t>
            </a:r>
          </a:p>
          <a:p>
            <a:pPr lvl="1"/>
            <a:r>
              <a:rPr lang="en-US" dirty="0"/>
              <a:t>Critical thinking</a:t>
            </a:r>
          </a:p>
          <a:p>
            <a:pPr lvl="1"/>
            <a:r>
              <a:rPr lang="en-US" dirty="0"/>
              <a:t>Quality control analysis</a:t>
            </a:r>
          </a:p>
          <a:p>
            <a:pPr lvl="1"/>
            <a:r>
              <a:rPr lang="en-US" dirty="0"/>
              <a:t>Reading comprehension</a:t>
            </a:r>
          </a:p>
          <a:p>
            <a:pPr lvl="1"/>
            <a:r>
              <a:rPr lang="en-US" dirty="0"/>
              <a:t>Speaking</a:t>
            </a:r>
          </a:p>
          <a:p>
            <a:r>
              <a:rPr lang="en-US" dirty="0"/>
              <a:t>Technology Skills needed:</a:t>
            </a:r>
          </a:p>
          <a:p>
            <a:pPr lvl="1"/>
            <a:r>
              <a:rPr lang="en-US" dirty="0"/>
              <a:t>CAD software</a:t>
            </a:r>
          </a:p>
          <a:p>
            <a:pPr lvl="1"/>
            <a:r>
              <a:rPr lang="en-US" dirty="0"/>
              <a:t>CAM software</a:t>
            </a:r>
          </a:p>
          <a:p>
            <a:pPr lvl="1"/>
            <a:r>
              <a:rPr lang="en-US" dirty="0"/>
              <a:t>Microsoft Excel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756083B-003F-4BF6-80E7-DF8FDCB2A26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9700" y="2702062"/>
            <a:ext cx="4645152" cy="344152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Knowledge needed:</a:t>
            </a:r>
          </a:p>
          <a:p>
            <a:pPr lvl="1"/>
            <a:r>
              <a:rPr lang="en-US" dirty="0"/>
              <a:t>Production and processing</a:t>
            </a:r>
          </a:p>
          <a:p>
            <a:pPr lvl="2"/>
            <a:r>
              <a:rPr lang="en-US" dirty="0"/>
              <a:t>Raw materials, production processes, quality control, costs</a:t>
            </a:r>
          </a:p>
          <a:p>
            <a:pPr lvl="1"/>
            <a:r>
              <a:rPr lang="en-US" dirty="0"/>
              <a:t>Customer and personal service</a:t>
            </a:r>
          </a:p>
          <a:p>
            <a:pPr lvl="1"/>
            <a:r>
              <a:rPr lang="en-US" dirty="0"/>
              <a:t>English language</a:t>
            </a:r>
          </a:p>
          <a:p>
            <a:pPr lvl="1"/>
            <a:r>
              <a:rPr lang="en-US" dirty="0"/>
              <a:t>Mechanical</a:t>
            </a:r>
          </a:p>
          <a:p>
            <a:pPr lvl="1"/>
            <a:r>
              <a:rPr lang="en-US" dirty="0"/>
              <a:t>Design</a:t>
            </a:r>
          </a:p>
          <a:p>
            <a:pPr lvl="2"/>
            <a:r>
              <a:rPr lang="en-US" dirty="0"/>
              <a:t>Precision technical plans, blueprints, models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E9C7865-73DD-4357-B987-830C7FCF66D2}"/>
              </a:ext>
            </a:extLst>
          </p:cNvPr>
          <p:cNvSpPr txBox="1"/>
          <p:nvPr/>
        </p:nvSpPr>
        <p:spPr>
          <a:xfrm>
            <a:off x="3865233" y="1906284"/>
            <a:ext cx="445827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Medical Appliance Technicians</a:t>
            </a:r>
          </a:p>
          <a:p>
            <a:pPr algn="ctr"/>
            <a:r>
              <a:rPr lang="en-US" sz="1400" dirty="0">
                <a:hlinkClick r:id="rId2"/>
              </a:rPr>
              <a:t>https://www.onetonline.org/</a:t>
            </a:r>
            <a:r>
              <a:rPr lang="en-US" sz="1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51177237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524</TotalTime>
  <Words>925</Words>
  <Application>Microsoft Office PowerPoint</Application>
  <PresentationFormat>Widescreen</PresentationFormat>
  <Paragraphs>136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Gill Sans MT</vt:lpstr>
      <vt:lpstr>Gallery</vt:lpstr>
      <vt:lpstr>Taking Integrated Education and training (IET) to the next level</vt:lpstr>
      <vt:lpstr>IET Requirements</vt:lpstr>
      <vt:lpstr>Delivery requirements for components</vt:lpstr>
      <vt:lpstr>Identifying an occupation or occupational cluster</vt:lpstr>
      <vt:lpstr>Adult Education and literacy activities</vt:lpstr>
      <vt:lpstr>Workforce preparation activities</vt:lpstr>
      <vt:lpstr>Workforce  training  activities</vt:lpstr>
      <vt:lpstr>Intensity and quality</vt:lpstr>
      <vt:lpstr>Crosswalking competencies to create a single set of learning objectives</vt:lpstr>
      <vt:lpstr>Workforce preparation skills</vt:lpstr>
      <vt:lpstr>Single set of learning objectives</vt:lpstr>
      <vt:lpstr>Single set of learning objectives</vt:lpstr>
      <vt:lpstr>Career pathways</vt:lpstr>
      <vt:lpstr>Funding and program delivery</vt:lpstr>
      <vt:lpstr>IET Model programs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Taking IET to the next level</dc:title>
  <dc:creator>Patton, Stephanie</dc:creator>
  <cp:lastModifiedBy>Stitt, Tandalaya</cp:lastModifiedBy>
  <cp:revision>27</cp:revision>
  <dcterms:created xsi:type="dcterms:W3CDTF">2018-08-10T20:13:56Z</dcterms:created>
  <dcterms:modified xsi:type="dcterms:W3CDTF">2018-08-31T16:04:42Z</dcterms:modified>
</cp:coreProperties>
</file>