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1" r:id="rId3"/>
    <p:sldId id="283" r:id="rId4"/>
    <p:sldId id="282" r:id="rId5"/>
    <p:sldId id="279" r:id="rId6"/>
    <p:sldId id="258" r:id="rId7"/>
    <p:sldId id="257" r:id="rId8"/>
    <p:sldId id="259" r:id="rId9"/>
    <p:sldId id="260" r:id="rId10"/>
    <p:sldId id="261" r:id="rId11"/>
    <p:sldId id="267" r:id="rId12"/>
    <p:sldId id="266" r:id="rId13"/>
    <p:sldId id="268" r:id="rId14"/>
    <p:sldId id="264" r:id="rId15"/>
    <p:sldId id="265" r:id="rId16"/>
    <p:sldId id="269" r:id="rId17"/>
    <p:sldId id="270" r:id="rId18"/>
    <p:sldId id="271" r:id="rId19"/>
    <p:sldId id="272" r:id="rId20"/>
    <p:sldId id="273" r:id="rId21"/>
    <p:sldId id="274" r:id="rId22"/>
    <p:sldId id="275" r:id="rId23"/>
    <p:sldId id="277" r:id="rId24"/>
    <p:sldId id="278" r:id="rId25"/>
    <p:sldId id="284" r:id="rId26"/>
    <p:sldId id="280" r:id="rId27"/>
    <p:sldId id="285"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96" d="100"/>
          <a:sy n="96" d="100"/>
        </p:scale>
        <p:origin x="96" y="65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8/22/2018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8/22/2018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8/22/2018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8/22/2018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8/22/2018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Nature of the Adult Education population and how to help them succeed!</a:t>
            </a:r>
            <a:endParaRPr lang="en-US" dirty="0"/>
          </a:p>
        </p:txBody>
      </p:sp>
    </p:spTree>
    <p:extLst>
      <p:ext uri="{BB962C8B-B14F-4D97-AF65-F5344CB8AC3E}">
        <p14:creationId xmlns:p14="http://schemas.microsoft.com/office/powerpoint/2010/main" val="26425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000" dirty="0"/>
              <a:t>NEED FOR ADULT EDUCATION SERVICES </a:t>
            </a:r>
            <a:r>
              <a:rPr lang="en-US" sz="2000" dirty="0" smtClean="0"/>
              <a:t/>
            </a:r>
            <a:br>
              <a:rPr lang="en-US" sz="2000" dirty="0" smtClean="0"/>
            </a:br>
            <a:r>
              <a:rPr lang="en-US" sz="2000" dirty="0"/>
              <a:t/>
            </a:r>
            <a:br>
              <a:rPr lang="en-US" sz="2000" dirty="0"/>
            </a:br>
            <a:r>
              <a:rPr lang="en-US" sz="2000" dirty="0" smtClean="0"/>
              <a:t> </a:t>
            </a:r>
            <a:r>
              <a:rPr lang="en-US" sz="2000" dirty="0"/>
              <a:t>211,000 adults in Utah do not have a high school diploma or GED® (2000 census). </a:t>
            </a:r>
            <a:r>
              <a:rPr lang="en-US" sz="2000" dirty="0" smtClean="0"/>
              <a:t/>
            </a:r>
            <a:br>
              <a:rPr lang="en-US" sz="2000" dirty="0" smtClean="0"/>
            </a:br>
            <a:r>
              <a:rPr lang="en-US" sz="2000" dirty="0" smtClean="0"/>
              <a:t> </a:t>
            </a:r>
            <a:r>
              <a:rPr lang="en-US" sz="2000" dirty="0"/>
              <a:t>30% of the Department of Workforce Services’ (among 10,172 individuals in case management with an academic assessment who disclosed education levels less than a high school diploma or GED®.) </a:t>
            </a:r>
            <a:r>
              <a:rPr lang="en-US" sz="2000" dirty="0" smtClean="0"/>
              <a:t/>
            </a:r>
            <a:br>
              <a:rPr lang="en-US" sz="2000" dirty="0" smtClean="0"/>
            </a:br>
            <a:r>
              <a:rPr lang="en-US" sz="2000" dirty="0" smtClean="0"/>
              <a:t> </a:t>
            </a:r>
            <a:r>
              <a:rPr lang="en-US" sz="2000" dirty="0"/>
              <a:t>14,931 </a:t>
            </a:r>
            <a:r>
              <a:rPr lang="en-US" sz="2000" dirty="0" err="1"/>
              <a:t>Utahns</a:t>
            </a:r>
            <a:r>
              <a:rPr lang="en-US" sz="2000" dirty="0"/>
              <a:t> (among the current population (38,597) receiving unemployment insurance benefits who indicate they do not have a high school diploma or GED®. </a:t>
            </a:r>
            <a:r>
              <a:rPr lang="en-US" sz="2000" dirty="0" smtClean="0"/>
              <a:t/>
            </a:r>
            <a:br>
              <a:rPr lang="en-US" sz="2000" dirty="0" smtClean="0"/>
            </a:br>
            <a:r>
              <a:rPr lang="en-US" sz="2000" dirty="0" smtClean="0"/>
              <a:t> </a:t>
            </a:r>
            <a:r>
              <a:rPr lang="en-US" sz="2000" dirty="0"/>
              <a:t>8% of all Utah birth mothers do not have a high school diploma or GED®. </a:t>
            </a:r>
            <a:r>
              <a:rPr lang="en-US" sz="2000" dirty="0" smtClean="0"/>
              <a:t/>
            </a:r>
            <a:br>
              <a:rPr lang="en-US" sz="2000" dirty="0" smtClean="0"/>
            </a:br>
            <a:r>
              <a:rPr lang="en-US" sz="2000" dirty="0" smtClean="0"/>
              <a:t> </a:t>
            </a:r>
            <a:r>
              <a:rPr lang="en-US" sz="2000" dirty="0"/>
              <a:t>Approximately 265,800 </a:t>
            </a:r>
            <a:r>
              <a:rPr lang="en-US" sz="2000" dirty="0" err="1"/>
              <a:t>Utahns</a:t>
            </a:r>
            <a:r>
              <a:rPr lang="en-US" sz="2000" dirty="0"/>
              <a:t> are on public assistance. </a:t>
            </a:r>
            <a:r>
              <a:rPr lang="en-US" sz="2000" dirty="0" smtClean="0"/>
              <a:t/>
            </a:r>
            <a:br>
              <a:rPr lang="en-US" sz="2000" dirty="0" smtClean="0"/>
            </a:br>
            <a:r>
              <a:rPr lang="en-US" sz="2000" dirty="0" smtClean="0"/>
              <a:t> </a:t>
            </a:r>
            <a:r>
              <a:rPr lang="en-US" sz="2000" dirty="0"/>
              <a:t>Approximately 12,000 </a:t>
            </a:r>
            <a:r>
              <a:rPr lang="en-US" sz="2000" dirty="0" err="1"/>
              <a:t>Utahns</a:t>
            </a:r>
            <a:r>
              <a:rPr lang="en-US" sz="2000" dirty="0"/>
              <a:t> are housed in correctional facilities. </a:t>
            </a:r>
            <a:r>
              <a:rPr lang="en-US" sz="2000" dirty="0" smtClean="0"/>
              <a:t/>
            </a:r>
            <a:br>
              <a:rPr lang="en-US" sz="2000" dirty="0" smtClean="0"/>
            </a:br>
            <a:r>
              <a:rPr lang="en-US" sz="2000" dirty="0" smtClean="0"/>
              <a:t> </a:t>
            </a:r>
            <a:r>
              <a:rPr lang="en-US" sz="2000" dirty="0"/>
              <a:t>Approximately 38,597 </a:t>
            </a:r>
            <a:r>
              <a:rPr lang="en-US" sz="2000" dirty="0" err="1"/>
              <a:t>Utahns</a:t>
            </a:r>
            <a:r>
              <a:rPr lang="en-US" sz="2000" dirty="0"/>
              <a:t> are receiving unemployment compensation.</a:t>
            </a:r>
          </a:p>
        </p:txBody>
      </p:sp>
      <p:sp>
        <p:nvSpPr>
          <p:cNvPr id="3" name="Text Placeholder 2"/>
          <p:cNvSpPr>
            <a:spLocks noGrp="1"/>
          </p:cNvSpPr>
          <p:nvPr>
            <p:ph type="body" idx="1"/>
          </p:nvPr>
        </p:nvSpPr>
        <p:spPr/>
        <p:txBody>
          <a:bodyPr/>
          <a:lstStyle/>
          <a:p>
            <a:r>
              <a:rPr lang="en-US" dirty="0"/>
              <a:t>Source:  https://www.schools.utah.gov/file/fa7f1ec1-b107-4a28-ada1-834b8b886579</a:t>
            </a:r>
          </a:p>
        </p:txBody>
      </p:sp>
    </p:spTree>
    <p:extLst>
      <p:ext uri="{BB962C8B-B14F-4D97-AF65-F5344CB8AC3E}">
        <p14:creationId xmlns:p14="http://schemas.microsoft.com/office/powerpoint/2010/main" val="2866846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Have you ever asked yourself why our current students were not successful within their K-12 experience?  </a:t>
            </a:r>
            <a:endParaRPr lang="en-US" dirty="0"/>
          </a:p>
        </p:txBody>
      </p:sp>
      <p:sp>
        <p:nvSpPr>
          <p:cNvPr id="3" name="Subtitle 2"/>
          <p:cNvSpPr>
            <a:spLocks noGrp="1"/>
          </p:cNvSpPr>
          <p:nvPr>
            <p:ph type="subTitle" idx="1"/>
          </p:nvPr>
        </p:nvSpPr>
        <p:spPr>
          <a:xfrm>
            <a:off x="810001" y="5280846"/>
            <a:ext cx="10572000" cy="801901"/>
          </a:xfrm>
        </p:spPr>
        <p:txBody>
          <a:bodyPr>
            <a:normAutofit/>
          </a:bodyPr>
          <a:lstStyle/>
          <a:p>
            <a:r>
              <a:rPr lang="en-US" dirty="0" smtClean="0"/>
              <a:t>Are we setting our adult programs up to look like K-12?  If so, are we losing some potential clients that we can help?  </a:t>
            </a:r>
            <a:endParaRPr lang="en-US" dirty="0"/>
          </a:p>
        </p:txBody>
      </p:sp>
    </p:spTree>
    <p:extLst>
      <p:ext uri="{BB962C8B-B14F-4D97-AF65-F5344CB8AC3E}">
        <p14:creationId xmlns:p14="http://schemas.microsoft.com/office/powerpoint/2010/main" val="4210695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much flexibility is within your program to help adult learners when they are ready?</a:t>
            </a:r>
            <a:endParaRPr lang="en-US" dirty="0"/>
          </a:p>
        </p:txBody>
      </p:sp>
      <p:sp>
        <p:nvSpPr>
          <p:cNvPr id="4" name="TextBox 3"/>
          <p:cNvSpPr txBox="1"/>
          <p:nvPr/>
        </p:nvSpPr>
        <p:spPr>
          <a:xfrm>
            <a:off x="1083365" y="5396948"/>
            <a:ext cx="9690652" cy="646331"/>
          </a:xfrm>
          <a:prstGeom prst="rect">
            <a:avLst/>
          </a:prstGeom>
          <a:noFill/>
        </p:spPr>
        <p:txBody>
          <a:bodyPr wrap="square" rtlCol="0">
            <a:spAutoFit/>
          </a:bodyPr>
          <a:lstStyle/>
          <a:p>
            <a:r>
              <a:rPr lang="en-US" dirty="0" smtClean="0"/>
              <a:t>Many operating decisions are made to help make “our” lives easier and limit access for the student.  </a:t>
            </a:r>
            <a:endParaRPr lang="en-US" dirty="0"/>
          </a:p>
        </p:txBody>
      </p:sp>
    </p:spTree>
    <p:extLst>
      <p:ext uri="{BB962C8B-B14F-4D97-AF65-F5344CB8AC3E}">
        <p14:creationId xmlns:p14="http://schemas.microsoft.com/office/powerpoint/2010/main" val="2900376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Teachers:  Do they bring their K-12 teaching attitude to your adult classroom?  </a:t>
            </a:r>
            <a:endParaRPr lang="en-US" dirty="0"/>
          </a:p>
        </p:txBody>
      </p:sp>
    </p:spTree>
    <p:extLst>
      <p:ext uri="{BB962C8B-B14F-4D97-AF65-F5344CB8AC3E}">
        <p14:creationId xmlns:p14="http://schemas.microsoft.com/office/powerpoint/2010/main" val="47210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Leadership:  Building individual and maximum capacity of your personnel!</a:t>
            </a:r>
          </a:p>
        </p:txBody>
      </p:sp>
    </p:spTree>
    <p:extLst>
      <p:ext uri="{BB962C8B-B14F-4D97-AF65-F5344CB8AC3E}">
        <p14:creationId xmlns:p14="http://schemas.microsoft.com/office/powerpoint/2010/main" val="1368611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Part of being a great Principal is to be a great teacher; part of being a great teacher is to be a great leader. </a:t>
            </a:r>
          </a:p>
        </p:txBody>
      </p:sp>
      <p:sp>
        <p:nvSpPr>
          <p:cNvPr id="3" name="Subtitle 2"/>
          <p:cNvSpPr>
            <a:spLocks noGrp="1"/>
          </p:cNvSpPr>
          <p:nvPr>
            <p:ph type="subTitle" idx="1"/>
          </p:nvPr>
        </p:nvSpPr>
        <p:spPr/>
        <p:txBody>
          <a:bodyPr>
            <a:normAutofit lnSpcReduction="10000"/>
          </a:bodyPr>
          <a:lstStyle/>
          <a:p>
            <a:r>
              <a:rPr lang="en-US" u="sng" dirty="0"/>
              <a:t>What Great Teachers do Differently</a:t>
            </a:r>
            <a:r>
              <a:rPr lang="en-US" dirty="0"/>
              <a:t>, Whittaker, Todd (2004)</a:t>
            </a:r>
          </a:p>
          <a:p>
            <a:endParaRPr lang="en-US" dirty="0"/>
          </a:p>
        </p:txBody>
      </p:sp>
    </p:spTree>
    <p:extLst>
      <p:ext uri="{BB962C8B-B14F-4D97-AF65-F5344CB8AC3E}">
        <p14:creationId xmlns:p14="http://schemas.microsoft.com/office/powerpoint/2010/main" val="4081691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218661"/>
            <a:ext cx="10572000" cy="4422913"/>
          </a:xfrm>
        </p:spPr>
        <p:txBody>
          <a:bodyPr/>
          <a:lstStyle/>
          <a:p>
            <a:r>
              <a:rPr lang="en-US" dirty="0" smtClean="0"/>
              <a:t>Focus on the Student</a:t>
            </a:r>
            <a:br>
              <a:rPr lang="en-US" dirty="0" smtClean="0"/>
            </a:br>
            <a:r>
              <a:rPr lang="en-US" dirty="0" smtClean="0"/>
              <a:t>Find the Cause-not the symptoms</a:t>
            </a:r>
            <a:br>
              <a:rPr lang="en-US" dirty="0" smtClean="0"/>
            </a:br>
            <a:r>
              <a:rPr lang="en-US" dirty="0" smtClean="0"/>
              <a:t>Target – be specific on what the student needs to learn</a:t>
            </a:r>
            <a:endParaRPr lang="en-US" dirty="0"/>
          </a:p>
        </p:txBody>
      </p:sp>
      <p:sp>
        <p:nvSpPr>
          <p:cNvPr id="3" name="Subtitle 2"/>
          <p:cNvSpPr>
            <a:spLocks noGrp="1"/>
          </p:cNvSpPr>
          <p:nvPr>
            <p:ph type="subTitle" idx="1"/>
          </p:nvPr>
        </p:nvSpPr>
        <p:spPr/>
        <p:txBody>
          <a:bodyPr/>
          <a:lstStyle/>
          <a:p>
            <a:r>
              <a:rPr lang="en-US" dirty="0" smtClean="0"/>
              <a:t>Mike </a:t>
            </a:r>
            <a:r>
              <a:rPr lang="en-US" dirty="0" err="1" smtClean="0"/>
              <a:t>Mattos</a:t>
            </a:r>
            <a:r>
              <a:rPr lang="en-US" dirty="0" smtClean="0"/>
              <a:t> 2010</a:t>
            </a:r>
            <a:endParaRPr lang="en-US" dirty="0"/>
          </a:p>
        </p:txBody>
      </p:sp>
    </p:spTree>
    <p:extLst>
      <p:ext uri="{BB962C8B-B14F-4D97-AF65-F5344CB8AC3E}">
        <p14:creationId xmlns:p14="http://schemas.microsoft.com/office/powerpoint/2010/main" val="1398480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9940" y="983973"/>
            <a:ext cx="10572000" cy="4830417"/>
          </a:xfrm>
        </p:spPr>
        <p:txBody>
          <a:bodyPr/>
          <a:lstStyle/>
          <a:p>
            <a:pPr marL="685800" indent="-685800">
              <a:buFont typeface="Arial" panose="020B0604020202020204" pitchFamily="34" charset="0"/>
              <a:buChar char="•"/>
            </a:pPr>
            <a:r>
              <a:rPr lang="en-US" dirty="0" smtClean="0"/>
              <a:t>Reach out to your </a:t>
            </a:r>
            <a:r>
              <a:rPr lang="en-US" dirty="0" smtClean="0"/>
              <a:t>Students</a:t>
            </a:r>
            <a:br>
              <a:rPr lang="en-US" dirty="0" smtClean="0"/>
            </a:br>
            <a:r>
              <a:rPr lang="en-US" dirty="0" smtClean="0"/>
              <a:t>Know them by name when possible</a:t>
            </a:r>
            <a:r>
              <a:rPr lang="en-US" dirty="0" smtClean="0"/>
              <a:t/>
            </a:r>
            <a:br>
              <a:rPr lang="en-US" dirty="0" smtClean="0"/>
            </a:br>
            <a:r>
              <a:rPr lang="en-US" dirty="0" smtClean="0"/>
              <a:t>Remind Texts</a:t>
            </a:r>
            <a:br>
              <a:rPr lang="en-US" dirty="0" smtClean="0"/>
            </a:br>
            <a:r>
              <a:rPr lang="en-US" dirty="0" smtClean="0"/>
              <a:t>Phone Calls</a:t>
            </a:r>
            <a:br>
              <a:rPr lang="en-US" dirty="0" smtClean="0"/>
            </a:br>
            <a:r>
              <a:rPr lang="en-US" dirty="0" smtClean="0"/>
              <a:t>Celebrate their successes</a:t>
            </a:r>
            <a:br>
              <a:rPr lang="en-US" dirty="0" smtClean="0"/>
            </a:br>
            <a:endParaRPr lang="en-US" dirty="0"/>
          </a:p>
        </p:txBody>
      </p:sp>
    </p:spTree>
    <p:extLst>
      <p:ext uri="{BB962C8B-B14F-4D97-AF65-F5344CB8AC3E}">
        <p14:creationId xmlns:p14="http://schemas.microsoft.com/office/powerpoint/2010/main" val="1938501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308113"/>
            <a:ext cx="10572000" cy="4112085"/>
          </a:xfrm>
        </p:spPr>
        <p:txBody>
          <a:bodyPr/>
          <a:lstStyle/>
          <a:p>
            <a:r>
              <a:rPr lang="en-US" sz="4400" dirty="0" smtClean="0"/>
              <a:t>Collective Commitment:  People make a conscious and deliberate effort to identify the specific ways they will act to improve their organization and then they commit to one another to act accordingly.</a:t>
            </a:r>
            <a:endParaRPr lang="en-US" sz="4400" dirty="0"/>
          </a:p>
        </p:txBody>
      </p:sp>
    </p:spTree>
    <p:extLst>
      <p:ext uri="{BB962C8B-B14F-4D97-AF65-F5344CB8AC3E}">
        <p14:creationId xmlns:p14="http://schemas.microsoft.com/office/powerpoint/2010/main" val="3731903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218661"/>
            <a:ext cx="10572000" cy="4201537"/>
          </a:xfrm>
        </p:spPr>
        <p:txBody>
          <a:bodyPr/>
          <a:lstStyle/>
          <a:p>
            <a:r>
              <a:rPr lang="en-US" dirty="0" smtClean="0"/>
              <a:t>Culture Shifts</a:t>
            </a:r>
            <a:br>
              <a:rPr lang="en-US" dirty="0" smtClean="0"/>
            </a:br>
            <a:r>
              <a:rPr lang="en-US" dirty="0" smtClean="0"/>
              <a:t>Potential . . . . . . High Standards</a:t>
            </a:r>
            <a:br>
              <a:rPr lang="en-US" dirty="0" smtClean="0"/>
            </a:br>
            <a:r>
              <a:rPr lang="en-US" dirty="0" smtClean="0"/>
              <a:t>Teaching  . . . . . Learning</a:t>
            </a:r>
            <a:br>
              <a:rPr lang="en-US" dirty="0" smtClean="0"/>
            </a:br>
            <a:r>
              <a:rPr lang="en-US" dirty="0" smtClean="0"/>
              <a:t>Feelings  . . . . . . Facts</a:t>
            </a:r>
            <a:br>
              <a:rPr lang="en-US" dirty="0" smtClean="0"/>
            </a:br>
            <a:r>
              <a:rPr lang="en-US" dirty="0" smtClean="0"/>
              <a:t>Complain . . . . . Solutions</a:t>
            </a:r>
            <a:endParaRPr lang="en-US" dirty="0"/>
          </a:p>
        </p:txBody>
      </p:sp>
    </p:spTree>
    <p:extLst>
      <p:ext uri="{BB962C8B-B14F-4D97-AF65-F5344CB8AC3E}">
        <p14:creationId xmlns:p14="http://schemas.microsoft.com/office/powerpoint/2010/main" val="1226189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0245" y="1965982"/>
            <a:ext cx="10572000" cy="2971051"/>
          </a:xfrm>
        </p:spPr>
        <p:txBody>
          <a:bodyPr/>
          <a:lstStyle/>
          <a:p>
            <a:r>
              <a:rPr lang="en-US" dirty="0" smtClean="0"/>
              <a:t>Have you ever considered that:  </a:t>
            </a:r>
            <a:r>
              <a:rPr lang="en-US" dirty="0" smtClean="0"/>
              <a:t>“We are in the ONLY profession that every person we connect with has some history or experience with education.”  </a:t>
            </a:r>
            <a:endParaRPr lang="en-US" dirty="0"/>
          </a:p>
        </p:txBody>
      </p:sp>
    </p:spTree>
    <p:extLst>
      <p:ext uri="{BB962C8B-B14F-4D97-AF65-F5344CB8AC3E}">
        <p14:creationId xmlns:p14="http://schemas.microsoft.com/office/powerpoint/2010/main" val="3522715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268357"/>
            <a:ext cx="10572000" cy="4151841"/>
          </a:xfrm>
        </p:spPr>
        <p:txBody>
          <a:bodyPr/>
          <a:lstStyle/>
          <a:p>
            <a:r>
              <a:rPr lang="en-US" sz="4400" dirty="0" smtClean="0"/>
              <a:t>Schedule</a:t>
            </a:r>
            <a:br>
              <a:rPr lang="en-US" sz="4400" dirty="0" smtClean="0"/>
            </a:br>
            <a:r>
              <a:rPr lang="en-US" sz="4400" dirty="0" smtClean="0"/>
              <a:t>If your current schedule does not allow you to provide students with </a:t>
            </a:r>
            <a:r>
              <a:rPr lang="en-US" sz="4400" dirty="0" smtClean="0"/>
              <a:t>academic </a:t>
            </a:r>
            <a:r>
              <a:rPr lang="en-US" sz="4400" dirty="0" smtClean="0"/>
              <a:t>success and support for learning you should change it!</a:t>
            </a:r>
            <a:endParaRPr lang="en-US" sz="4400" dirty="0"/>
          </a:p>
        </p:txBody>
      </p:sp>
    </p:spTree>
    <p:extLst>
      <p:ext uri="{BB962C8B-B14F-4D97-AF65-F5344CB8AC3E}">
        <p14:creationId xmlns:p14="http://schemas.microsoft.com/office/powerpoint/2010/main" val="245257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218661"/>
            <a:ext cx="10572000" cy="4601817"/>
          </a:xfrm>
        </p:spPr>
        <p:txBody>
          <a:bodyPr/>
          <a:lstStyle/>
          <a:p>
            <a:r>
              <a:rPr lang="en-US" sz="4400" dirty="0" smtClean="0"/>
              <a:t>Criteria for Effective Education</a:t>
            </a:r>
            <a:br>
              <a:rPr lang="en-US" sz="4400" dirty="0" smtClean="0"/>
            </a:br>
            <a:r>
              <a:rPr lang="en-US" sz="4400" dirty="0" smtClean="0"/>
              <a:t>Supportive</a:t>
            </a:r>
            <a:r>
              <a:rPr lang="en-US" sz="4400" dirty="0" smtClean="0"/>
              <a:t/>
            </a:r>
            <a:br>
              <a:rPr lang="en-US" sz="4400" dirty="0" smtClean="0"/>
            </a:br>
            <a:r>
              <a:rPr lang="en-US" sz="4400" dirty="0" smtClean="0"/>
              <a:t>Targeted</a:t>
            </a:r>
            <a:br>
              <a:rPr lang="en-US" sz="4400" dirty="0" smtClean="0"/>
            </a:br>
            <a:r>
              <a:rPr lang="en-US" sz="4400" dirty="0" smtClean="0"/>
              <a:t>Extra time and support for students who did not master essentials</a:t>
            </a:r>
            <a:endParaRPr lang="en-US" sz="4400" dirty="0"/>
          </a:p>
        </p:txBody>
      </p:sp>
    </p:spTree>
    <p:extLst>
      <p:ext uri="{BB962C8B-B14F-4D97-AF65-F5344CB8AC3E}">
        <p14:creationId xmlns:p14="http://schemas.microsoft.com/office/powerpoint/2010/main" val="3407883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3 Anchors</a:t>
            </a:r>
            <a:br>
              <a:rPr lang="en-US" dirty="0" smtClean="0"/>
            </a:br>
            <a:r>
              <a:rPr lang="en-US" dirty="0" smtClean="0"/>
              <a:t>Develop Great People</a:t>
            </a:r>
            <a:br>
              <a:rPr lang="en-US" dirty="0" smtClean="0"/>
            </a:br>
            <a:r>
              <a:rPr lang="en-US" dirty="0" smtClean="0"/>
              <a:t>Have a Game Plan</a:t>
            </a:r>
            <a:br>
              <a:rPr lang="en-US" dirty="0" smtClean="0"/>
            </a:br>
            <a:r>
              <a:rPr lang="en-US" dirty="0" smtClean="0"/>
              <a:t>Have Great Coaches/Leadership</a:t>
            </a:r>
            <a:endParaRPr lang="en-US" dirty="0"/>
          </a:p>
        </p:txBody>
      </p:sp>
      <p:sp>
        <p:nvSpPr>
          <p:cNvPr id="3" name="Subtitle 2"/>
          <p:cNvSpPr>
            <a:spLocks noGrp="1"/>
          </p:cNvSpPr>
          <p:nvPr>
            <p:ph type="subTitle" idx="1"/>
          </p:nvPr>
        </p:nvSpPr>
        <p:spPr/>
        <p:txBody>
          <a:bodyPr/>
          <a:lstStyle/>
          <a:p>
            <a:r>
              <a:rPr lang="en-US" dirty="0" smtClean="0"/>
              <a:t>Larry </a:t>
            </a:r>
            <a:r>
              <a:rPr lang="en-US" dirty="0" err="1" smtClean="0"/>
              <a:t>Gelwix</a:t>
            </a:r>
            <a:r>
              <a:rPr lang="en-US" dirty="0" smtClean="0"/>
              <a:t>, 2011 21</a:t>
            </a:r>
            <a:r>
              <a:rPr lang="en-US" baseline="30000" dirty="0" smtClean="0"/>
              <a:t>st</a:t>
            </a:r>
            <a:r>
              <a:rPr lang="en-US" dirty="0" smtClean="0"/>
              <a:t> Century Conference</a:t>
            </a:r>
            <a:endParaRPr lang="en-US" dirty="0"/>
          </a:p>
        </p:txBody>
      </p:sp>
    </p:spTree>
    <p:extLst>
      <p:ext uri="{BB962C8B-B14F-4D97-AF65-F5344CB8AC3E}">
        <p14:creationId xmlns:p14="http://schemas.microsoft.com/office/powerpoint/2010/main" val="3392678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do you treat people you don’t need?  Character</a:t>
            </a:r>
            <a:br>
              <a:rPr lang="en-US" dirty="0" smtClean="0"/>
            </a:br>
            <a:r>
              <a:rPr lang="en-US" dirty="0" smtClean="0"/>
              <a:t>What do I do when know one will know what I do?  </a:t>
            </a:r>
            <a:endParaRPr lang="en-US" dirty="0"/>
          </a:p>
        </p:txBody>
      </p:sp>
    </p:spTree>
    <p:extLst>
      <p:ext uri="{BB962C8B-B14F-4D97-AF65-F5344CB8AC3E}">
        <p14:creationId xmlns:p14="http://schemas.microsoft.com/office/powerpoint/2010/main" val="284883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308113"/>
            <a:ext cx="10572000" cy="4112085"/>
          </a:xfrm>
        </p:spPr>
        <p:txBody>
          <a:bodyPr/>
          <a:lstStyle/>
          <a:p>
            <a:r>
              <a:rPr lang="en-US" sz="2800" dirty="0"/>
              <a:t>I’ve come to the frightening conclusion, that I am the decisive element in the classroom.  It is my personal approach that creates the climate.  It’s my daily mood that makes the weather.   As a teacher, I possess a tremendous power to make a child’s life miserable or joyous.  I can be a tool of torture or an instrument of inspiration.  I can humiliate or humor, hurt or heal.  In all situations, it is my response that decides whether a crisis will be escalated or de-escalated and a child humanized or de-humanized</a:t>
            </a:r>
            <a:r>
              <a:rPr lang="en-US" sz="2800" dirty="0" smtClean="0"/>
              <a:t>.</a:t>
            </a:r>
            <a:endParaRPr lang="en-US" sz="2800" dirty="0"/>
          </a:p>
        </p:txBody>
      </p:sp>
      <p:sp>
        <p:nvSpPr>
          <p:cNvPr id="3" name="Subtitle 2"/>
          <p:cNvSpPr>
            <a:spLocks noGrp="1"/>
          </p:cNvSpPr>
          <p:nvPr>
            <p:ph type="subTitle" idx="1"/>
          </p:nvPr>
        </p:nvSpPr>
        <p:spPr/>
        <p:txBody>
          <a:bodyPr/>
          <a:lstStyle/>
          <a:p>
            <a:r>
              <a:rPr lang="en-US" dirty="0"/>
              <a:t>--- Haim </a:t>
            </a:r>
            <a:r>
              <a:rPr lang="en-US" dirty="0" err="1"/>
              <a:t>Ginott</a:t>
            </a:r>
            <a:endParaRPr lang="en-US" dirty="0"/>
          </a:p>
        </p:txBody>
      </p:sp>
    </p:spTree>
    <p:extLst>
      <p:ext uri="{BB962C8B-B14F-4D97-AF65-F5344CB8AC3E}">
        <p14:creationId xmlns:p14="http://schemas.microsoft.com/office/powerpoint/2010/main" val="10026803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Activity – </a:t>
            </a:r>
            <a:r>
              <a:rPr lang="en-US" smtClean="0"/>
              <a:t>Headband activity</a:t>
            </a:r>
            <a:br>
              <a:rPr lang="en-US" smtClean="0"/>
            </a:b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59173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Say “YES” when you can.</a:t>
            </a:r>
            <a:br>
              <a:rPr lang="en-US" dirty="0" smtClean="0"/>
            </a:br>
            <a:r>
              <a:rPr lang="en-US" dirty="0"/>
              <a:t/>
            </a:r>
            <a:br>
              <a:rPr lang="en-US" dirty="0"/>
            </a:br>
            <a:r>
              <a:rPr lang="en-US" dirty="0" smtClean="0"/>
              <a:t>Have some flexibility</a:t>
            </a:r>
            <a:endParaRPr lang="en-US" dirty="0"/>
          </a:p>
        </p:txBody>
      </p:sp>
    </p:spTree>
    <p:extLst>
      <p:ext uri="{BB962C8B-B14F-4D97-AF65-F5344CB8AC3E}">
        <p14:creationId xmlns:p14="http://schemas.microsoft.com/office/powerpoint/2010/main" val="2429035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“People will forget what you say, they will forget what you do, but they will never forget how you made them feel.”</a:t>
            </a:r>
            <a:endParaRPr lang="en-US" dirty="0"/>
          </a:p>
        </p:txBody>
      </p:sp>
      <p:sp>
        <p:nvSpPr>
          <p:cNvPr id="3" name="Subtitle 2"/>
          <p:cNvSpPr>
            <a:spLocks noGrp="1"/>
          </p:cNvSpPr>
          <p:nvPr>
            <p:ph type="subTitle" idx="1"/>
          </p:nvPr>
        </p:nvSpPr>
        <p:spPr/>
        <p:txBody>
          <a:bodyPr/>
          <a:lstStyle/>
          <a:p>
            <a:r>
              <a:rPr lang="en-US" dirty="0" smtClean="0"/>
              <a:t>Maya Angelou</a:t>
            </a:r>
            <a:endParaRPr lang="en-US" dirty="0"/>
          </a:p>
        </p:txBody>
      </p:sp>
    </p:spTree>
    <p:extLst>
      <p:ext uri="{BB962C8B-B14F-4D97-AF65-F5344CB8AC3E}">
        <p14:creationId xmlns:p14="http://schemas.microsoft.com/office/powerpoint/2010/main" val="1927619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98783"/>
            <a:ext cx="10572000" cy="4221415"/>
          </a:xfrm>
        </p:spPr>
        <p:txBody>
          <a:bodyPr/>
          <a:lstStyle/>
          <a:p>
            <a:pPr algn="ctr"/>
            <a:r>
              <a:rPr lang="en-US" dirty="0" smtClean="0"/>
              <a:t>Public School</a:t>
            </a:r>
            <a:br>
              <a:rPr lang="en-US" dirty="0" smtClean="0"/>
            </a:br>
            <a:r>
              <a:rPr lang="en-US" dirty="0" smtClean="0"/>
              <a:t>Charter School</a:t>
            </a:r>
            <a:br>
              <a:rPr lang="en-US" dirty="0" smtClean="0"/>
            </a:br>
            <a:r>
              <a:rPr lang="en-US" dirty="0" smtClean="0"/>
              <a:t>Home School</a:t>
            </a:r>
            <a:br>
              <a:rPr lang="en-US" dirty="0" smtClean="0"/>
            </a:br>
            <a:r>
              <a:rPr lang="en-US" dirty="0" smtClean="0"/>
              <a:t>No School </a:t>
            </a:r>
            <a:endParaRPr lang="en-US" dirty="0"/>
          </a:p>
        </p:txBody>
      </p:sp>
      <p:sp>
        <p:nvSpPr>
          <p:cNvPr id="3" name="Subtitle 2"/>
          <p:cNvSpPr>
            <a:spLocks noGrp="1"/>
          </p:cNvSpPr>
          <p:nvPr>
            <p:ph type="subTitle" idx="1"/>
          </p:nvPr>
        </p:nvSpPr>
        <p:spPr>
          <a:xfrm>
            <a:off x="810001" y="5280847"/>
            <a:ext cx="10572000" cy="1129892"/>
          </a:xfrm>
        </p:spPr>
        <p:txBody>
          <a:bodyPr>
            <a:normAutofit/>
          </a:bodyPr>
          <a:lstStyle/>
          <a:p>
            <a:r>
              <a:rPr lang="en-US" dirty="0"/>
              <a:t>Those patrons or clients are bringing that background and history into every conversation we have with them.   Many of our patrons are not bringing the “best” or “most positive” experiences with them.  </a:t>
            </a:r>
          </a:p>
          <a:p>
            <a:endParaRPr lang="en-US" dirty="0"/>
          </a:p>
        </p:txBody>
      </p:sp>
    </p:spTree>
    <p:extLst>
      <p:ext uri="{BB962C8B-B14F-4D97-AF65-F5344CB8AC3E}">
        <p14:creationId xmlns:p14="http://schemas.microsoft.com/office/powerpoint/2010/main" val="1847617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pPr algn="ctr"/>
            <a:r>
              <a:rPr lang="en-US" sz="8000" dirty="0"/>
              <a:t>a</a:t>
            </a:r>
            <a:r>
              <a:rPr lang="en-US" sz="8000" dirty="0" smtClean="0"/>
              <a:t>nd Care!!</a:t>
            </a:r>
            <a:endParaRPr lang="en-US" sz="80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9648" y="685800"/>
            <a:ext cx="5292706" cy="3575769"/>
          </a:xfrm>
          <a:prstGeom prst="rect">
            <a:avLst/>
          </a:prstGeom>
        </p:spPr>
      </p:pic>
    </p:spTree>
    <p:extLst>
      <p:ext uri="{BB962C8B-B14F-4D97-AF65-F5344CB8AC3E}">
        <p14:creationId xmlns:p14="http://schemas.microsoft.com/office/powerpoint/2010/main" val="1823210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506897"/>
            <a:ext cx="10572000" cy="3913302"/>
          </a:xfrm>
        </p:spPr>
        <p:txBody>
          <a:bodyPr/>
          <a:lstStyle/>
          <a:p>
            <a:pPr algn="ctr"/>
            <a:r>
              <a:rPr lang="en-US" dirty="0" smtClean="0"/>
              <a:t>Headband activity</a:t>
            </a:r>
            <a:br>
              <a:rPr lang="en-US" dirty="0" smtClean="0"/>
            </a:br>
            <a:endParaRPr lang="en-US" dirty="0"/>
          </a:p>
        </p:txBody>
      </p:sp>
      <p:sp>
        <p:nvSpPr>
          <p:cNvPr id="3" name="Subtitle 2"/>
          <p:cNvSpPr>
            <a:spLocks noGrp="1"/>
          </p:cNvSpPr>
          <p:nvPr>
            <p:ph type="subTitle" idx="1"/>
          </p:nvPr>
        </p:nvSpPr>
        <p:spPr/>
        <p:txBody>
          <a:bodyPr/>
          <a:lstStyle/>
          <a:p>
            <a:r>
              <a:rPr lang="en-US" dirty="0" smtClean="0"/>
              <a:t>Using Adjectives that we hear every day in our schools and out in society!</a:t>
            </a:r>
            <a:endParaRPr lang="en-US" dirty="0"/>
          </a:p>
        </p:txBody>
      </p:sp>
    </p:spTree>
    <p:extLst>
      <p:ext uri="{BB962C8B-B14F-4D97-AF65-F5344CB8AC3E}">
        <p14:creationId xmlns:p14="http://schemas.microsoft.com/office/powerpoint/2010/main" val="1099554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Average Adult Learner will enroll 7 times before completing!</a:t>
            </a:r>
            <a:endParaRPr lang="en-US" dirty="0"/>
          </a:p>
        </p:txBody>
      </p:sp>
      <p:sp>
        <p:nvSpPr>
          <p:cNvPr id="4" name="Text Placeholder 3"/>
          <p:cNvSpPr>
            <a:spLocks noGrp="1"/>
          </p:cNvSpPr>
          <p:nvPr>
            <p:ph type="body" idx="1"/>
          </p:nvPr>
        </p:nvSpPr>
        <p:spPr>
          <a:xfrm>
            <a:off x="810000" y="5281201"/>
            <a:ext cx="10561418" cy="950634"/>
          </a:xfrm>
        </p:spPr>
        <p:txBody>
          <a:bodyPr/>
          <a:lstStyle/>
          <a:p>
            <a:pPr algn="ctr"/>
            <a:r>
              <a:rPr lang="en-US" sz="3200" b="1" dirty="0" smtClean="0"/>
              <a:t>“Get </a:t>
            </a:r>
            <a:r>
              <a:rPr lang="en-US" sz="3200" b="1" dirty="0" err="1" smtClean="0"/>
              <a:t>em</a:t>
            </a:r>
            <a:r>
              <a:rPr lang="en-US" sz="3200" b="1" dirty="0" smtClean="0"/>
              <a:t> while they’re HOT!”</a:t>
            </a:r>
            <a:endParaRPr lang="en-US" sz="3200" b="1" dirty="0"/>
          </a:p>
        </p:txBody>
      </p:sp>
    </p:spTree>
    <p:extLst>
      <p:ext uri="{BB962C8B-B14F-4D97-AF65-F5344CB8AC3E}">
        <p14:creationId xmlns:p14="http://schemas.microsoft.com/office/powerpoint/2010/main" val="1953110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985" y="1238502"/>
            <a:ext cx="5893840" cy="2766968"/>
          </a:xfrm>
        </p:spPr>
        <p:txBody>
          <a:bodyPr/>
          <a:lstStyle/>
          <a:p>
            <a:r>
              <a:rPr lang="en-US" sz="3200" dirty="0" smtClean="0"/>
              <a:t>What Systemic decisions do you make on a daily basis that may be a Roadblock to the Adult Educators success within your program.</a:t>
            </a:r>
            <a:endParaRPr lang="en-US" sz="3200" dirty="0"/>
          </a:p>
        </p:txBody>
      </p:sp>
      <p:sp>
        <p:nvSpPr>
          <p:cNvPr id="4" name="Text Placeholder 3"/>
          <p:cNvSpPr>
            <a:spLocks noGrp="1"/>
          </p:cNvSpPr>
          <p:nvPr>
            <p:ph type="body" sz="quarter" idx="16"/>
          </p:nvPr>
        </p:nvSpPr>
        <p:spPr/>
        <p:txBody>
          <a:bodyPr>
            <a:normAutofit lnSpcReduction="10000"/>
          </a:bodyPr>
          <a:lstStyle/>
          <a:p>
            <a:r>
              <a:rPr lang="en-US" dirty="0" smtClean="0"/>
              <a:t>Enrollment? (Controlled, Open)</a:t>
            </a:r>
          </a:p>
          <a:p>
            <a:r>
              <a:rPr lang="en-US" dirty="0"/>
              <a:t>School Hours?  Day/Night or both</a:t>
            </a:r>
            <a:r>
              <a:rPr lang="en-US" dirty="0" smtClean="0"/>
              <a:t>?  Weekends??</a:t>
            </a:r>
            <a:endParaRPr lang="en-US" dirty="0"/>
          </a:p>
          <a:p>
            <a:r>
              <a:rPr lang="en-US" dirty="0" smtClean="0"/>
              <a:t>Curriculum?  What types?</a:t>
            </a:r>
          </a:p>
          <a:p>
            <a:r>
              <a:rPr lang="en-US" dirty="0"/>
              <a:t>	</a:t>
            </a:r>
            <a:r>
              <a:rPr lang="en-US" dirty="0" smtClean="0"/>
              <a:t>Online</a:t>
            </a:r>
          </a:p>
          <a:p>
            <a:r>
              <a:rPr lang="en-US" dirty="0"/>
              <a:t>	</a:t>
            </a:r>
            <a:r>
              <a:rPr lang="en-US" dirty="0" smtClean="0"/>
              <a:t>Classes (Taught during Day,    at Night, or both)</a:t>
            </a:r>
          </a:p>
          <a:p>
            <a:r>
              <a:rPr lang="en-US" dirty="0" smtClean="0"/>
              <a:t>Access to school personnel?  Day/Night/Weekends?</a:t>
            </a:r>
          </a:p>
          <a:p>
            <a:r>
              <a:rPr lang="en-US" dirty="0" smtClean="0"/>
              <a:t>Cost? – State Law Driven? (Is your cost prohibitive?)</a:t>
            </a:r>
          </a:p>
          <a:p>
            <a:r>
              <a:rPr lang="en-US" dirty="0"/>
              <a:t>	</a:t>
            </a:r>
          </a:p>
        </p:txBody>
      </p:sp>
      <p:sp>
        <p:nvSpPr>
          <p:cNvPr id="5" name="TextBox 4"/>
          <p:cNvSpPr txBox="1"/>
          <p:nvPr/>
        </p:nvSpPr>
        <p:spPr>
          <a:xfrm>
            <a:off x="850985" y="4562061"/>
            <a:ext cx="5893840" cy="646331"/>
          </a:xfrm>
          <a:prstGeom prst="rect">
            <a:avLst/>
          </a:prstGeom>
          <a:noFill/>
        </p:spPr>
        <p:txBody>
          <a:bodyPr wrap="square" rtlCol="0">
            <a:spAutoFit/>
          </a:bodyPr>
          <a:lstStyle/>
          <a:p>
            <a:r>
              <a:rPr lang="en-US" dirty="0" smtClean="0"/>
              <a:t>Note:  Most programs are grant funded and limited by funding availability.</a:t>
            </a:r>
            <a:endParaRPr lang="en-US" dirty="0"/>
          </a:p>
        </p:txBody>
      </p:sp>
    </p:spTree>
    <p:extLst>
      <p:ext uri="{BB962C8B-B14F-4D97-AF65-F5344CB8AC3E}">
        <p14:creationId xmlns:p14="http://schemas.microsoft.com/office/powerpoint/2010/main" val="3493070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a:t>ECONOMIC IMPACT </a:t>
            </a:r>
            <a:r>
              <a:rPr lang="en-US" sz="2400" dirty="0" smtClean="0"/>
              <a:t/>
            </a:r>
            <a:br>
              <a:rPr lang="en-US" sz="2400" dirty="0" smtClean="0"/>
            </a:br>
            <a:r>
              <a:rPr lang="en-US" sz="2400" dirty="0" smtClean="0"/>
              <a:t> </a:t>
            </a:r>
            <a:r>
              <a:rPr lang="en-US" sz="2400" dirty="0"/>
              <a:t>Workers who lack a high school diploma earn a median weekly income of $451 compared to $638 with a high school diploma and compared to $1,053 for those with a bachelor’s degree. (Source: Bureau of Labor Statistics-Education Pays March 2012) </a:t>
            </a:r>
            <a:r>
              <a:rPr lang="en-US" sz="2400" dirty="0" smtClean="0"/>
              <a:t/>
            </a:r>
            <a:br>
              <a:rPr lang="en-US" sz="2400" dirty="0" smtClean="0"/>
            </a:br>
            <a:r>
              <a:rPr lang="en-US" sz="2400" dirty="0" smtClean="0"/>
              <a:t> </a:t>
            </a:r>
            <a:r>
              <a:rPr lang="en-US" sz="2400" dirty="0"/>
              <a:t>Graduating from high school increases the likelihood of avoiding welfare by 75%. </a:t>
            </a:r>
            <a:r>
              <a:rPr lang="en-US" sz="2400" dirty="0" smtClean="0"/>
              <a:t/>
            </a:r>
            <a:br>
              <a:rPr lang="en-US" sz="2400" dirty="0" smtClean="0"/>
            </a:br>
            <a:r>
              <a:rPr lang="en-US" sz="2400" dirty="0" smtClean="0"/>
              <a:t> </a:t>
            </a:r>
            <a:r>
              <a:rPr lang="en-US" sz="2400" dirty="0"/>
              <a:t>Literate adults are crucial to the development of school-ready and literate children. </a:t>
            </a:r>
            <a:r>
              <a:rPr lang="en-US" sz="2400" dirty="0" smtClean="0"/>
              <a:t/>
            </a:r>
            <a:br>
              <a:rPr lang="en-US" sz="2400" dirty="0" smtClean="0"/>
            </a:br>
            <a:r>
              <a:rPr lang="en-US" sz="2400" dirty="0" smtClean="0"/>
              <a:t> </a:t>
            </a:r>
            <a:r>
              <a:rPr lang="en-US" sz="2400" dirty="0"/>
              <a:t>Each adult high school diploma and GED® generates nearly $800 in state income taxes annually.</a:t>
            </a:r>
          </a:p>
        </p:txBody>
      </p:sp>
      <p:sp>
        <p:nvSpPr>
          <p:cNvPr id="3" name="Text Placeholder 2"/>
          <p:cNvSpPr>
            <a:spLocks noGrp="1"/>
          </p:cNvSpPr>
          <p:nvPr>
            <p:ph type="body" idx="1"/>
          </p:nvPr>
        </p:nvSpPr>
        <p:spPr/>
        <p:txBody>
          <a:bodyPr/>
          <a:lstStyle/>
          <a:p>
            <a:r>
              <a:rPr lang="en-US" dirty="0"/>
              <a:t>Source:  https://www.schools.utah.gov/file/fa7f1ec1-b107-4a28-ada1-834b8b886579</a:t>
            </a:r>
          </a:p>
        </p:txBody>
      </p:sp>
    </p:spTree>
    <p:extLst>
      <p:ext uri="{BB962C8B-B14F-4D97-AF65-F5344CB8AC3E}">
        <p14:creationId xmlns:p14="http://schemas.microsoft.com/office/powerpoint/2010/main" val="4085896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dirty="0"/>
              <a:t>BARRIERS WITHOUT ADULT EDUCATION </a:t>
            </a:r>
            <a:r>
              <a:rPr lang="en-US" sz="3600" dirty="0" smtClean="0"/>
              <a:t/>
            </a:r>
            <a:br>
              <a:rPr lang="en-US" sz="3600" dirty="0" smtClean="0"/>
            </a:br>
            <a:r>
              <a:rPr lang="en-US" sz="3600" dirty="0" smtClean="0"/>
              <a:t/>
            </a:r>
            <a:br>
              <a:rPr lang="en-US" sz="3600" dirty="0" smtClean="0"/>
            </a:br>
            <a:r>
              <a:rPr lang="en-US" sz="3600" dirty="0" smtClean="0"/>
              <a:t> </a:t>
            </a:r>
            <a:r>
              <a:rPr lang="en-US" sz="3600" dirty="0"/>
              <a:t>Low literacy rate </a:t>
            </a:r>
            <a:r>
              <a:rPr lang="en-US" sz="3600" dirty="0" smtClean="0"/>
              <a:t/>
            </a:r>
            <a:br>
              <a:rPr lang="en-US" sz="3600" dirty="0" smtClean="0"/>
            </a:br>
            <a:r>
              <a:rPr lang="en-US" sz="3600" dirty="0" smtClean="0"/>
              <a:t> </a:t>
            </a:r>
            <a:r>
              <a:rPr lang="en-US" sz="3600" dirty="0"/>
              <a:t>Not self-sufficient </a:t>
            </a:r>
            <a:r>
              <a:rPr lang="en-US" sz="3600" dirty="0" smtClean="0"/>
              <a:t/>
            </a:r>
            <a:br>
              <a:rPr lang="en-US" sz="3600" dirty="0" smtClean="0"/>
            </a:br>
            <a:r>
              <a:rPr lang="en-US" sz="3600" dirty="0" smtClean="0"/>
              <a:t> </a:t>
            </a:r>
            <a:r>
              <a:rPr lang="en-US" sz="3600" dirty="0"/>
              <a:t>Unable to apply for entrance into the military </a:t>
            </a:r>
            <a:r>
              <a:rPr lang="en-US" sz="3600" dirty="0" smtClean="0"/>
              <a:t/>
            </a:r>
            <a:br>
              <a:rPr lang="en-US" sz="3600" dirty="0" smtClean="0"/>
            </a:br>
            <a:r>
              <a:rPr lang="en-US" sz="3600" dirty="0" smtClean="0"/>
              <a:t> </a:t>
            </a:r>
            <a:r>
              <a:rPr lang="en-US" sz="3600" dirty="0"/>
              <a:t>Unable to apply for post-secondary training </a:t>
            </a:r>
            <a:r>
              <a:rPr lang="en-US" sz="3600" dirty="0" smtClean="0"/>
              <a:t/>
            </a:r>
            <a:br>
              <a:rPr lang="en-US" sz="3600" dirty="0" smtClean="0"/>
            </a:br>
            <a:r>
              <a:rPr lang="en-US" sz="3600" dirty="0" smtClean="0"/>
              <a:t> </a:t>
            </a:r>
            <a:r>
              <a:rPr lang="en-US" sz="3600" dirty="0"/>
              <a:t>Unemployment or minimum-wage jobs </a:t>
            </a:r>
          </a:p>
        </p:txBody>
      </p:sp>
      <p:sp>
        <p:nvSpPr>
          <p:cNvPr id="3" name="Text Placeholder 2"/>
          <p:cNvSpPr>
            <a:spLocks noGrp="1"/>
          </p:cNvSpPr>
          <p:nvPr>
            <p:ph type="body" idx="1"/>
          </p:nvPr>
        </p:nvSpPr>
        <p:spPr/>
        <p:txBody>
          <a:bodyPr/>
          <a:lstStyle/>
          <a:p>
            <a:r>
              <a:rPr lang="en-US" dirty="0"/>
              <a:t>Source:  https://www.schools.utah.gov/file/fa7f1ec1-b107-4a28-ada1-834b8b886579</a:t>
            </a:r>
          </a:p>
        </p:txBody>
      </p:sp>
    </p:spTree>
    <p:extLst>
      <p:ext uri="{BB962C8B-B14F-4D97-AF65-F5344CB8AC3E}">
        <p14:creationId xmlns:p14="http://schemas.microsoft.com/office/powerpoint/2010/main" val="17400368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1383</TotalTime>
  <Words>561</Words>
  <Application>Microsoft Office PowerPoint</Application>
  <PresentationFormat>Widescreen</PresentationFormat>
  <Paragraphs>49</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Century Gothic</vt:lpstr>
      <vt:lpstr>Wingdings 2</vt:lpstr>
      <vt:lpstr>Quotable</vt:lpstr>
      <vt:lpstr>The Nature of the Adult Education population and how to help them succeed!</vt:lpstr>
      <vt:lpstr>Have you ever considered that:  “We are in the ONLY profession that every person we connect with has some history or experience with education.”  </vt:lpstr>
      <vt:lpstr>Public School Charter School Home School No School </vt:lpstr>
      <vt:lpstr>PowerPoint Presentation</vt:lpstr>
      <vt:lpstr>Headband activity </vt:lpstr>
      <vt:lpstr>The Average Adult Learner will enroll 7 times before completing!</vt:lpstr>
      <vt:lpstr>What Systemic decisions do you make on a daily basis that may be a Roadblock to the Adult Educators success within your program.</vt:lpstr>
      <vt:lpstr>ECONOMIC IMPACT   Workers who lack a high school diploma earn a median weekly income of $451 compared to $638 with a high school diploma and compared to $1,053 for those with a bachelor’s degree. (Source: Bureau of Labor Statistics-Education Pays March 2012)   Graduating from high school increases the likelihood of avoiding welfare by 75%.   Literate adults are crucial to the development of school-ready and literate children.   Each adult high school diploma and GED® generates nearly $800 in state income taxes annually.</vt:lpstr>
      <vt:lpstr>BARRIERS WITHOUT ADULT EDUCATION    Low literacy rate   Not self-sufficient   Unable to apply for entrance into the military   Unable to apply for post-secondary training   Unemployment or minimum-wage jobs </vt:lpstr>
      <vt:lpstr>NEED FOR ADULT EDUCATION SERVICES    211,000 adults in Utah do not have a high school diploma or GED® (2000 census).   30% of the Department of Workforce Services’ (among 10,172 individuals in case management with an academic assessment who disclosed education levels less than a high school diploma or GED®.)   14,931 Utahns (among the current population (38,597) receiving unemployment insurance benefits who indicate they do not have a high school diploma or GED®.   8% of all Utah birth mothers do not have a high school diploma or GED®.   Approximately 265,800 Utahns are on public assistance.   Approximately 12,000 Utahns are housed in correctional facilities.   Approximately 38,597 Utahns are receiving unemployment compensation.</vt:lpstr>
      <vt:lpstr>Have you ever asked yourself why our current students were not successful within their K-12 experience?  </vt:lpstr>
      <vt:lpstr>How much flexibility is within your program to help adult learners when they are ready?</vt:lpstr>
      <vt:lpstr>Teachers:  Do they bring their K-12 teaching attitude to your adult classroom?  </vt:lpstr>
      <vt:lpstr>Leadership:  Building individual and maximum capacity of your personnel!</vt:lpstr>
      <vt:lpstr>Part of being a great Principal is to be a great teacher; part of being a great teacher is to be a great leader. </vt:lpstr>
      <vt:lpstr>Focus on the Student Find the Cause-not the symptoms Target – be specific on what the student needs to learn</vt:lpstr>
      <vt:lpstr>Reach out to your Students Know them by name when possible Remind Texts Phone Calls Celebrate their successes </vt:lpstr>
      <vt:lpstr>Collective Commitment:  People make a conscious and deliberate effort to identify the specific ways they will act to improve their organization and then they commit to one another to act accordingly.</vt:lpstr>
      <vt:lpstr>Culture Shifts Potential . . . . . . High Standards Teaching  . . . . . Learning Feelings  . . . . . . Facts Complain . . . . . Solutions</vt:lpstr>
      <vt:lpstr>Schedule If your current schedule does not allow you to provide students with academic success and support for learning you should change it!</vt:lpstr>
      <vt:lpstr>Criteria for Effective Education Supportive Targeted Extra time and support for students who did not master essentials</vt:lpstr>
      <vt:lpstr>3 Anchors Develop Great People Have a Game Plan Have Great Coaches/Leadership</vt:lpstr>
      <vt:lpstr>How do you treat people you don’t need?  Character What do I do when know one will know what I do?  </vt:lpstr>
      <vt:lpstr>I’ve come to the frightening conclusion, that I am the decisive element in the classroom.  It is my personal approach that creates the climate.  It’s my daily mood that makes the weather.   As a teacher, I possess a tremendous power to make a child’s life miserable or joyous.  I can be a tool of torture or an instrument of inspiration.  I can humiliate or humor, hurt or heal.  In all situations, it is my response that decides whether a crisis will be escalated or de-escalated and a child humanized or de-humanized.</vt:lpstr>
      <vt:lpstr>Activity – Headband activity </vt:lpstr>
      <vt:lpstr>Say “YES” when you can.  Have some flexibility</vt:lpstr>
      <vt:lpstr>“People will forget what you say, they will forget what you do, but they will never forget how you made them feel.”</vt:lpstr>
    </vt:vector>
  </TitlesOfParts>
  <Company>Jordan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Nature of the Adult Education population and how to help them succeed!</dc:title>
  <dc:creator>Luann Leavitt</dc:creator>
  <cp:lastModifiedBy>Luann Leavitt</cp:lastModifiedBy>
  <cp:revision>37</cp:revision>
  <dcterms:created xsi:type="dcterms:W3CDTF">2018-05-16T20:47:35Z</dcterms:created>
  <dcterms:modified xsi:type="dcterms:W3CDTF">2018-08-22T19:26:58Z</dcterms:modified>
</cp:coreProperties>
</file>