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6"/>
  </p:notesMasterIdLst>
  <p:handoutMasterIdLst>
    <p:handoutMasterId r:id="rId47"/>
  </p:handoutMasterIdLst>
  <p:sldIdLst>
    <p:sldId id="285" r:id="rId2"/>
    <p:sldId id="261" r:id="rId3"/>
    <p:sldId id="294" r:id="rId4"/>
    <p:sldId id="303" r:id="rId5"/>
    <p:sldId id="259" r:id="rId6"/>
    <p:sldId id="316" r:id="rId7"/>
    <p:sldId id="341" r:id="rId8"/>
    <p:sldId id="295" r:id="rId9"/>
    <p:sldId id="319" r:id="rId10"/>
    <p:sldId id="315" r:id="rId11"/>
    <p:sldId id="317" r:id="rId12"/>
    <p:sldId id="318" r:id="rId13"/>
    <p:sldId id="299" r:id="rId14"/>
    <p:sldId id="309" r:id="rId15"/>
    <p:sldId id="306" r:id="rId16"/>
    <p:sldId id="313" r:id="rId17"/>
    <p:sldId id="311" r:id="rId18"/>
    <p:sldId id="310" r:id="rId19"/>
    <p:sldId id="312" r:id="rId20"/>
    <p:sldId id="321" r:id="rId21"/>
    <p:sldId id="322" r:id="rId22"/>
    <p:sldId id="328" r:id="rId23"/>
    <p:sldId id="329" r:id="rId24"/>
    <p:sldId id="323" r:id="rId25"/>
    <p:sldId id="327" r:id="rId26"/>
    <p:sldId id="324" r:id="rId27"/>
    <p:sldId id="330" r:id="rId28"/>
    <p:sldId id="331" r:id="rId29"/>
    <p:sldId id="334" r:id="rId30"/>
    <p:sldId id="333" r:id="rId31"/>
    <p:sldId id="335" r:id="rId32"/>
    <p:sldId id="336" r:id="rId33"/>
    <p:sldId id="337" r:id="rId34"/>
    <p:sldId id="338" r:id="rId35"/>
    <p:sldId id="339" r:id="rId36"/>
    <p:sldId id="340" r:id="rId37"/>
    <p:sldId id="343" r:id="rId38"/>
    <p:sldId id="342" r:id="rId39"/>
    <p:sldId id="344" r:id="rId40"/>
    <p:sldId id="345" r:id="rId41"/>
    <p:sldId id="346" r:id="rId42"/>
    <p:sldId id="350" r:id="rId43"/>
    <p:sldId id="347" r:id="rId44"/>
    <p:sldId id="34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90"/>
    <p:restoredTop sz="94631"/>
  </p:normalViewPr>
  <p:slideViewPr>
    <p:cSldViewPr snapToGrid="0" snapToObjects="1">
      <p:cViewPr varScale="1">
        <p:scale>
          <a:sx n="70" d="100"/>
          <a:sy n="70" d="100"/>
        </p:scale>
        <p:origin x="1320" y="60"/>
      </p:cViewPr>
      <p:guideLst>
        <p:guide orient="horz" pos="2160"/>
        <p:guide pos="2880"/>
      </p:guideLst>
    </p:cSldViewPr>
  </p:slideViewPr>
  <p:notesTextViewPr>
    <p:cViewPr>
      <p:scale>
        <a:sx n="1" d="1"/>
        <a:sy n="1" d="1"/>
      </p:scale>
      <p:origin x="0" y="0"/>
    </p:cViewPr>
  </p:notesTextViewPr>
  <p:sorterViewPr>
    <p:cViewPr varScale="1">
      <p:scale>
        <a:sx n="1" d="1"/>
        <a:sy n="1" d="1"/>
      </p:scale>
      <p:origin x="0" y="-12150"/>
    </p:cViewPr>
  </p:sorterViewPr>
  <p:notesViewPr>
    <p:cSldViewPr snapToGrid="0" snapToObjects="1">
      <p:cViewPr varScale="1">
        <p:scale>
          <a:sx n="63" d="100"/>
          <a:sy n="63" d="100"/>
        </p:scale>
        <p:origin x="-136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B1972-CFE7-4CF2-B23F-F7431E2C4B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E098286-E410-4652-A683-0720801F6B83}">
      <dgm:prSet phldrT="[Text]" custT="1"/>
      <dgm:spPr/>
      <dgm:t>
        <a:bodyPr/>
        <a:lstStyle/>
        <a:p>
          <a:r>
            <a:rPr lang="en-US" sz="1800" b="1" dirty="0"/>
            <a:t>R.8.6: Identify an underlying premise or assumption in an argument and evaluate the logical support and evidence provided.  Primarily measured with informational texts.</a:t>
          </a:r>
          <a:endParaRPr lang="en-US" sz="1800" dirty="0"/>
        </a:p>
      </dgm:t>
    </dgm:pt>
    <dgm:pt modelId="{1C4EAAF2-558B-45ED-BAB1-EE60030EED99}" type="parTrans" cxnId="{67C1E9D2-B397-42FF-AF7E-0FE0F1D33C8F}">
      <dgm:prSet/>
      <dgm:spPr/>
      <dgm:t>
        <a:bodyPr/>
        <a:lstStyle/>
        <a:p>
          <a:endParaRPr lang="en-US"/>
        </a:p>
      </dgm:t>
    </dgm:pt>
    <dgm:pt modelId="{4644E395-E175-41F4-BF32-89EE65F65909}" type="sibTrans" cxnId="{67C1E9D2-B397-42FF-AF7E-0FE0F1D33C8F}">
      <dgm:prSet/>
      <dgm:spPr/>
      <dgm:t>
        <a:bodyPr/>
        <a:lstStyle/>
        <a:p>
          <a:endParaRPr lang="en-US"/>
        </a:p>
      </dgm:t>
    </dgm:pt>
    <dgm:pt modelId="{87B4CABC-7B56-4EE4-A570-6B98A56E0AD5}">
      <dgm:prSet phldrT="[Text]" custT="1"/>
      <dgm:spPr/>
      <dgm:t>
        <a:bodyPr/>
        <a:lstStyle/>
        <a:p>
          <a:r>
            <a:rPr lang="en-US" sz="1800" dirty="0"/>
            <a:t>AS.1.a: Cite specific textual evidence to support inferences, conclusions, or analyses of technical texts.</a:t>
          </a:r>
        </a:p>
      </dgm:t>
    </dgm:pt>
    <dgm:pt modelId="{9B428D15-B969-4DCA-AF23-77589DFFDA4B}" type="parTrans" cxnId="{BA4B468B-3950-412C-815D-62665D5FB6DB}">
      <dgm:prSet/>
      <dgm:spPr/>
      <dgm:t>
        <a:bodyPr/>
        <a:lstStyle/>
        <a:p>
          <a:endParaRPr lang="en-US"/>
        </a:p>
      </dgm:t>
    </dgm:pt>
    <dgm:pt modelId="{163F84C7-FA6D-4E27-B349-A8F85F11D0ED}" type="sibTrans" cxnId="{BA4B468B-3950-412C-815D-62665D5FB6DB}">
      <dgm:prSet/>
      <dgm:spPr/>
      <dgm:t>
        <a:bodyPr/>
        <a:lstStyle/>
        <a:p>
          <a:endParaRPr lang="en-US"/>
        </a:p>
      </dgm:t>
    </dgm:pt>
    <dgm:pt modelId="{0959EEED-EF2F-46C7-B0B1-68A7E695BEC6}">
      <dgm:prSet phldrT="[Text]" custT="1"/>
      <dgm:spPr/>
      <dgm:t>
        <a:bodyPr/>
        <a:lstStyle/>
        <a:p>
          <a:r>
            <a:rPr lang="en-US" sz="1800" dirty="0"/>
            <a:t>SSP.1 a. Determine the details of what is explicitly stated in primary and secondary sources and make logical inferences or valid claims based on evidence.</a:t>
          </a:r>
        </a:p>
      </dgm:t>
    </dgm:pt>
    <dgm:pt modelId="{30827A46-B232-4F8E-8EF7-04791CD39834}" type="parTrans" cxnId="{50D20489-412B-45ED-8E84-30CA4C2052FD}">
      <dgm:prSet/>
      <dgm:spPr/>
      <dgm:t>
        <a:bodyPr/>
        <a:lstStyle/>
        <a:p>
          <a:endParaRPr lang="en-US"/>
        </a:p>
      </dgm:t>
    </dgm:pt>
    <dgm:pt modelId="{7A10065F-ECAA-4C71-99AB-29170F4B1C21}" type="sibTrans" cxnId="{50D20489-412B-45ED-8E84-30CA4C2052FD}">
      <dgm:prSet/>
      <dgm:spPr/>
      <dgm:t>
        <a:bodyPr/>
        <a:lstStyle/>
        <a:p>
          <a:endParaRPr lang="en-US"/>
        </a:p>
      </dgm:t>
    </dgm:pt>
    <dgm:pt modelId="{DAAC34F3-9248-4DEF-A77B-3527E1E9D4D4}" type="pres">
      <dgm:prSet presAssocID="{9FDB1972-CFE7-4CF2-B23F-F7431E2C4BF3}" presName="hierChild1" presStyleCnt="0">
        <dgm:presLayoutVars>
          <dgm:chPref val="1"/>
          <dgm:dir/>
          <dgm:animOne val="branch"/>
          <dgm:animLvl val="lvl"/>
          <dgm:resizeHandles/>
        </dgm:presLayoutVars>
      </dgm:prSet>
      <dgm:spPr/>
      <dgm:t>
        <a:bodyPr/>
        <a:lstStyle/>
        <a:p>
          <a:endParaRPr lang="en-US"/>
        </a:p>
      </dgm:t>
    </dgm:pt>
    <dgm:pt modelId="{96713772-1A39-4A66-9835-FFDE80141882}" type="pres">
      <dgm:prSet presAssocID="{DE098286-E410-4652-A683-0720801F6B83}" presName="hierRoot1" presStyleCnt="0"/>
      <dgm:spPr/>
    </dgm:pt>
    <dgm:pt modelId="{26E96410-9B8F-4CA4-BC36-93F8C5C19907}" type="pres">
      <dgm:prSet presAssocID="{DE098286-E410-4652-A683-0720801F6B83}" presName="composite" presStyleCnt="0"/>
      <dgm:spPr/>
    </dgm:pt>
    <dgm:pt modelId="{1DFC7405-1BCB-4ACC-A42F-009FABB290A2}" type="pres">
      <dgm:prSet presAssocID="{DE098286-E410-4652-A683-0720801F6B83}" presName="background" presStyleLbl="node0" presStyleIdx="0" presStyleCnt="1"/>
      <dgm:spPr/>
    </dgm:pt>
    <dgm:pt modelId="{9427CB8E-AC65-4126-8507-0D77ABAB7E71}" type="pres">
      <dgm:prSet presAssocID="{DE098286-E410-4652-A683-0720801F6B83}" presName="text" presStyleLbl="fgAcc0" presStyleIdx="0" presStyleCnt="1">
        <dgm:presLayoutVars>
          <dgm:chPref val="3"/>
        </dgm:presLayoutVars>
      </dgm:prSet>
      <dgm:spPr/>
      <dgm:t>
        <a:bodyPr/>
        <a:lstStyle/>
        <a:p>
          <a:endParaRPr lang="en-US"/>
        </a:p>
      </dgm:t>
    </dgm:pt>
    <dgm:pt modelId="{30D7842A-C185-42C2-A42D-EC9575CE5DBE}" type="pres">
      <dgm:prSet presAssocID="{DE098286-E410-4652-A683-0720801F6B83}" presName="hierChild2" presStyleCnt="0"/>
      <dgm:spPr/>
    </dgm:pt>
    <dgm:pt modelId="{4739A97C-7207-4AA3-9A23-1B07979C6980}" type="pres">
      <dgm:prSet presAssocID="{30827A46-B232-4F8E-8EF7-04791CD39834}" presName="Name10" presStyleLbl="parChTrans1D2" presStyleIdx="0" presStyleCnt="2"/>
      <dgm:spPr/>
      <dgm:t>
        <a:bodyPr/>
        <a:lstStyle/>
        <a:p>
          <a:endParaRPr lang="en-US"/>
        </a:p>
      </dgm:t>
    </dgm:pt>
    <dgm:pt modelId="{7CD03B7E-BACF-441D-9032-BC02563EE779}" type="pres">
      <dgm:prSet presAssocID="{0959EEED-EF2F-46C7-B0B1-68A7E695BEC6}" presName="hierRoot2" presStyleCnt="0"/>
      <dgm:spPr/>
    </dgm:pt>
    <dgm:pt modelId="{5A802203-9361-46F3-835C-00474EFACE3A}" type="pres">
      <dgm:prSet presAssocID="{0959EEED-EF2F-46C7-B0B1-68A7E695BEC6}" presName="composite2" presStyleCnt="0"/>
      <dgm:spPr/>
    </dgm:pt>
    <dgm:pt modelId="{0A389723-63F7-41E3-9726-FB4BB54C2504}" type="pres">
      <dgm:prSet presAssocID="{0959EEED-EF2F-46C7-B0B1-68A7E695BEC6}" presName="background2" presStyleLbl="node2" presStyleIdx="0" presStyleCnt="2"/>
      <dgm:spPr/>
    </dgm:pt>
    <dgm:pt modelId="{258D14FD-B42F-4058-A3E5-35E307089F56}" type="pres">
      <dgm:prSet presAssocID="{0959EEED-EF2F-46C7-B0B1-68A7E695BEC6}" presName="text2" presStyleLbl="fgAcc2" presStyleIdx="0" presStyleCnt="2">
        <dgm:presLayoutVars>
          <dgm:chPref val="3"/>
        </dgm:presLayoutVars>
      </dgm:prSet>
      <dgm:spPr/>
      <dgm:t>
        <a:bodyPr/>
        <a:lstStyle/>
        <a:p>
          <a:endParaRPr lang="en-US"/>
        </a:p>
      </dgm:t>
    </dgm:pt>
    <dgm:pt modelId="{55F93CBB-66A0-4C1F-9B8A-982552E97C6B}" type="pres">
      <dgm:prSet presAssocID="{0959EEED-EF2F-46C7-B0B1-68A7E695BEC6}" presName="hierChild3" presStyleCnt="0"/>
      <dgm:spPr/>
    </dgm:pt>
    <dgm:pt modelId="{6D9D3CF9-9ADB-4328-9F41-F750D19FF966}" type="pres">
      <dgm:prSet presAssocID="{9B428D15-B969-4DCA-AF23-77589DFFDA4B}" presName="Name10" presStyleLbl="parChTrans1D2" presStyleIdx="1" presStyleCnt="2"/>
      <dgm:spPr/>
      <dgm:t>
        <a:bodyPr/>
        <a:lstStyle/>
        <a:p>
          <a:endParaRPr lang="en-US"/>
        </a:p>
      </dgm:t>
    </dgm:pt>
    <dgm:pt modelId="{2846F81B-B328-446E-82C7-ABC34D77D468}" type="pres">
      <dgm:prSet presAssocID="{87B4CABC-7B56-4EE4-A570-6B98A56E0AD5}" presName="hierRoot2" presStyleCnt="0"/>
      <dgm:spPr/>
    </dgm:pt>
    <dgm:pt modelId="{7BFEBEB7-7702-468F-B3D3-60123A282741}" type="pres">
      <dgm:prSet presAssocID="{87B4CABC-7B56-4EE4-A570-6B98A56E0AD5}" presName="composite2" presStyleCnt="0"/>
      <dgm:spPr/>
    </dgm:pt>
    <dgm:pt modelId="{2E2157A9-31C5-483B-93DD-21EDCDC050CA}" type="pres">
      <dgm:prSet presAssocID="{87B4CABC-7B56-4EE4-A570-6B98A56E0AD5}" presName="background2" presStyleLbl="node2" presStyleIdx="1" presStyleCnt="2"/>
      <dgm:spPr/>
    </dgm:pt>
    <dgm:pt modelId="{F4930884-6234-4B5C-94F4-26CC8B8FF23C}" type="pres">
      <dgm:prSet presAssocID="{87B4CABC-7B56-4EE4-A570-6B98A56E0AD5}" presName="text2" presStyleLbl="fgAcc2" presStyleIdx="1" presStyleCnt="2">
        <dgm:presLayoutVars>
          <dgm:chPref val="3"/>
        </dgm:presLayoutVars>
      </dgm:prSet>
      <dgm:spPr/>
      <dgm:t>
        <a:bodyPr/>
        <a:lstStyle/>
        <a:p>
          <a:endParaRPr lang="en-US"/>
        </a:p>
      </dgm:t>
    </dgm:pt>
    <dgm:pt modelId="{E5651556-2E58-4724-8657-5859B63A6F5B}" type="pres">
      <dgm:prSet presAssocID="{87B4CABC-7B56-4EE4-A570-6B98A56E0AD5}" presName="hierChild3" presStyleCnt="0"/>
      <dgm:spPr/>
    </dgm:pt>
  </dgm:ptLst>
  <dgm:cxnLst>
    <dgm:cxn modelId="{7B13EEB0-04B8-4FFC-9D24-2E5DFF57D6D6}" type="presOf" srcId="{DE098286-E410-4652-A683-0720801F6B83}" destId="{9427CB8E-AC65-4126-8507-0D77ABAB7E71}" srcOrd="0" destOrd="0" presId="urn:microsoft.com/office/officeart/2005/8/layout/hierarchy1"/>
    <dgm:cxn modelId="{243D15F9-EDDE-4E02-9A8C-FA6AC53699D2}" type="presOf" srcId="{9FDB1972-CFE7-4CF2-B23F-F7431E2C4BF3}" destId="{DAAC34F3-9248-4DEF-A77B-3527E1E9D4D4}" srcOrd="0" destOrd="0" presId="urn:microsoft.com/office/officeart/2005/8/layout/hierarchy1"/>
    <dgm:cxn modelId="{50D20489-412B-45ED-8E84-30CA4C2052FD}" srcId="{DE098286-E410-4652-A683-0720801F6B83}" destId="{0959EEED-EF2F-46C7-B0B1-68A7E695BEC6}" srcOrd="0" destOrd="0" parTransId="{30827A46-B232-4F8E-8EF7-04791CD39834}" sibTransId="{7A10065F-ECAA-4C71-99AB-29170F4B1C21}"/>
    <dgm:cxn modelId="{55D7B69F-C242-40B3-8ED9-09A576944C7F}" type="presOf" srcId="{30827A46-B232-4F8E-8EF7-04791CD39834}" destId="{4739A97C-7207-4AA3-9A23-1B07979C6980}" srcOrd="0" destOrd="0" presId="urn:microsoft.com/office/officeart/2005/8/layout/hierarchy1"/>
    <dgm:cxn modelId="{67C1E9D2-B397-42FF-AF7E-0FE0F1D33C8F}" srcId="{9FDB1972-CFE7-4CF2-B23F-F7431E2C4BF3}" destId="{DE098286-E410-4652-A683-0720801F6B83}" srcOrd="0" destOrd="0" parTransId="{1C4EAAF2-558B-45ED-BAB1-EE60030EED99}" sibTransId="{4644E395-E175-41F4-BF32-89EE65F65909}"/>
    <dgm:cxn modelId="{FCCFF8BF-C875-418B-8465-0249660D0450}" type="presOf" srcId="{0959EEED-EF2F-46C7-B0B1-68A7E695BEC6}" destId="{258D14FD-B42F-4058-A3E5-35E307089F56}" srcOrd="0" destOrd="0" presId="urn:microsoft.com/office/officeart/2005/8/layout/hierarchy1"/>
    <dgm:cxn modelId="{FCA3E064-4036-4E1E-9C6C-96C97B2B1CEC}" type="presOf" srcId="{9B428D15-B969-4DCA-AF23-77589DFFDA4B}" destId="{6D9D3CF9-9ADB-4328-9F41-F750D19FF966}" srcOrd="0" destOrd="0" presId="urn:microsoft.com/office/officeart/2005/8/layout/hierarchy1"/>
    <dgm:cxn modelId="{D411B206-F341-4EB3-803D-515AF4BA2904}" type="presOf" srcId="{87B4CABC-7B56-4EE4-A570-6B98A56E0AD5}" destId="{F4930884-6234-4B5C-94F4-26CC8B8FF23C}" srcOrd="0" destOrd="0" presId="urn:microsoft.com/office/officeart/2005/8/layout/hierarchy1"/>
    <dgm:cxn modelId="{BA4B468B-3950-412C-815D-62665D5FB6DB}" srcId="{DE098286-E410-4652-A683-0720801F6B83}" destId="{87B4CABC-7B56-4EE4-A570-6B98A56E0AD5}" srcOrd="1" destOrd="0" parTransId="{9B428D15-B969-4DCA-AF23-77589DFFDA4B}" sibTransId="{163F84C7-FA6D-4E27-B349-A8F85F11D0ED}"/>
    <dgm:cxn modelId="{E6CF0C02-6AC7-4D6F-9FD0-59FDBBDA4C4E}" type="presParOf" srcId="{DAAC34F3-9248-4DEF-A77B-3527E1E9D4D4}" destId="{96713772-1A39-4A66-9835-FFDE80141882}" srcOrd="0" destOrd="0" presId="urn:microsoft.com/office/officeart/2005/8/layout/hierarchy1"/>
    <dgm:cxn modelId="{A79B6462-821B-4757-B8F5-C85384E12504}" type="presParOf" srcId="{96713772-1A39-4A66-9835-FFDE80141882}" destId="{26E96410-9B8F-4CA4-BC36-93F8C5C19907}" srcOrd="0" destOrd="0" presId="urn:microsoft.com/office/officeart/2005/8/layout/hierarchy1"/>
    <dgm:cxn modelId="{B6BA9966-4774-4D97-AD32-3A298EFC18B7}" type="presParOf" srcId="{26E96410-9B8F-4CA4-BC36-93F8C5C19907}" destId="{1DFC7405-1BCB-4ACC-A42F-009FABB290A2}" srcOrd="0" destOrd="0" presId="urn:microsoft.com/office/officeart/2005/8/layout/hierarchy1"/>
    <dgm:cxn modelId="{C226B934-F03C-4E48-B110-7ABC90D3224E}" type="presParOf" srcId="{26E96410-9B8F-4CA4-BC36-93F8C5C19907}" destId="{9427CB8E-AC65-4126-8507-0D77ABAB7E71}" srcOrd="1" destOrd="0" presId="urn:microsoft.com/office/officeart/2005/8/layout/hierarchy1"/>
    <dgm:cxn modelId="{7CDA8373-BBFC-46D9-9F32-EB60F34283CE}" type="presParOf" srcId="{96713772-1A39-4A66-9835-FFDE80141882}" destId="{30D7842A-C185-42C2-A42D-EC9575CE5DBE}" srcOrd="1" destOrd="0" presId="urn:microsoft.com/office/officeart/2005/8/layout/hierarchy1"/>
    <dgm:cxn modelId="{384358BE-8286-4D21-BD3A-0913B8F7686E}" type="presParOf" srcId="{30D7842A-C185-42C2-A42D-EC9575CE5DBE}" destId="{4739A97C-7207-4AA3-9A23-1B07979C6980}" srcOrd="0" destOrd="0" presId="urn:microsoft.com/office/officeart/2005/8/layout/hierarchy1"/>
    <dgm:cxn modelId="{EA665B2C-582A-4F15-92A7-717A2A28B539}" type="presParOf" srcId="{30D7842A-C185-42C2-A42D-EC9575CE5DBE}" destId="{7CD03B7E-BACF-441D-9032-BC02563EE779}" srcOrd="1" destOrd="0" presId="urn:microsoft.com/office/officeart/2005/8/layout/hierarchy1"/>
    <dgm:cxn modelId="{ECB17740-F6BA-43E3-8BB0-24B75D1ED627}" type="presParOf" srcId="{7CD03B7E-BACF-441D-9032-BC02563EE779}" destId="{5A802203-9361-46F3-835C-00474EFACE3A}" srcOrd="0" destOrd="0" presId="urn:microsoft.com/office/officeart/2005/8/layout/hierarchy1"/>
    <dgm:cxn modelId="{CE7E92A1-42FC-4951-A1C8-40F3D36B291A}" type="presParOf" srcId="{5A802203-9361-46F3-835C-00474EFACE3A}" destId="{0A389723-63F7-41E3-9726-FB4BB54C2504}" srcOrd="0" destOrd="0" presId="urn:microsoft.com/office/officeart/2005/8/layout/hierarchy1"/>
    <dgm:cxn modelId="{CB4E81DF-66C1-4F40-BD9B-E079A3236A28}" type="presParOf" srcId="{5A802203-9361-46F3-835C-00474EFACE3A}" destId="{258D14FD-B42F-4058-A3E5-35E307089F56}" srcOrd="1" destOrd="0" presId="urn:microsoft.com/office/officeart/2005/8/layout/hierarchy1"/>
    <dgm:cxn modelId="{AF6B1928-6E55-4F53-BFA1-DE38FBA6AF6B}" type="presParOf" srcId="{7CD03B7E-BACF-441D-9032-BC02563EE779}" destId="{55F93CBB-66A0-4C1F-9B8A-982552E97C6B}" srcOrd="1" destOrd="0" presId="urn:microsoft.com/office/officeart/2005/8/layout/hierarchy1"/>
    <dgm:cxn modelId="{85CC647D-91C2-4188-BE1A-2F0E9A2D3367}" type="presParOf" srcId="{30D7842A-C185-42C2-A42D-EC9575CE5DBE}" destId="{6D9D3CF9-9ADB-4328-9F41-F750D19FF966}" srcOrd="2" destOrd="0" presId="urn:microsoft.com/office/officeart/2005/8/layout/hierarchy1"/>
    <dgm:cxn modelId="{5E3925A5-A16E-44F3-B8D4-062356062757}" type="presParOf" srcId="{30D7842A-C185-42C2-A42D-EC9575CE5DBE}" destId="{2846F81B-B328-446E-82C7-ABC34D77D468}" srcOrd="3" destOrd="0" presId="urn:microsoft.com/office/officeart/2005/8/layout/hierarchy1"/>
    <dgm:cxn modelId="{0C2BE2D8-68FE-49F3-9AA5-C621092A767B}" type="presParOf" srcId="{2846F81B-B328-446E-82C7-ABC34D77D468}" destId="{7BFEBEB7-7702-468F-B3D3-60123A282741}" srcOrd="0" destOrd="0" presId="urn:microsoft.com/office/officeart/2005/8/layout/hierarchy1"/>
    <dgm:cxn modelId="{44B8DFFA-F158-4003-9486-5B9F97C45D52}" type="presParOf" srcId="{7BFEBEB7-7702-468F-B3D3-60123A282741}" destId="{2E2157A9-31C5-483B-93DD-21EDCDC050CA}" srcOrd="0" destOrd="0" presId="urn:microsoft.com/office/officeart/2005/8/layout/hierarchy1"/>
    <dgm:cxn modelId="{DDB8A849-4D9A-434C-B423-E6C6C2199D20}" type="presParOf" srcId="{7BFEBEB7-7702-468F-B3D3-60123A282741}" destId="{F4930884-6234-4B5C-94F4-26CC8B8FF23C}" srcOrd="1" destOrd="0" presId="urn:microsoft.com/office/officeart/2005/8/layout/hierarchy1"/>
    <dgm:cxn modelId="{E63FD149-55E3-4D77-ABCF-5E586A26E98C}" type="presParOf" srcId="{2846F81B-B328-446E-82C7-ABC34D77D468}" destId="{E5651556-2E58-4724-8657-5859B63A6F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CC83787-3F18-0941-951C-86CE87CB8BF0}"/>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Score Report Insights to Drive Instruction, Part 1</a:t>
            </a:r>
            <a:endParaRPr lang="en-US" dirty="0"/>
          </a:p>
        </p:txBody>
      </p:sp>
      <p:sp>
        <p:nvSpPr>
          <p:cNvPr id="3" name="Date Placeholder 2">
            <a:extLst>
              <a:ext uri="{FF2B5EF4-FFF2-40B4-BE49-F238E27FC236}">
                <a16:creationId xmlns="" xmlns:a16="http://schemas.microsoft.com/office/drawing/2014/main" id="{4CFD4A53-B40D-A44E-AAA5-FBB21649604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r>
              <a:rPr lang="en-US"/>
              <a:t>7/2018</a:t>
            </a:r>
            <a:endParaRPr lang="en-US" dirty="0"/>
          </a:p>
        </p:txBody>
      </p:sp>
      <p:sp>
        <p:nvSpPr>
          <p:cNvPr id="4" name="Footer Placeholder 3">
            <a:extLst>
              <a:ext uri="{FF2B5EF4-FFF2-40B4-BE49-F238E27FC236}">
                <a16:creationId xmlns="" xmlns:a16="http://schemas.microsoft.com/office/drawing/2014/main" id="{AADF25D8-01A8-9D45-880D-B3EEF298B7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Copyright GED Testing Service LLC. All rights reserved.</a:t>
            </a:r>
          </a:p>
        </p:txBody>
      </p:sp>
      <p:sp>
        <p:nvSpPr>
          <p:cNvPr id="5" name="Slide Number Placeholder 4">
            <a:extLst>
              <a:ext uri="{FF2B5EF4-FFF2-40B4-BE49-F238E27FC236}">
                <a16:creationId xmlns="" xmlns:a16="http://schemas.microsoft.com/office/drawing/2014/main" id="{36CD358B-6D43-F24A-8F80-11175938C2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dirty="0"/>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Score Report Insights to Drive Instruction, Part 1</a:t>
            </a:r>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r>
              <a:rPr lang="en-US"/>
              <a:t>7/2018</a:t>
            </a:r>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Copyright GED Testing Service LLC. All rights reserved.</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dirty="0"/>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ed.com/wp-content/uploads/assessment_guide_for_educators_social_studie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d.com/wp-content/uploads/assessment_guide_for_educators_rla.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83769A-2A3C-664A-B1A3-FCFF0FA87D20}" type="slidenum">
              <a:rPr lang="en-US" smtClean="0"/>
              <a:t>1</a:t>
            </a:fld>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Header Placeholder 5"/>
          <p:cNvSpPr>
            <a:spLocks noGrp="1"/>
          </p:cNvSpPr>
          <p:nvPr>
            <p:ph type="hdr" sz="quarter" idx="12"/>
          </p:nvPr>
        </p:nvSpPr>
        <p:spPr/>
        <p:txBody>
          <a:bodyPr/>
          <a:lstStyle/>
          <a:p>
            <a:r>
              <a:rPr lang="en-US"/>
              <a:t>Score Report Insights to Drive Instruction, Part 1</a:t>
            </a:r>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119495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10</a:t>
            </a:fld>
            <a:endParaRPr lang="en-US" dirty="0"/>
          </a:p>
        </p:txBody>
      </p:sp>
    </p:spTree>
    <p:extLst>
      <p:ext uri="{BB962C8B-B14F-4D97-AF65-F5344CB8AC3E}">
        <p14:creationId xmlns:p14="http://schemas.microsoft.com/office/powerpoint/2010/main" val="75266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11</a:t>
            </a:fld>
            <a:endParaRPr lang="en-US" dirty="0"/>
          </a:p>
        </p:txBody>
      </p:sp>
    </p:spTree>
    <p:extLst>
      <p:ext uri="{BB962C8B-B14F-4D97-AF65-F5344CB8AC3E}">
        <p14:creationId xmlns:p14="http://schemas.microsoft.com/office/powerpoint/2010/main" val="2495999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12</a:t>
            </a:fld>
            <a:endParaRPr lang="en-US" dirty="0"/>
          </a:p>
        </p:txBody>
      </p:sp>
    </p:spTree>
    <p:extLst>
      <p:ext uri="{BB962C8B-B14F-4D97-AF65-F5344CB8AC3E}">
        <p14:creationId xmlns:p14="http://schemas.microsoft.com/office/powerpoint/2010/main" val="186984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13</a:t>
            </a:fld>
            <a:endParaRPr lang="en-US" dirty="0"/>
          </a:p>
        </p:txBody>
      </p:sp>
    </p:spTree>
    <p:extLst>
      <p:ext uri="{BB962C8B-B14F-4D97-AF65-F5344CB8AC3E}">
        <p14:creationId xmlns:p14="http://schemas.microsoft.com/office/powerpoint/2010/main" val="339561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14</a:t>
            </a:fld>
            <a:endParaRPr lang="en-US" dirty="0"/>
          </a:p>
        </p:txBody>
      </p:sp>
    </p:spTree>
    <p:extLst>
      <p:ext uri="{BB962C8B-B14F-4D97-AF65-F5344CB8AC3E}">
        <p14:creationId xmlns:p14="http://schemas.microsoft.com/office/powerpoint/2010/main" val="179907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15</a:t>
            </a:fld>
            <a:endParaRPr lang="en-US" dirty="0"/>
          </a:p>
        </p:txBody>
      </p:sp>
    </p:spTree>
    <p:extLst>
      <p:ext uri="{BB962C8B-B14F-4D97-AF65-F5344CB8AC3E}">
        <p14:creationId xmlns:p14="http://schemas.microsoft.com/office/powerpoint/2010/main" val="1256883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endParaRPr lang="en-US" b="0" baseline="0" dirty="0"/>
          </a:p>
          <a:p>
            <a:r>
              <a:rPr lang="en-US" b="0" baseline="0" dirty="0"/>
              <a:t>There are many different ways that we can use PLDs to assist us in developing an effective curriculum. Here are four tips to get started.</a:t>
            </a:r>
          </a:p>
          <a:p>
            <a:endParaRPr lang="en-US" b="0" baseline="0" dirty="0"/>
          </a:p>
          <a:p>
            <a:r>
              <a:rPr lang="en-US" b="1" baseline="0" dirty="0"/>
              <a:t>Tip 1: Use PLDs to assess a student’s current skill level</a:t>
            </a:r>
            <a:endParaRPr lang="en-US" b="1" dirty="0"/>
          </a:p>
          <a:p>
            <a:r>
              <a:rPr lang="en-US" b="0" dirty="0"/>
              <a:t>Identify where to focus in order to develop the skills students need to move to the next performance level</a:t>
            </a:r>
          </a:p>
          <a:p>
            <a:r>
              <a:rPr lang="en-US" b="1" dirty="0"/>
              <a:t>Tip 2: Use PLDs to determine when students are ready to test</a:t>
            </a:r>
            <a:r>
              <a:rPr lang="en-US" b="0" dirty="0"/>
              <a:t/>
            </a:r>
            <a:br>
              <a:rPr lang="en-US" b="0" dirty="0"/>
            </a:br>
            <a:r>
              <a:rPr lang="en-US" b="0" dirty="0"/>
              <a:t>Determine if a student should take GED Ready</a:t>
            </a:r>
            <a:r>
              <a:rPr lang="en-US" b="0" baseline="30000" dirty="0"/>
              <a:t>®</a:t>
            </a:r>
            <a:r>
              <a:rPr lang="en-US" b="0" dirty="0"/>
              <a:t> or the GED</a:t>
            </a:r>
            <a:r>
              <a:rPr lang="en-US" b="0" baseline="30000" dirty="0"/>
              <a:t>®</a:t>
            </a:r>
            <a:r>
              <a:rPr lang="en-US" b="0" dirty="0"/>
              <a:t> test</a:t>
            </a:r>
          </a:p>
          <a:p>
            <a:r>
              <a:rPr lang="en-US" b="0" dirty="0"/>
              <a:t>Use with the Enhanced Score Report's personalized study plan to create a plan for developing student skills</a:t>
            </a:r>
          </a:p>
          <a:p>
            <a:r>
              <a:rPr lang="en-US" b="1" dirty="0"/>
              <a:t>Tip 3: Use PLDs to shape learning activities</a:t>
            </a:r>
            <a:r>
              <a:rPr lang="en-US" b="0" dirty="0"/>
              <a:t/>
            </a:r>
            <a:br>
              <a:rPr lang="en-US" b="0" dirty="0"/>
            </a:br>
            <a:r>
              <a:rPr lang="en-US" b="0" dirty="0"/>
              <a:t>Set learning objectives in your classroom based on the PLDs</a:t>
            </a:r>
          </a:p>
          <a:p>
            <a:r>
              <a:rPr lang="en-US" b="0" dirty="0"/>
              <a:t>Determine if you need to adjust how you're approaching the content</a:t>
            </a:r>
          </a:p>
          <a:p>
            <a:r>
              <a:rPr lang="en-US" b="0" dirty="0"/>
              <a:t>Work one-on-one with students to help develop needed skills</a:t>
            </a:r>
          </a:p>
          <a:p>
            <a:r>
              <a:rPr lang="en-US" b="1" dirty="0"/>
              <a:t>Tip 4: Use PLDs to add perspective to lesson plans</a:t>
            </a:r>
            <a:r>
              <a:rPr lang="en-US" b="0" dirty="0"/>
              <a:t/>
            </a:r>
            <a:br>
              <a:rPr lang="en-US" b="0" dirty="0"/>
            </a:br>
            <a:r>
              <a:rPr lang="en-US" b="0" dirty="0"/>
              <a:t>Determine how prepared your students are and create lesson plans accordingly</a:t>
            </a:r>
          </a:p>
          <a:p>
            <a:r>
              <a:rPr lang="en-US" b="0" dirty="0"/>
              <a:t>Identify the gaps in your students’ skills and develop focused lesson plans to address those gaps</a:t>
            </a:r>
          </a:p>
          <a:p>
            <a:endParaRPr lang="en-US" b="0" dirty="0"/>
          </a:p>
          <a:p>
            <a:endParaRPr lang="en-US" b="0" dirty="0"/>
          </a:p>
          <a:p>
            <a:endParaRPr lang="en-US" b="0"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20</a:t>
            </a:fld>
            <a:endParaRPr lang="en-US" altLang="en-US" dirty="0"/>
          </a:p>
        </p:txBody>
      </p:sp>
      <p:sp>
        <p:nvSpPr>
          <p:cNvPr id="8" name="Header Placeholder 7"/>
          <p:cNvSpPr>
            <a:spLocks noGrp="1"/>
          </p:cNvSpPr>
          <p:nvPr>
            <p:ph type="hdr" sz="quarter" idx="14"/>
          </p:nvPr>
        </p:nvSpPr>
        <p:spPr/>
        <p:txBody>
          <a:bodyPr/>
          <a:lstStyle/>
          <a:p>
            <a:pPr>
              <a:defRPr/>
            </a:pPr>
            <a:r>
              <a:rPr lang="en-US"/>
              <a:t>Score Report Insights to Drive Instruction, Part 1</a:t>
            </a:r>
            <a:endParaRPr lang="en-US" dirty="0"/>
          </a:p>
        </p:txBody>
      </p:sp>
    </p:spTree>
    <p:extLst>
      <p:ext uri="{BB962C8B-B14F-4D97-AF65-F5344CB8AC3E}">
        <p14:creationId xmlns:p14="http://schemas.microsoft.com/office/powerpoint/2010/main" val="55831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dirty="0"/>
              <a:t>You will want to spend time reviewing the </a:t>
            </a:r>
            <a:r>
              <a:rPr lang="en-US" sz="1200" b="1" dirty="0"/>
              <a:t>Relationships Between the High Impact Indicators and Other Indicators</a:t>
            </a:r>
            <a:r>
              <a:rPr lang="en-US" sz="1200" dirty="0"/>
              <a:t> chart, as well as the </a:t>
            </a:r>
            <a:r>
              <a:rPr lang="en-US" sz="1200" b="1" dirty="0"/>
              <a:t>High</a:t>
            </a:r>
            <a:r>
              <a:rPr lang="en-US" sz="1200" b="1" baseline="0" dirty="0"/>
              <a:t> Impact Indicators </a:t>
            </a:r>
            <a:r>
              <a:rPr lang="en-US" sz="1200" baseline="0" dirty="0"/>
              <a:t>chart, and the </a:t>
            </a:r>
            <a:r>
              <a:rPr lang="en-US" sz="1200" b="1" dirty="0"/>
              <a:t>Performance</a:t>
            </a:r>
            <a:r>
              <a:rPr lang="en-US" sz="1200" b="1" baseline="0" dirty="0"/>
              <a:t> Level Descriptors</a:t>
            </a:r>
            <a:r>
              <a:rPr lang="en-US" sz="1200" dirty="0"/>
              <a:t>.</a:t>
            </a:r>
            <a:r>
              <a:rPr lang="en-US" sz="1200" baseline="0" dirty="0"/>
              <a:t> Remember, indicators not identified as high impact continue to be assessed on the GED</a:t>
            </a:r>
            <a:r>
              <a:rPr lang="en-US" altLang="en-US" b="0" baseline="30000" dirty="0"/>
              <a:t>®</a:t>
            </a:r>
            <a:r>
              <a:rPr lang="en-US" sz="1200" baseline="0" dirty="0"/>
              <a:t> test and are very important to include in a GED</a:t>
            </a:r>
            <a:r>
              <a:rPr lang="en-US" altLang="en-US" b="0" baseline="30000" dirty="0"/>
              <a:t>®</a:t>
            </a:r>
            <a:r>
              <a:rPr lang="en-US" sz="1200" baseline="0" dirty="0"/>
              <a:t> Preparation program.</a:t>
            </a:r>
          </a:p>
          <a:p>
            <a:endParaRPr lang="en-US" sz="1200" baseline="0" dirty="0"/>
          </a:p>
          <a:p>
            <a:endParaRPr lang="en-US" sz="1200" baseline="0"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21</a:t>
            </a:fld>
            <a:endParaRPr lang="en-US" altLang="en-US" dirty="0"/>
          </a:p>
        </p:txBody>
      </p:sp>
      <p:sp>
        <p:nvSpPr>
          <p:cNvPr id="5" name="Header Placeholder 3"/>
          <p:cNvSpPr>
            <a:spLocks noGrp="1"/>
          </p:cNvSpPr>
          <p:nvPr>
            <p:ph type="hdr" sz="quarter"/>
          </p:nvPr>
        </p:nvSpPr>
        <p:spPr>
          <a:xfrm>
            <a:off x="0" y="3"/>
            <a:ext cx="1969419" cy="832556"/>
          </a:xfrm>
        </p:spPr>
        <p:txBody>
          <a:bodyPr/>
          <a:lstStyle/>
          <a:p>
            <a:pPr>
              <a:defRPr/>
            </a:pPr>
            <a:r>
              <a:rPr lang="en-US"/>
              <a:t>Score Report Insights to Drive Instruction, Part 1</a:t>
            </a:r>
            <a:endParaRPr lang="en-US" dirty="0"/>
          </a:p>
        </p:txBody>
      </p:sp>
      <p:sp>
        <p:nvSpPr>
          <p:cNvPr id="6" name="Rectangle 3"/>
          <p:cNvSpPr>
            <a:spLocks noGrp="1" noChangeArrowheads="1"/>
          </p:cNvSpPr>
          <p:nvPr>
            <p:ph type="dt" sz="quarter" idx="1"/>
          </p:nvPr>
        </p:nvSpPr>
        <p:spPr bwMode="auto">
          <a:xfrm>
            <a:off x="2254746" y="3"/>
            <a:ext cx="1725216" cy="832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64" indent="-285717" eaLnBrk="0" hangingPunct="0">
              <a:spcBef>
                <a:spcPct val="30000"/>
              </a:spcBef>
              <a:defRPr sz="1200">
                <a:solidFill>
                  <a:schemeClr val="tx1"/>
                </a:solidFill>
                <a:latin typeface="Calibri" pitchFamily="34" charset="0"/>
                <a:ea typeface="MS PGothic" pitchFamily="34" charset="-128"/>
              </a:defRPr>
            </a:lvl2pPr>
            <a:lvl3pPr marL="1142869" indent="-228574" eaLnBrk="0" hangingPunct="0">
              <a:spcBef>
                <a:spcPct val="30000"/>
              </a:spcBef>
              <a:defRPr sz="1200">
                <a:solidFill>
                  <a:schemeClr val="tx1"/>
                </a:solidFill>
                <a:latin typeface="Calibri" pitchFamily="34" charset="0"/>
                <a:ea typeface="MS PGothic" pitchFamily="34" charset="-128"/>
              </a:defRPr>
            </a:lvl3pPr>
            <a:lvl4pPr marL="1600016" indent="-228574" eaLnBrk="0" hangingPunct="0">
              <a:spcBef>
                <a:spcPct val="30000"/>
              </a:spcBef>
              <a:defRPr sz="1200">
                <a:solidFill>
                  <a:schemeClr val="tx1"/>
                </a:solidFill>
                <a:latin typeface="Calibri" pitchFamily="34" charset="0"/>
                <a:ea typeface="MS PGothic" pitchFamily="34" charset="-128"/>
              </a:defRPr>
            </a:lvl4pPr>
            <a:lvl5pPr marL="2057164" indent="-228574" eaLnBrk="0" hangingPunct="0">
              <a:spcBef>
                <a:spcPct val="30000"/>
              </a:spcBef>
              <a:defRPr sz="1200">
                <a:solidFill>
                  <a:schemeClr val="tx1"/>
                </a:solidFill>
                <a:latin typeface="Calibri" pitchFamily="34" charset="0"/>
                <a:ea typeface="MS PGothic" pitchFamily="34" charset="-128"/>
              </a:defRPr>
            </a:lvl5pPr>
            <a:lvl6pPr marL="2514311"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458"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606"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753"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7/2018</a:t>
            </a:r>
            <a:endParaRPr lang="en-US" altLang="en-US" dirty="0"/>
          </a:p>
        </p:txBody>
      </p:sp>
      <p:sp>
        <p:nvSpPr>
          <p:cNvPr id="7" name="Footer Placeholder 5"/>
          <p:cNvSpPr>
            <a:spLocks noGrp="1"/>
          </p:cNvSpPr>
          <p:nvPr>
            <p:ph type="ftr" sz="quarter" idx="4"/>
          </p:nvPr>
        </p:nvSpPr>
        <p:spPr>
          <a:xfrm>
            <a:off x="0" y="15810093"/>
            <a:ext cx="1725216" cy="832556"/>
          </a:xfrm>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1866282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Social Studies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Social Studies </a:t>
            </a:r>
            <a:r>
              <a:rPr lang="en-US" dirty="0">
                <a:ea typeface="ＭＳ Ｐゴシック" charset="0"/>
                <a:cs typeface="Arial" pitchFamily="34" charset="0"/>
              </a:rPr>
              <a:t>section.</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The Assessment Guide for Educators Social Studies is located at: </a:t>
            </a:r>
            <a:r>
              <a:rPr lang="en-US" dirty="0">
                <a:ea typeface="ＭＳ Ｐゴシック" charset="0"/>
                <a:cs typeface="Arial" pitchFamily="34" charset="0"/>
                <a:hlinkClick r:id="rId3"/>
              </a:rPr>
              <a:t>https://ged.com/wp-content/uploads/assessment_guide_for_educators_social_studies.pdf</a:t>
            </a:r>
            <a:r>
              <a:rPr lang="en-US" dirty="0">
                <a:ea typeface="ＭＳ Ｐゴシック" charset="0"/>
                <a:cs typeface="Arial" pitchFamily="34" charset="0"/>
              </a:rPr>
              <a:t>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25</a:t>
            </a:fld>
            <a:endParaRPr lang="en-US" dirty="0"/>
          </a:p>
        </p:txBody>
      </p:sp>
      <p:sp>
        <p:nvSpPr>
          <p:cNvPr id="2" name="Header Placeholder 1"/>
          <p:cNvSpPr>
            <a:spLocks noGrp="1"/>
          </p:cNvSpPr>
          <p:nvPr>
            <p:ph type="hdr" sz="quarter"/>
          </p:nvPr>
        </p:nvSpPr>
        <p:spPr/>
        <p:txBody>
          <a:bodyPr/>
          <a:lstStyle/>
          <a:p>
            <a:pPr>
              <a:defRPr/>
            </a:pPr>
            <a:r>
              <a:rPr lang="en-US"/>
              <a:t>Score Report Insights to Drive Instruction, Part 1</a:t>
            </a:r>
            <a:endParaRPr lang="en-US" dirty="0"/>
          </a:p>
        </p:txBody>
      </p:sp>
      <p:sp>
        <p:nvSpPr>
          <p:cNvPr id="57350" name="Date Placeholder 2"/>
          <p:cNvSpPr>
            <a:spLocks noGrp="1"/>
          </p:cNvSpPr>
          <p:nvPr>
            <p:ph type="dt" sz="quarter" idx="1"/>
          </p:nvPr>
        </p:nvSpPr>
        <p:spPr bwMode="auto">
          <a:xfrm>
            <a:off x="2254746" y="2"/>
            <a:ext cx="1725216" cy="832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7/2018</a:t>
            </a:r>
            <a:endParaRPr lang="en-US" dirty="0"/>
          </a:p>
        </p:txBody>
      </p:sp>
      <p:sp>
        <p:nvSpPr>
          <p:cNvPr id="7" name="Footer Placeholder 2"/>
          <p:cNvSpPr>
            <a:spLocks noGrp="1"/>
          </p:cNvSpPr>
          <p:nvPr>
            <p:ph type="ftr" sz="quarter" idx="4"/>
          </p:nvPr>
        </p:nvSpPr>
        <p:spPr>
          <a:xfrm>
            <a:off x="1" y="15810345"/>
            <a:ext cx="1818527" cy="832273"/>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GED Testing Service LLC. All rights reserved.</a:t>
            </a:r>
          </a:p>
        </p:txBody>
      </p:sp>
    </p:spTree>
    <p:extLst>
      <p:ext uri="{BB962C8B-B14F-4D97-AF65-F5344CB8AC3E}">
        <p14:creationId xmlns:p14="http://schemas.microsoft.com/office/powerpoint/2010/main" val="2611331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Key Points</a:t>
            </a:r>
          </a:p>
          <a:p>
            <a:endParaRPr lang="en-US" dirty="0"/>
          </a:p>
          <a:p>
            <a:r>
              <a:rPr lang="en-US" dirty="0"/>
              <a:t>Review another</a:t>
            </a:r>
            <a:r>
              <a:rPr lang="en-US" baseline="0" dirty="0"/>
              <a:t> HII for RLA that deals with inferences. Sometimes the question requires that test-takers look at what is provided explicitly in a source text and then must make inferences as to why something occurs.</a:t>
            </a:r>
            <a:endParaRPr lang="en-US"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32</a:t>
            </a:fld>
            <a:endParaRPr lang="en-US" altLang="en-US"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7" name="Header Placeholder 6"/>
          <p:cNvSpPr>
            <a:spLocks noGrp="1"/>
          </p:cNvSpPr>
          <p:nvPr>
            <p:ph type="hdr" sz="quarter" idx="13"/>
          </p:nvPr>
        </p:nvSpPr>
        <p:spPr/>
        <p:txBody>
          <a:bodyPr/>
          <a:lstStyle/>
          <a:p>
            <a:pPr>
              <a:defRPr/>
            </a:pPr>
            <a:r>
              <a:rPr lang="en-US"/>
              <a:t>Score Report Insights to Drive Instruction, Part 1</a:t>
            </a:r>
            <a:endParaRPr lang="en-US" dirty="0"/>
          </a:p>
        </p:txBody>
      </p:sp>
      <p:sp>
        <p:nvSpPr>
          <p:cNvPr id="6" name="Footer Placeholder 5"/>
          <p:cNvSpPr>
            <a:spLocks noGrp="1"/>
          </p:cNvSpPr>
          <p:nvPr>
            <p:ph type="ftr" sz="quarter" idx="14"/>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360031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2</a:t>
            </a:fld>
            <a:endParaRPr lang="en-US" dirty="0"/>
          </a:p>
        </p:txBody>
      </p:sp>
    </p:spTree>
    <p:extLst>
      <p:ext uri="{BB962C8B-B14F-4D97-AF65-F5344CB8AC3E}">
        <p14:creationId xmlns:p14="http://schemas.microsoft.com/office/powerpoint/2010/main" val="442706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128" charset="-128"/>
              </a:defRPr>
            </a:lvl1pPr>
            <a:lvl2pPr marL="763233" indent="-293551">
              <a:defRPr sz="2500">
                <a:solidFill>
                  <a:schemeClr val="tx1"/>
                </a:solidFill>
                <a:latin typeface="Arial" charset="0"/>
                <a:ea typeface="ＭＳ Ｐゴシック" pitchFamily="-128" charset="-128"/>
              </a:defRPr>
            </a:lvl2pPr>
            <a:lvl3pPr marL="1174204" indent="-234841">
              <a:defRPr sz="2500">
                <a:solidFill>
                  <a:schemeClr val="tx1"/>
                </a:solidFill>
                <a:latin typeface="Arial" charset="0"/>
                <a:ea typeface="ＭＳ Ｐゴシック" pitchFamily="-128" charset="-128"/>
              </a:defRPr>
            </a:lvl3pPr>
            <a:lvl4pPr marL="1643885" indent="-234841">
              <a:defRPr sz="2500">
                <a:solidFill>
                  <a:schemeClr val="tx1"/>
                </a:solidFill>
                <a:latin typeface="Arial" charset="0"/>
                <a:ea typeface="ＭＳ Ｐゴシック" pitchFamily="-128" charset="-128"/>
              </a:defRPr>
            </a:lvl4pPr>
            <a:lvl5pPr marL="2113567" indent="-234841">
              <a:defRPr sz="2500">
                <a:solidFill>
                  <a:schemeClr val="tx1"/>
                </a:solidFill>
                <a:latin typeface="Arial" charset="0"/>
                <a:ea typeface="ＭＳ Ｐゴシック" pitchFamily="-128" charset="-128"/>
              </a:defRPr>
            </a:lvl5pPr>
            <a:lvl6pPr marL="2583249" indent="-234841" eaLnBrk="0" fontAlgn="base" hangingPunct="0">
              <a:spcBef>
                <a:spcPct val="0"/>
              </a:spcBef>
              <a:spcAft>
                <a:spcPct val="0"/>
              </a:spcAft>
              <a:defRPr sz="2500">
                <a:solidFill>
                  <a:schemeClr val="tx1"/>
                </a:solidFill>
                <a:latin typeface="Arial" charset="0"/>
                <a:ea typeface="ＭＳ Ｐゴシック" pitchFamily="-128" charset="-128"/>
              </a:defRPr>
            </a:lvl6pPr>
            <a:lvl7pPr marL="3052930" indent="-234841" eaLnBrk="0" fontAlgn="base" hangingPunct="0">
              <a:spcBef>
                <a:spcPct val="0"/>
              </a:spcBef>
              <a:spcAft>
                <a:spcPct val="0"/>
              </a:spcAft>
              <a:defRPr sz="2500">
                <a:solidFill>
                  <a:schemeClr val="tx1"/>
                </a:solidFill>
                <a:latin typeface="Arial" charset="0"/>
                <a:ea typeface="ＭＳ Ｐゴシック" pitchFamily="-128" charset="-128"/>
              </a:defRPr>
            </a:lvl7pPr>
            <a:lvl8pPr marL="3522612" indent="-234841" eaLnBrk="0" fontAlgn="base" hangingPunct="0">
              <a:spcBef>
                <a:spcPct val="0"/>
              </a:spcBef>
              <a:spcAft>
                <a:spcPct val="0"/>
              </a:spcAft>
              <a:defRPr sz="2500">
                <a:solidFill>
                  <a:schemeClr val="tx1"/>
                </a:solidFill>
                <a:latin typeface="Arial" charset="0"/>
                <a:ea typeface="ＭＳ Ｐゴシック" pitchFamily="-128" charset="-128"/>
              </a:defRPr>
            </a:lvl8pPr>
            <a:lvl9pPr marL="3992293" indent="-234841" eaLnBrk="0" fontAlgn="base" hangingPunct="0">
              <a:spcBef>
                <a:spcPct val="0"/>
              </a:spcBef>
              <a:spcAft>
                <a:spcPct val="0"/>
              </a:spcAft>
              <a:defRPr sz="2500">
                <a:solidFill>
                  <a:schemeClr val="tx1"/>
                </a:solidFill>
                <a:latin typeface="Arial" charset="0"/>
                <a:ea typeface="ＭＳ Ｐゴシック" pitchFamily="-128" charset="-128"/>
              </a:defRPr>
            </a:lvl9pPr>
          </a:lstStyle>
          <a:p>
            <a:fld id="{71ACFF38-A93F-4884-B482-1B0B30F8F397}" type="slidenum">
              <a:rPr lang="en-US" altLang="en-US" sz="1200"/>
              <a:pPr/>
              <a:t>33</a:t>
            </a:fld>
            <a:endParaRPr lang="en-US" alt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2" name="Date Placeholder 1"/>
          <p:cNvSpPr>
            <a:spLocks noGrp="1"/>
          </p:cNvSpPr>
          <p:nvPr>
            <p:ph type="dt" idx="10"/>
          </p:nvPr>
        </p:nvSpPr>
        <p:spPr/>
        <p:txBody>
          <a:bodyPr/>
          <a:lstStyle/>
          <a:p>
            <a:r>
              <a:rPr lang="en-US"/>
              <a:t>7/2018</a:t>
            </a:r>
            <a:endParaRPr lang="en-US" dirty="0"/>
          </a:p>
        </p:txBody>
      </p:sp>
      <p:sp>
        <p:nvSpPr>
          <p:cNvPr id="3" name="Header Placeholder 2"/>
          <p:cNvSpPr>
            <a:spLocks noGrp="1"/>
          </p:cNvSpPr>
          <p:nvPr>
            <p:ph type="hdr" sz="quarter" idx="11"/>
          </p:nvPr>
        </p:nvSpPr>
        <p:spPr/>
        <p:txBody>
          <a:bodyPr/>
          <a:lstStyle/>
          <a:p>
            <a:r>
              <a:rPr lang="en-US"/>
              <a:t>Score Report Insights to Drive Instruction, Part 1</a:t>
            </a:r>
            <a:endParaRPr lang="en-US" dirty="0"/>
          </a:p>
        </p:txBody>
      </p:sp>
      <p:sp>
        <p:nvSpPr>
          <p:cNvPr id="4" name="Footer Placeholder 3"/>
          <p:cNvSpPr>
            <a:spLocks noGrp="1"/>
          </p:cNvSpPr>
          <p:nvPr>
            <p:ph type="ftr" sz="quarter" idx="12"/>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214845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When</a:t>
            </a:r>
            <a:r>
              <a:rPr lang="en-US" baseline="0" dirty="0"/>
              <a:t> teaching inference skills, start with simple documents before you move on the longer, more intricate sources texts found on the GED</a:t>
            </a:r>
            <a:r>
              <a:rPr lang="en-US" baseline="30000" dirty="0">
                <a:latin typeface="Arial"/>
                <a:cs typeface="Arial"/>
              </a:rPr>
              <a:t>®</a:t>
            </a:r>
            <a:r>
              <a:rPr lang="en-US" baseline="0" dirty="0"/>
              <a:t> test. Let’s look at some strategies.</a:t>
            </a:r>
            <a:endParaRPr lang="en-US" dirty="0"/>
          </a:p>
        </p:txBody>
      </p:sp>
      <p:sp>
        <p:nvSpPr>
          <p:cNvPr id="4" name="Header Placeholder 3"/>
          <p:cNvSpPr>
            <a:spLocks noGrp="1"/>
          </p:cNvSpPr>
          <p:nvPr>
            <p:ph type="hdr" sz="quarter" idx="10"/>
          </p:nvPr>
        </p:nvSpPr>
        <p:spPr/>
        <p:txBody>
          <a:bodyPr/>
          <a:lstStyle/>
          <a:p>
            <a:pPr>
              <a:defRPr/>
            </a:pPr>
            <a:r>
              <a:rPr lang="en-US"/>
              <a:t>Score Report Insights to Drive Instruction, Part 1</a:t>
            </a:r>
            <a:endParaRPr lang="en-US"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35</a:t>
            </a:fld>
            <a:endParaRPr lang="en-US" altLang="en-US" dirty="0"/>
          </a:p>
        </p:txBody>
      </p:sp>
    </p:spTree>
    <p:extLst>
      <p:ext uri="{BB962C8B-B14F-4D97-AF65-F5344CB8AC3E}">
        <p14:creationId xmlns:p14="http://schemas.microsoft.com/office/powerpoint/2010/main" val="222442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Have participants look at the cartoon</a:t>
            </a:r>
            <a:r>
              <a:rPr lang="en-US" baseline="0" dirty="0"/>
              <a:t> </a:t>
            </a:r>
            <a:r>
              <a:rPr lang="en-US" dirty="0"/>
              <a:t>and answer</a:t>
            </a:r>
            <a:r>
              <a:rPr lang="en-US" baseline="0" dirty="0"/>
              <a:t> the questions.</a:t>
            </a:r>
          </a:p>
          <a:p>
            <a:endParaRPr lang="en-US" baseline="0" dirty="0"/>
          </a:p>
          <a:p>
            <a:pPr marL="514350" indent="-514350">
              <a:buAutoNum type="arabicPeriod"/>
            </a:pPr>
            <a:r>
              <a:rPr lang="en-US" sz="1200" dirty="0"/>
              <a:t>What do you see?</a:t>
            </a:r>
          </a:p>
          <a:p>
            <a:pPr marL="514350" indent="-514350">
              <a:buAutoNum type="arabicPeriod"/>
            </a:pPr>
            <a:r>
              <a:rPr lang="en-US" sz="1200" dirty="0"/>
              <a:t>What do you know about excuses on not having your homework done?</a:t>
            </a:r>
          </a:p>
          <a:p>
            <a:pPr marL="514350" indent="-514350">
              <a:buAutoNum type="arabicPeriod"/>
            </a:pPr>
            <a:r>
              <a:rPr lang="en-US" sz="1200" dirty="0"/>
              <a:t>What does the student mean when he says, “I ate my homework.”?</a:t>
            </a:r>
          </a:p>
          <a:p>
            <a:endParaRPr lang="en-US" baseline="0" dirty="0"/>
          </a:p>
          <a:p>
            <a:endParaRPr lang="en-US" dirty="0"/>
          </a:p>
        </p:txBody>
      </p:sp>
      <p:sp>
        <p:nvSpPr>
          <p:cNvPr id="4" name="Header Placeholder 3"/>
          <p:cNvSpPr>
            <a:spLocks noGrp="1"/>
          </p:cNvSpPr>
          <p:nvPr>
            <p:ph type="hdr" sz="quarter" idx="10"/>
          </p:nvPr>
        </p:nvSpPr>
        <p:spPr/>
        <p:txBody>
          <a:bodyPr/>
          <a:lstStyle/>
          <a:p>
            <a:pPr>
              <a:defRPr/>
            </a:pPr>
            <a:r>
              <a:rPr lang="en-US"/>
              <a:t>Score Report Insights to Drive Instruction, Part 1</a:t>
            </a:r>
            <a:endParaRPr lang="en-US"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36</a:t>
            </a:fld>
            <a:endParaRPr lang="en-US" altLang="en-US" dirty="0"/>
          </a:p>
        </p:txBody>
      </p:sp>
    </p:spTree>
    <p:extLst>
      <p:ext uri="{BB962C8B-B14F-4D97-AF65-F5344CB8AC3E}">
        <p14:creationId xmlns:p14="http://schemas.microsoft.com/office/powerpoint/2010/main" val="265837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Arial" pitchFamily="34" charset="0"/>
                <a:cs typeface="Arial" pitchFamily="34" charset="0"/>
              </a:rPr>
              <a:t>Key Points</a:t>
            </a:r>
          </a:p>
          <a:p>
            <a:endParaRPr lang="en-US" altLang="en-US" dirty="0">
              <a:latin typeface="Arial" pitchFamily="34" charset="0"/>
              <a:cs typeface="Arial" pitchFamily="34" charset="0"/>
            </a:endParaRPr>
          </a:p>
          <a:p>
            <a:r>
              <a:rPr lang="en-US" altLang="en-US" dirty="0">
                <a:solidFill>
                  <a:srgbClr val="0070C0"/>
                </a:solidFill>
                <a:latin typeface="Arial" pitchFamily="34" charset="0"/>
                <a:cs typeface="Arial" pitchFamily="34" charset="0"/>
              </a:rPr>
              <a:t>[Review url and how to access information.</a:t>
            </a:r>
            <a:r>
              <a:rPr lang="en-US" altLang="en-US" baseline="0" dirty="0">
                <a:solidFill>
                  <a:srgbClr val="0070C0"/>
                </a:solidFill>
                <a:latin typeface="Arial" pitchFamily="34" charset="0"/>
                <a:cs typeface="Arial" pitchFamily="34" charset="0"/>
              </a:rPr>
              <a:t> Discuss that there are additional websites for their review in the workbook.]</a:t>
            </a:r>
            <a:endParaRPr lang="en-US" altLang="en-US" dirty="0">
              <a:solidFill>
                <a:srgbClr val="0070C0"/>
              </a:solidFill>
              <a:latin typeface="Arial" pitchFamily="34" charset="0"/>
              <a:cs typeface="Arial" pitchFamily="34" charset="0"/>
            </a:endParaRPr>
          </a:p>
        </p:txBody>
      </p:sp>
      <p:sp>
        <p:nvSpPr>
          <p:cNvPr id="20582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61913" indent="-292067" eaLnBrk="0" hangingPunct="0">
              <a:spcBef>
                <a:spcPct val="30000"/>
              </a:spcBef>
              <a:defRPr sz="1200">
                <a:solidFill>
                  <a:schemeClr val="tx1"/>
                </a:solidFill>
                <a:latin typeface="Calibri" pitchFamily="34" charset="0"/>
                <a:ea typeface="MS PGothic" pitchFamily="34" charset="-128"/>
              </a:defRPr>
            </a:lvl2pPr>
            <a:lvl3pPr marL="1173028" indent="-233336" eaLnBrk="0" hangingPunct="0">
              <a:spcBef>
                <a:spcPct val="30000"/>
              </a:spcBef>
              <a:defRPr sz="1200">
                <a:solidFill>
                  <a:schemeClr val="tx1"/>
                </a:solidFill>
                <a:latin typeface="Calibri" pitchFamily="34" charset="0"/>
                <a:ea typeface="MS PGothic" pitchFamily="34" charset="-128"/>
              </a:defRPr>
            </a:lvl3pPr>
            <a:lvl4pPr marL="1642875" indent="-233336" eaLnBrk="0" hangingPunct="0">
              <a:spcBef>
                <a:spcPct val="30000"/>
              </a:spcBef>
              <a:defRPr sz="1200">
                <a:solidFill>
                  <a:schemeClr val="tx1"/>
                </a:solidFill>
                <a:latin typeface="Calibri" pitchFamily="34" charset="0"/>
                <a:ea typeface="MS PGothic" pitchFamily="34" charset="-128"/>
              </a:defRPr>
            </a:lvl4pPr>
            <a:lvl5pPr marL="2112720" indent="-233336" eaLnBrk="0" hangingPunct="0">
              <a:spcBef>
                <a:spcPct val="30000"/>
              </a:spcBef>
              <a:defRPr sz="1200">
                <a:solidFill>
                  <a:schemeClr val="tx1"/>
                </a:solidFill>
                <a:latin typeface="Calibri" pitchFamily="34" charset="0"/>
                <a:ea typeface="MS PGothic" pitchFamily="34" charset="-128"/>
              </a:defRPr>
            </a:lvl5pPr>
            <a:lvl6pPr marL="2569868"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7015"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84162"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41310"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7/2018</a:t>
            </a:r>
            <a:endParaRPr lang="en-US" altLang="en-US" dirty="0"/>
          </a:p>
        </p:txBody>
      </p:sp>
      <p:sp>
        <p:nvSpPr>
          <p:cNvPr id="4" name="Footer Placeholder 3"/>
          <p:cNvSpPr>
            <a:spLocks noGrp="1"/>
          </p:cNvSpPr>
          <p:nvPr>
            <p:ph type="ftr" sz="quarter" idx="11"/>
          </p:nvPr>
        </p:nvSpPr>
        <p:spPr/>
        <p:txBody>
          <a:bodyPr/>
          <a:lstStyle/>
          <a:p>
            <a:pPr>
              <a:defRPr/>
            </a:pPr>
            <a:r>
              <a:rPr lang="en-US" dirty="0"/>
              <a:t>© Copyright GED Testing Service LLC. All rights reserved.</a:t>
            </a:r>
          </a:p>
        </p:txBody>
      </p:sp>
      <p:sp>
        <p:nvSpPr>
          <p:cNvPr id="3" name="Slide Number Placeholder 2"/>
          <p:cNvSpPr>
            <a:spLocks noGrp="1"/>
          </p:cNvSpPr>
          <p:nvPr>
            <p:ph type="sldNum" sz="quarter" idx="12"/>
          </p:nvPr>
        </p:nvSpPr>
        <p:spPr/>
        <p:txBody>
          <a:bodyPr/>
          <a:lstStyle/>
          <a:p>
            <a:pPr>
              <a:defRPr/>
            </a:pPr>
            <a:fld id="{CA99C77E-FBA7-445D-BE65-AD8D0EA8E6B6}" type="slidenum">
              <a:rPr lang="en-US" altLang="en-US" smtClean="0"/>
              <a:pPr>
                <a:defRPr/>
              </a:pPr>
              <a:t>42</a:t>
            </a:fld>
            <a:endParaRPr lang="en-US" altLang="en-US" dirty="0"/>
          </a:p>
        </p:txBody>
      </p:sp>
      <p:sp>
        <p:nvSpPr>
          <p:cNvPr id="8" name="Header Placeholder 3"/>
          <p:cNvSpPr>
            <a:spLocks noGrp="1"/>
          </p:cNvSpPr>
          <p:nvPr>
            <p:ph type="hdr" sz="quarter"/>
          </p:nvPr>
        </p:nvSpPr>
        <p:spPr>
          <a:xfrm>
            <a:off x="-1" y="1"/>
            <a:ext cx="3286823" cy="458788"/>
          </a:xfrm>
        </p:spPr>
        <p:txBody>
          <a:bodyPr/>
          <a:lstStyle/>
          <a:p>
            <a:pPr>
              <a:defRPr/>
            </a:pPr>
            <a:r>
              <a:rPr lang="en-US"/>
              <a:t>Score Report Insights to Drive Instruction, Part 1</a:t>
            </a:r>
            <a:endParaRPr lang="en-US" dirty="0"/>
          </a:p>
        </p:txBody>
      </p:sp>
    </p:spTree>
    <p:extLst>
      <p:ext uri="{BB962C8B-B14F-4D97-AF65-F5344CB8AC3E}">
        <p14:creationId xmlns:p14="http://schemas.microsoft.com/office/powerpoint/2010/main" val="2769142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44</a:t>
            </a:fld>
            <a:endParaRPr lang="en-US" altLang="en-US" dirty="0"/>
          </a:p>
        </p:txBody>
      </p:sp>
      <p:sp>
        <p:nvSpPr>
          <p:cNvPr id="4" name="Date Placeholder 3"/>
          <p:cNvSpPr>
            <a:spLocks noGrp="1"/>
          </p:cNvSpPr>
          <p:nvPr>
            <p:ph type="dt" idx="14"/>
          </p:nvPr>
        </p:nvSpPr>
        <p:spPr/>
        <p:txBody>
          <a:bodyPr/>
          <a:lstStyle/>
          <a:p>
            <a:pPr>
              <a:defRPr/>
            </a:pPr>
            <a:r>
              <a:rPr lang="en-US" altLang="en-US"/>
              <a:t>7/2018</a:t>
            </a:r>
            <a:endParaRPr lang="en-US" altLang="en-US" dirty="0"/>
          </a:p>
        </p:txBody>
      </p:sp>
      <p:sp>
        <p:nvSpPr>
          <p:cNvPr id="8" name="Header Placeholder 3"/>
          <p:cNvSpPr>
            <a:spLocks noGrp="1"/>
          </p:cNvSpPr>
          <p:nvPr>
            <p:ph type="hdr" sz="quarter"/>
          </p:nvPr>
        </p:nvSpPr>
        <p:spPr>
          <a:xfrm>
            <a:off x="-1" y="1"/>
            <a:ext cx="3286823" cy="458788"/>
          </a:xfrm>
        </p:spPr>
        <p:txBody>
          <a:bodyPr/>
          <a:lstStyle/>
          <a:p>
            <a:pPr>
              <a:defRPr/>
            </a:pPr>
            <a:r>
              <a:rPr lang="en-US"/>
              <a:t>Score Report Insights to Drive Instruction, Part 1</a:t>
            </a:r>
            <a:endParaRPr lang="en-US" dirty="0"/>
          </a:p>
        </p:txBody>
      </p:sp>
    </p:spTree>
    <p:extLst>
      <p:ext uri="{BB962C8B-B14F-4D97-AF65-F5344CB8AC3E}">
        <p14:creationId xmlns:p14="http://schemas.microsoft.com/office/powerpoint/2010/main" val="253993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3</a:t>
            </a:fld>
            <a:endParaRPr lang="en-US" dirty="0"/>
          </a:p>
        </p:txBody>
      </p:sp>
    </p:spTree>
    <p:extLst>
      <p:ext uri="{BB962C8B-B14F-4D97-AF65-F5344CB8AC3E}">
        <p14:creationId xmlns:p14="http://schemas.microsoft.com/office/powerpoint/2010/main" val="82850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4</a:t>
            </a:fld>
            <a:endParaRPr lang="en-US" dirty="0"/>
          </a:p>
        </p:txBody>
      </p:sp>
    </p:spTree>
    <p:extLst>
      <p:ext uri="{BB962C8B-B14F-4D97-AF65-F5344CB8AC3E}">
        <p14:creationId xmlns:p14="http://schemas.microsoft.com/office/powerpoint/2010/main" val="128584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5</a:t>
            </a:fld>
            <a:endParaRPr lang="en-US" dirty="0"/>
          </a:p>
        </p:txBody>
      </p:sp>
    </p:spTree>
    <p:extLst>
      <p:ext uri="{BB962C8B-B14F-4D97-AF65-F5344CB8AC3E}">
        <p14:creationId xmlns:p14="http://schemas.microsoft.com/office/powerpoint/2010/main" val="154618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6</a:t>
            </a:fld>
            <a:endParaRPr lang="en-US" dirty="0"/>
          </a:p>
        </p:txBody>
      </p:sp>
    </p:spTree>
    <p:extLst>
      <p:ext uri="{BB962C8B-B14F-4D97-AF65-F5344CB8AC3E}">
        <p14:creationId xmlns:p14="http://schemas.microsoft.com/office/powerpoint/2010/main" val="40570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Review the basic features</a:t>
            </a:r>
            <a:r>
              <a:rPr lang="en-US" baseline="0" dirty="0"/>
              <a:t> of the score report and discuss that you will be showing them what these look like on the actual report.</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7</a:t>
            </a:fld>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Header Placeholder 5"/>
          <p:cNvSpPr>
            <a:spLocks noGrp="1"/>
          </p:cNvSpPr>
          <p:nvPr>
            <p:ph type="hdr" sz="quarter" idx="12"/>
          </p:nvPr>
        </p:nvSpPr>
        <p:spPr/>
        <p:txBody>
          <a:bodyPr/>
          <a:lstStyle/>
          <a:p>
            <a:r>
              <a:rPr lang="en-US"/>
              <a:t>Score Report Insights to Drive Instruction, Part 1</a:t>
            </a:r>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2385177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8</a:t>
            </a:fld>
            <a:endParaRPr lang="en-US" dirty="0"/>
          </a:p>
        </p:txBody>
      </p:sp>
    </p:spTree>
    <p:extLst>
      <p:ext uri="{BB962C8B-B14F-4D97-AF65-F5344CB8AC3E}">
        <p14:creationId xmlns:p14="http://schemas.microsoft.com/office/powerpoint/2010/main" val="320838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RLA 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Reasoning through Language Arts </a:t>
            </a:r>
            <a:r>
              <a:rPr lang="en-US" dirty="0">
                <a:ea typeface="ＭＳ Ｐゴシック" charset="0"/>
                <a:cs typeface="Arial" pitchFamily="34" charset="0"/>
              </a:rPr>
              <a:t>section.</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Assessment Guide for Educators Reasoning through Language Arts is located at:</a:t>
            </a:r>
          </a:p>
          <a:p>
            <a:pPr>
              <a:lnSpc>
                <a:spcPct val="90000"/>
              </a:lnSpc>
            </a:pPr>
            <a:r>
              <a:rPr lang="en-US" dirty="0">
                <a:ea typeface="ＭＳ Ｐゴシック" charset="0"/>
                <a:cs typeface="Arial" pitchFamily="34" charset="0"/>
                <a:hlinkClick r:id="rId3"/>
              </a:rPr>
              <a:t>https://ged.com/wp-content/uploads/assessment_guide_for_educators_rla.pdf</a:t>
            </a:r>
            <a:r>
              <a:rPr lang="en-US" dirty="0">
                <a:ea typeface="ＭＳ Ｐゴシック" charset="0"/>
                <a:cs typeface="Arial" pitchFamily="34" charset="0"/>
              </a:rPr>
              <a:t> </a:t>
            </a:r>
          </a:p>
          <a:p>
            <a:pPr>
              <a:lnSpc>
                <a:spcPct val="90000"/>
              </a:lnSpc>
            </a:pPr>
            <a:endParaRPr lang="en-US" dirty="0">
              <a:ea typeface="ＭＳ Ｐゴシック" charset="0"/>
              <a:cs typeface="Arial" pitchFamily="34" charset="0"/>
            </a:endParaRPr>
          </a:p>
          <a:p>
            <a:pPr>
              <a:lnSpc>
                <a:spcPct val="90000"/>
              </a:lnSpc>
            </a:pPr>
            <a:endParaRPr lang="en-US" dirty="0">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9</a:t>
            </a:fld>
            <a:endParaRPr lang="en-US" dirty="0"/>
          </a:p>
        </p:txBody>
      </p:sp>
      <p:sp>
        <p:nvSpPr>
          <p:cNvPr id="2" name="Header Placeholder 1"/>
          <p:cNvSpPr>
            <a:spLocks noGrp="1"/>
          </p:cNvSpPr>
          <p:nvPr>
            <p:ph type="hdr" sz="quarter"/>
          </p:nvPr>
        </p:nvSpPr>
        <p:spPr/>
        <p:txBody>
          <a:bodyPr/>
          <a:lstStyle/>
          <a:p>
            <a:pPr>
              <a:defRPr/>
            </a:pPr>
            <a:r>
              <a:rPr lang="en-US"/>
              <a:t>Score Report Insights to Drive Instruction, Part 1</a:t>
            </a:r>
            <a:endParaRPr lang="en-US" dirty="0"/>
          </a:p>
        </p:txBody>
      </p:sp>
      <p:sp>
        <p:nvSpPr>
          <p:cNvPr id="57350" name="Date Placeholder 2"/>
          <p:cNvSpPr>
            <a:spLocks noGrp="1"/>
          </p:cNvSpPr>
          <p:nvPr>
            <p:ph type="dt" sz="quarter" idx="1"/>
          </p:nvPr>
        </p:nvSpPr>
        <p:spPr bwMode="auto">
          <a:xfrm>
            <a:off x="2254746" y="2"/>
            <a:ext cx="1725216" cy="832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7/2018</a:t>
            </a:r>
            <a:endParaRPr lang="en-US" dirty="0"/>
          </a:p>
        </p:txBody>
      </p:sp>
      <p:sp>
        <p:nvSpPr>
          <p:cNvPr id="7" name="Footer Placeholder 2"/>
          <p:cNvSpPr>
            <a:spLocks noGrp="1"/>
          </p:cNvSpPr>
          <p:nvPr>
            <p:ph type="ftr" sz="quarter" idx="4"/>
          </p:nvPr>
        </p:nvSpPr>
        <p:spPr>
          <a:xfrm>
            <a:off x="1" y="15810345"/>
            <a:ext cx="1818527" cy="832273"/>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GED Testing Service LLC. All rights reserved.</a:t>
            </a:r>
          </a:p>
        </p:txBody>
      </p:sp>
    </p:spTree>
    <p:extLst>
      <p:ext uri="{BB962C8B-B14F-4D97-AF65-F5344CB8AC3E}">
        <p14:creationId xmlns:p14="http://schemas.microsoft.com/office/powerpoint/2010/main" val="1486289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09DDAEE1-CDFA-9A4E-AE90-013CF714D5AE}"/>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3" name="Subtitle 2">
            <a:extLst>
              <a:ext uri="{FF2B5EF4-FFF2-40B4-BE49-F238E27FC236}">
                <a16:creationId xmlns="" xmlns:a16="http://schemas.microsoft.com/office/drawing/2014/main" id="{15E7EC74-D20B-574D-AB10-A4B7B90B2B2B}"/>
              </a:ext>
            </a:extLst>
          </p:cNvPr>
          <p:cNvSpPr>
            <a:spLocks noGrp="1"/>
          </p:cNvSpPr>
          <p:nvPr>
            <p:ph type="subTitle" idx="1" hasCustomPrompt="1"/>
          </p:nvPr>
        </p:nvSpPr>
        <p:spPr>
          <a:xfrm>
            <a:off x="2329078" y="3429000"/>
            <a:ext cx="4485844" cy="433965"/>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sp>
        <p:nvSpPr>
          <p:cNvPr id="10" name="Rectangle 9">
            <a:extLst>
              <a:ext uri="{FF2B5EF4-FFF2-40B4-BE49-F238E27FC236}">
                <a16:creationId xmlns="" xmlns:a16="http://schemas.microsoft.com/office/drawing/2014/main" id="{6B747056-D864-9943-B945-CBDEC0DBFA18}"/>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 xmlns:a16="http://schemas.microsoft.com/office/drawing/2014/main" id="{288F970F-174A-0945-9DD1-1083D5D2E6D8}"/>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 xmlns:a16="http://schemas.microsoft.com/office/drawing/2014/main" id="{A376F39E-EEE3-3F43-8CBF-063708FDDF9B}"/>
              </a:ext>
            </a:extLst>
          </p:cNvPr>
          <p:cNvPicPr>
            <a:picLocks noChangeAspect="1"/>
          </p:cNvPicPr>
          <p:nvPr userDrawn="1"/>
        </p:nvPicPr>
        <p:blipFill>
          <a:blip r:embed="rId3"/>
          <a:stretch>
            <a:fillRect/>
          </a:stretch>
        </p:blipFill>
        <p:spPr>
          <a:xfrm>
            <a:off x="3706751" y="5312817"/>
            <a:ext cx="1738398" cy="983497"/>
          </a:xfrm>
          <a:prstGeom prst="rect">
            <a:avLst/>
          </a:prstGeom>
        </p:spPr>
      </p:pic>
      <p:sp>
        <p:nvSpPr>
          <p:cNvPr id="4" name="Text Placeholder 3">
            <a:extLst>
              <a:ext uri="{FF2B5EF4-FFF2-40B4-BE49-F238E27FC236}">
                <a16:creationId xmlns="" xmlns:a16="http://schemas.microsoft.com/office/drawing/2014/main" id="{896E5C3F-8D26-E84F-B390-3C5ADC75341C}"/>
              </a:ext>
            </a:extLst>
          </p:cNvPr>
          <p:cNvSpPr>
            <a:spLocks noGrp="1"/>
          </p:cNvSpPr>
          <p:nvPr>
            <p:ph type="body" sz="quarter" idx="10" hasCustomPrompt="1"/>
          </p:nvPr>
        </p:nvSpPr>
        <p:spPr>
          <a:xfrm>
            <a:off x="492125" y="1349461"/>
            <a:ext cx="8159750"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dirty="0"/>
              <a:t>Edit Title</a:t>
            </a:r>
          </a:p>
        </p:txBody>
      </p:sp>
    </p:spTree>
    <p:extLst>
      <p:ext uri="{BB962C8B-B14F-4D97-AF65-F5344CB8AC3E}">
        <p14:creationId xmlns:p14="http://schemas.microsoft.com/office/powerpoint/2010/main" val="115706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 xmlns:a16="http://schemas.microsoft.com/office/drawing/2014/main" id="{26CDCF30-BCEE-E64B-B5FE-A8EE9B8D00C9}"/>
              </a:ext>
            </a:extLst>
          </p:cNvPr>
          <p:cNvSpPr/>
          <p:nvPr userDrawn="1"/>
        </p:nvSpPr>
        <p:spPr>
          <a:xfrm>
            <a:off x="485078" y="1833117"/>
            <a:ext cx="38862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 xmlns:a16="http://schemas.microsoft.com/office/drawing/2014/main" id="{A730220D-155F-B144-B72A-ECE29424D3B0}"/>
              </a:ext>
            </a:extLst>
          </p:cNvPr>
          <p:cNvSpPr/>
          <p:nvPr userDrawn="1"/>
        </p:nvSpPr>
        <p:spPr>
          <a:xfrm>
            <a:off x="4691878" y="1833117"/>
            <a:ext cx="388898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9507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AC2AB4-DDA8-1440-893E-D1CF5505662E}"/>
              </a:ext>
            </a:extLst>
          </p:cNvPr>
          <p:cNvSpPr>
            <a:spLocks noGrp="1"/>
          </p:cNvSpPr>
          <p:nvPr>
            <p:ph type="title"/>
          </p:nvPr>
        </p:nvSpPr>
        <p:spPr>
          <a:xfrm>
            <a:off x="629841" y="365129"/>
            <a:ext cx="7886700" cy="1325563"/>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C105A573-266D-FD4C-B96B-20E086323414}"/>
              </a:ext>
            </a:extLst>
          </p:cNvPr>
          <p:cNvSpPr>
            <a:spLocks noGrp="1"/>
          </p:cNvSpPr>
          <p:nvPr>
            <p:ph type="body" idx="1"/>
          </p:nvPr>
        </p:nvSpPr>
        <p:spPr>
          <a:xfrm>
            <a:off x="629842" y="1681163"/>
            <a:ext cx="386834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8C55411A-0306-BE4F-8725-1A6F3DAAE2B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FBBEA7-A3E5-A548-A13A-B8061E4F8610}"/>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BA3C6838-3013-4346-8732-32B11F863E62}"/>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1191224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294352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A951AB10-DE50-EE4F-ABA4-905C8AD08418}"/>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5" name="Slide Number Placeholder 4">
            <a:extLst>
              <a:ext uri="{FF2B5EF4-FFF2-40B4-BE49-F238E27FC236}">
                <a16:creationId xmlns=""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 xmlns:a16="http://schemas.microsoft.com/office/drawing/2014/main" id="{F4C0834C-19B7-1644-BF1B-C60619E10618}"/>
              </a:ext>
            </a:extLst>
          </p:cNvPr>
          <p:cNvSpPr/>
          <p:nvPr/>
        </p:nvSpPr>
        <p:spPr>
          <a:xfrm>
            <a:off x="-111292" y="2272089"/>
            <a:ext cx="9366584"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 xmlns:a16="http://schemas.microsoft.com/office/drawing/2014/main"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310607" y="2528177"/>
            <a:ext cx="1005840" cy="676827"/>
          </a:xfrm>
          <a:prstGeom prst="rect">
            <a:avLst/>
          </a:prstGeom>
        </p:spPr>
      </p:pic>
      <p:pic>
        <p:nvPicPr>
          <p:cNvPr id="12" name="Picture 11">
            <a:extLst>
              <a:ext uri="{FF2B5EF4-FFF2-40B4-BE49-F238E27FC236}">
                <a16:creationId xmlns="" xmlns:a16="http://schemas.microsoft.com/office/drawing/2014/main"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7728638" y="3166980"/>
            <a:ext cx="1005840" cy="676827"/>
          </a:xfrm>
          <a:prstGeom prst="rect">
            <a:avLst/>
          </a:prstGeom>
        </p:spPr>
      </p:pic>
      <p:sp>
        <p:nvSpPr>
          <p:cNvPr id="20" name="Rectangle 19">
            <a:extLst>
              <a:ext uri="{FF2B5EF4-FFF2-40B4-BE49-F238E27FC236}">
                <a16:creationId xmlns="" xmlns:a16="http://schemas.microsoft.com/office/drawing/2014/main" id="{2E43D274-EC1E-7A40-8A80-93AC3E60CDD5}"/>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Picture 20">
            <a:extLst>
              <a:ext uri="{FF2B5EF4-FFF2-40B4-BE49-F238E27FC236}">
                <a16:creationId xmlns="" xmlns:a16="http://schemas.microsoft.com/office/drawing/2014/main" id="{47CBF099-8991-5D47-9C82-B887A0C3DBBE}"/>
              </a:ext>
            </a:extLst>
          </p:cNvPr>
          <p:cNvPicPr>
            <a:picLocks noChangeAspect="1"/>
          </p:cNvPicPr>
          <p:nvPr userDrawn="1"/>
        </p:nvPicPr>
        <p:blipFill>
          <a:blip r:embed="rId5"/>
          <a:stretch>
            <a:fillRect/>
          </a:stretch>
        </p:blipFill>
        <p:spPr>
          <a:xfrm>
            <a:off x="7877844" y="6121577"/>
            <a:ext cx="928404" cy="525243"/>
          </a:xfrm>
          <a:prstGeom prst="rect">
            <a:avLst/>
          </a:prstGeom>
        </p:spPr>
      </p:pic>
      <p:sp>
        <p:nvSpPr>
          <p:cNvPr id="3" name="Text Placeholder 2">
            <a:extLst>
              <a:ext uri="{FF2B5EF4-FFF2-40B4-BE49-F238E27FC236}">
                <a16:creationId xmlns="" xmlns:a16="http://schemas.microsoft.com/office/drawing/2014/main" id="{09A4A22A-0173-E944-882A-14E1BCBDFD17}"/>
              </a:ext>
            </a:extLst>
          </p:cNvPr>
          <p:cNvSpPr>
            <a:spLocks noGrp="1"/>
          </p:cNvSpPr>
          <p:nvPr>
            <p:ph type="body" sz="quarter" idx="18"/>
          </p:nvPr>
        </p:nvSpPr>
        <p:spPr>
          <a:xfrm>
            <a:off x="1579170" y="2594919"/>
            <a:ext cx="6018212" cy="1413339"/>
          </a:xfrm>
        </p:spPr>
        <p:txBody>
          <a:bodyPr/>
          <a:lstStyle>
            <a:lvl1pPr marL="0" indent="0">
              <a:buNone/>
              <a:defRPr i="1">
                <a:solidFill>
                  <a:schemeClr val="bg2">
                    <a:lumMod val="50000"/>
                  </a:schemeClr>
                </a:solidFill>
              </a:defRPr>
            </a:lvl1pPr>
          </a:lstStyle>
          <a:p>
            <a:pPr lvl="0"/>
            <a:r>
              <a:rPr lang="en-US" dirty="0"/>
              <a:t>Edit Master text styles</a:t>
            </a:r>
          </a:p>
        </p:txBody>
      </p:sp>
      <p:sp>
        <p:nvSpPr>
          <p:cNvPr id="18" name="Text Placeholder 2">
            <a:extLst>
              <a:ext uri="{FF2B5EF4-FFF2-40B4-BE49-F238E27FC236}">
                <a16:creationId xmlns="" xmlns:a16="http://schemas.microsoft.com/office/drawing/2014/main" id="{F63737B0-F9CB-AB46-AB21-391324909086}"/>
              </a:ext>
            </a:extLst>
          </p:cNvPr>
          <p:cNvSpPr>
            <a:spLocks noGrp="1"/>
          </p:cNvSpPr>
          <p:nvPr>
            <p:ph type="body" sz="quarter" idx="19" hasCustomPrompt="1"/>
          </p:nvPr>
        </p:nvSpPr>
        <p:spPr>
          <a:xfrm>
            <a:off x="1579170" y="4168595"/>
            <a:ext cx="6018212"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146934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3C5C14-10A7-3248-A1B3-565034EA5882}"/>
              </a:ext>
            </a:extLst>
          </p:cNvPr>
          <p:cNvSpPr>
            <a:spLocks noGrp="1"/>
          </p:cNvSpPr>
          <p:nvPr>
            <p:ph type="title"/>
          </p:nvPr>
        </p:nvSpPr>
        <p:spPr>
          <a:xfrm>
            <a:off x="301086" y="457200"/>
            <a:ext cx="3277937" cy="16002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1F83C966-C5BA-054C-A04D-47E740DC46F8}"/>
              </a:ext>
            </a:extLst>
          </p:cNvPr>
          <p:cNvSpPr>
            <a:spLocks noGrp="1"/>
          </p:cNvSpPr>
          <p:nvPr>
            <p:ph idx="1"/>
          </p:nvPr>
        </p:nvSpPr>
        <p:spPr>
          <a:xfrm>
            <a:off x="3887394" y="987432"/>
            <a:ext cx="4919285"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451A04-4E4F-EC41-849F-83508A892BCC}"/>
              </a:ext>
            </a:extLst>
          </p:cNvPr>
          <p:cNvSpPr>
            <a:spLocks noGrp="1"/>
          </p:cNvSpPr>
          <p:nvPr>
            <p:ph type="body" sz="half" idx="2"/>
          </p:nvPr>
        </p:nvSpPr>
        <p:spPr>
          <a:xfrm>
            <a:off x="301086" y="2297150"/>
            <a:ext cx="3277937" cy="357183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4CFF36-73D1-6641-A81E-6262477727D5}"/>
              </a:ext>
            </a:extLst>
          </p:cNvPr>
          <p:cNvSpPr>
            <a:spLocks noGrp="1"/>
          </p:cNvSpPr>
          <p:nvPr>
            <p:ph type="title"/>
          </p:nvPr>
        </p:nvSpPr>
        <p:spPr>
          <a:xfrm>
            <a:off x="301086" y="457200"/>
            <a:ext cx="3277937" cy="1600200"/>
          </a:xfrm>
        </p:spPr>
        <p:txBody>
          <a:bodyPr anchor="b"/>
          <a:lstStyle>
            <a:lvl1pPr>
              <a:defRPr sz="2400" b="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62CDA541-F771-F44D-B879-91605476BD53}"/>
              </a:ext>
            </a:extLst>
          </p:cNvPr>
          <p:cNvSpPr>
            <a:spLocks noGrp="1"/>
          </p:cNvSpPr>
          <p:nvPr>
            <p:ph type="pic" idx="1"/>
          </p:nvPr>
        </p:nvSpPr>
        <p:spPr>
          <a:xfrm>
            <a:off x="3887394" y="457201"/>
            <a:ext cx="4919285"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a:extLst>
              <a:ext uri="{FF2B5EF4-FFF2-40B4-BE49-F238E27FC236}">
                <a16:creationId xmlns="" xmlns:a16="http://schemas.microsoft.com/office/drawing/2014/main" id="{2E059967-644C-ED41-B6D6-984569C083FB}"/>
              </a:ext>
            </a:extLst>
          </p:cNvPr>
          <p:cNvSpPr>
            <a:spLocks noGrp="1"/>
          </p:cNvSpPr>
          <p:nvPr>
            <p:ph type="body" sz="half" idx="2"/>
          </p:nvPr>
        </p:nvSpPr>
        <p:spPr>
          <a:xfrm>
            <a:off x="301086" y="2196790"/>
            <a:ext cx="3277937" cy="367219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6B938B-7693-F94C-81EC-A5C63FEF6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EC0CC60-8C9A-8E41-AF8B-DC464432D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27F1513C-2717-C04F-8A33-1E9ED43E88CC}"/>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9770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005B88-98D7-3C4B-B641-ECB9CD92F20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D5A3750-6B5A-6142-91A4-2B5F84A917D7}"/>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 xmlns:a16="http://schemas.microsoft.com/office/drawing/2014/main" id="{17A57C02-0215-EB4B-A12C-47CF99ADD68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2031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B54C2-981B-EE46-8396-135367C7A324}"/>
              </a:ext>
            </a:extLst>
          </p:cNvPr>
          <p:cNvSpPr>
            <a:spLocks noGrp="1"/>
          </p:cNvSpPr>
          <p:nvPr>
            <p:ph type="title"/>
          </p:nvPr>
        </p:nvSpPr>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a:lvl1pPr>
            <a:lvl2pPr>
              <a:buClr>
                <a:schemeClr val="bg2">
                  <a:lumMod val="75000"/>
                </a:schemeClr>
              </a:buClr>
              <a:defRPr/>
            </a:lvl2pPr>
            <a:lvl3pPr>
              <a:buClr>
                <a:schemeClr val="bg2">
                  <a:lumMod val="75000"/>
                </a:schemeClr>
              </a:buClr>
              <a:defRPr/>
            </a:lvl3pPr>
            <a:lvl4pPr>
              <a:buClr>
                <a:schemeClr val="bg2">
                  <a:lumMod val="75000"/>
                </a:schemeClr>
              </a:buClr>
              <a:defRPr/>
            </a:lvl4pPr>
            <a:lvl5pPr>
              <a:buClr>
                <a:schemeClr val="bg2">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B54C2-981B-EE46-8396-135367C7A324}"/>
              </a:ext>
            </a:extLst>
          </p:cNvPr>
          <p:cNvSpPr>
            <a:spLocks noGrp="1"/>
          </p:cNvSpPr>
          <p:nvPr>
            <p:ph type="title"/>
          </p:nvPr>
        </p:nvSpPr>
        <p:spPr>
          <a:xfrm>
            <a:off x="301083" y="1664043"/>
            <a:ext cx="4427435"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 xmlns:a16="http://schemas.microsoft.com/office/drawing/2014/main" id="{313E5934-ED0F-9449-B16D-8E2F400E5C0A}"/>
              </a:ext>
            </a:extLst>
          </p:cNvPr>
          <p:cNvSpPr>
            <a:spLocks noGrp="1"/>
          </p:cNvSpPr>
          <p:nvPr>
            <p:ph idx="1"/>
          </p:nvPr>
        </p:nvSpPr>
        <p:spPr>
          <a:xfrm>
            <a:off x="301083" y="3616411"/>
            <a:ext cx="4427435"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 xmlns:a16="http://schemas.microsoft.com/office/drawing/2014/main" id="{569E90F1-F78F-6C40-9DD0-0163D4E74E61}"/>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285" y="6116267"/>
            <a:ext cx="949233" cy="548640"/>
          </a:xfrm>
          <a:prstGeom prst="rect">
            <a:avLst/>
          </a:prstGeom>
        </p:spPr>
      </p:pic>
      <p:sp>
        <p:nvSpPr>
          <p:cNvPr id="9" name="Picture Placeholder 8">
            <a:extLst>
              <a:ext uri="{FF2B5EF4-FFF2-40B4-BE49-F238E27FC236}">
                <a16:creationId xmlns="" xmlns:a16="http://schemas.microsoft.com/office/drawing/2014/main" id="{14E9C37E-375D-084B-8919-69CEFD2B7E04}"/>
              </a:ext>
            </a:extLst>
          </p:cNvPr>
          <p:cNvSpPr>
            <a:spLocks noGrp="1"/>
          </p:cNvSpPr>
          <p:nvPr>
            <p:ph type="pic" sz="quarter" idx="11"/>
          </p:nvPr>
        </p:nvSpPr>
        <p:spPr>
          <a:xfrm>
            <a:off x="5043490" y="230188"/>
            <a:ext cx="4100513"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B54C2-981B-EE46-8396-135367C7A324}"/>
              </a:ext>
            </a:extLst>
          </p:cNvPr>
          <p:cNvSpPr>
            <a:spLocks noGrp="1"/>
          </p:cNvSpPr>
          <p:nvPr>
            <p:ph type="title"/>
          </p:nvPr>
        </p:nvSpPr>
        <p:spPr>
          <a:xfrm>
            <a:off x="301083" y="525108"/>
            <a:ext cx="8513956"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Content Placeholder 4">
            <a:extLst>
              <a:ext uri="{FF2B5EF4-FFF2-40B4-BE49-F238E27FC236}">
                <a16:creationId xmlns="" xmlns:a16="http://schemas.microsoft.com/office/drawing/2014/main" id="{22CE39FC-8FAD-AA43-9C92-A75071E75418}"/>
              </a:ext>
            </a:extLst>
          </p:cNvPr>
          <p:cNvSpPr>
            <a:spLocks noGrp="1"/>
          </p:cNvSpPr>
          <p:nvPr>
            <p:ph sz="quarter" idx="13" hasCustomPrompt="1"/>
          </p:nvPr>
        </p:nvSpPr>
        <p:spPr>
          <a:xfrm>
            <a:off x="301229" y="1690689"/>
            <a:ext cx="8514159" cy="2707692"/>
          </a:xfrm>
        </p:spPr>
        <p:txBody>
          <a:bodyPr/>
          <a:lstStyle/>
          <a:p>
            <a:pPr lvl="0"/>
            <a:r>
              <a:rPr lang="en-US" dirty="0"/>
              <a:t>Graphic or Graphs</a:t>
            </a:r>
          </a:p>
        </p:txBody>
      </p:sp>
      <p:sp>
        <p:nvSpPr>
          <p:cNvPr id="7" name="Rectangle 6">
            <a:extLst>
              <a:ext uri="{FF2B5EF4-FFF2-40B4-BE49-F238E27FC236}">
                <a16:creationId xmlns="" xmlns:a16="http://schemas.microsoft.com/office/drawing/2014/main" id="{98D02AAE-D1A2-4A47-84E5-FCA6A267D3FC}"/>
              </a:ext>
            </a:extLst>
          </p:cNvPr>
          <p:cNvSpPr/>
          <p:nvPr/>
        </p:nvSpPr>
        <p:spPr>
          <a:xfrm>
            <a:off x="-173620" y="4503345"/>
            <a:ext cx="9462304"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 xmlns:a16="http://schemas.microsoft.com/office/drawing/2014/main" id="{5223B582-68D5-1442-90AE-81446A66CC3E}"/>
              </a:ext>
            </a:extLst>
          </p:cNvPr>
          <p:cNvSpPr>
            <a:spLocks noGrp="1"/>
          </p:cNvSpPr>
          <p:nvPr>
            <p:ph type="body" sz="quarter" idx="14" hasCustomPrompt="1"/>
          </p:nvPr>
        </p:nvSpPr>
        <p:spPr>
          <a:xfrm>
            <a:off x="301084" y="4652970"/>
            <a:ext cx="2563652"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 xmlns:a16="http://schemas.microsoft.com/office/drawing/2014/main" id="{816E6D12-0BCB-1F42-BE91-DFAC882E9606}"/>
              </a:ext>
            </a:extLst>
          </p:cNvPr>
          <p:cNvCxnSpPr/>
          <p:nvPr/>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 xmlns:a16="http://schemas.microsoft.com/office/drawing/2014/main" id="{9B2283F8-1BE1-B348-BFF3-258F230C6D75}"/>
              </a:ext>
            </a:extLst>
          </p:cNvPr>
          <p:cNvSpPr>
            <a:spLocks noGrp="1"/>
          </p:cNvSpPr>
          <p:nvPr>
            <p:ph type="body" sz="quarter" idx="15"/>
          </p:nvPr>
        </p:nvSpPr>
        <p:spPr>
          <a:xfrm>
            <a:off x="3177251" y="4652970"/>
            <a:ext cx="5638137"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Edit Master text styles</a:t>
            </a:r>
          </a:p>
        </p:txBody>
      </p:sp>
      <p:cxnSp>
        <p:nvCxnSpPr>
          <p:cNvPr id="12" name="Straight Connector 11">
            <a:extLst>
              <a:ext uri="{FF2B5EF4-FFF2-40B4-BE49-F238E27FC236}">
                <a16:creationId xmlns="" xmlns:a16="http://schemas.microsoft.com/office/drawing/2014/main" id="{FC6E283D-CD05-2A46-A323-E49A33ABE084}"/>
              </a:ext>
            </a:extLst>
          </p:cNvPr>
          <p:cNvCxnSpPr/>
          <p:nvPr userDrawn="1"/>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B54C2-981B-EE46-8396-135367C7A324}"/>
              </a:ext>
            </a:extLst>
          </p:cNvPr>
          <p:cNvSpPr>
            <a:spLocks noGrp="1"/>
          </p:cNvSpPr>
          <p:nvPr>
            <p:ph type="title"/>
          </p:nvPr>
        </p:nvSpPr>
        <p:spPr>
          <a:xfrm>
            <a:off x="301083" y="525108"/>
            <a:ext cx="8513956" cy="1165587"/>
          </a:xfrm>
        </p:spPr>
        <p:txBody>
          <a:bodyPr lIns="0" tIns="0" rIns="0" bIns="0" anchor="t" anchorCtr="0"/>
          <a:lstStyle>
            <a:lvl1pPr>
              <a:defRPr>
                <a:latin typeface="Rockwell" panose="02060603020205020403" pitchFamily="18" charset="77"/>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313E5934-ED0F-9449-B16D-8E2F400E5C0A}"/>
              </a:ext>
            </a:extLst>
          </p:cNvPr>
          <p:cNvSpPr>
            <a:spLocks noGrp="1"/>
          </p:cNvSpPr>
          <p:nvPr>
            <p:ph idx="1"/>
          </p:nvPr>
        </p:nvSpPr>
        <p:spPr>
          <a:xfrm>
            <a:off x="301085"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Picture Placeholder 4">
            <a:extLst>
              <a:ext uri="{FF2B5EF4-FFF2-40B4-BE49-F238E27FC236}">
                <a16:creationId xmlns="" xmlns:a16="http://schemas.microsoft.com/office/drawing/2014/main" id="{1280594D-5C99-4449-8BEF-8FC979CAB6AD}"/>
              </a:ext>
            </a:extLst>
          </p:cNvPr>
          <p:cNvSpPr>
            <a:spLocks noGrp="1"/>
          </p:cNvSpPr>
          <p:nvPr>
            <p:ph type="pic" sz="quarter" idx="13"/>
          </p:nvPr>
        </p:nvSpPr>
        <p:spPr>
          <a:xfrm>
            <a:off x="301228" y="1784356"/>
            <a:ext cx="2625968" cy="1293387"/>
          </a:xfrm>
        </p:spPr>
        <p:txBody>
          <a:bodyPr/>
          <a:lstStyle/>
          <a:p>
            <a:r>
              <a:rPr lang="en-US" dirty="0"/>
              <a:t>Click icon to add picture</a:t>
            </a:r>
          </a:p>
        </p:txBody>
      </p:sp>
      <p:sp>
        <p:nvSpPr>
          <p:cNvPr id="7" name="Content Placeholder 2">
            <a:extLst>
              <a:ext uri="{FF2B5EF4-FFF2-40B4-BE49-F238E27FC236}">
                <a16:creationId xmlns="" xmlns:a16="http://schemas.microsoft.com/office/drawing/2014/main" id="{BAB2A2BC-9AAE-0240-9F33-9E8FB40195D9}"/>
              </a:ext>
            </a:extLst>
          </p:cNvPr>
          <p:cNvSpPr>
            <a:spLocks noGrp="1"/>
          </p:cNvSpPr>
          <p:nvPr>
            <p:ph idx="14"/>
          </p:nvPr>
        </p:nvSpPr>
        <p:spPr>
          <a:xfrm>
            <a:off x="3245006"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8" name="Picture Placeholder 4">
            <a:extLst>
              <a:ext uri="{FF2B5EF4-FFF2-40B4-BE49-F238E27FC236}">
                <a16:creationId xmlns="" xmlns:a16="http://schemas.microsoft.com/office/drawing/2014/main" id="{BD6159D2-B4F3-FB41-B17E-8F593A0A900B}"/>
              </a:ext>
            </a:extLst>
          </p:cNvPr>
          <p:cNvSpPr>
            <a:spLocks noGrp="1"/>
          </p:cNvSpPr>
          <p:nvPr>
            <p:ph type="pic" sz="quarter" idx="15"/>
          </p:nvPr>
        </p:nvSpPr>
        <p:spPr>
          <a:xfrm>
            <a:off x="3245006" y="1784356"/>
            <a:ext cx="2626113" cy="1293387"/>
          </a:xfrm>
        </p:spPr>
        <p:txBody>
          <a:bodyPr/>
          <a:lstStyle/>
          <a:p>
            <a:r>
              <a:rPr lang="en-US" dirty="0"/>
              <a:t>Click icon to add picture</a:t>
            </a:r>
          </a:p>
        </p:txBody>
      </p:sp>
      <p:sp>
        <p:nvSpPr>
          <p:cNvPr id="9" name="Content Placeholder 2">
            <a:extLst>
              <a:ext uri="{FF2B5EF4-FFF2-40B4-BE49-F238E27FC236}">
                <a16:creationId xmlns="" xmlns:a16="http://schemas.microsoft.com/office/drawing/2014/main" id="{34F96123-4B08-C44F-A786-C18685207405}"/>
              </a:ext>
            </a:extLst>
          </p:cNvPr>
          <p:cNvSpPr>
            <a:spLocks noGrp="1"/>
          </p:cNvSpPr>
          <p:nvPr>
            <p:ph idx="16"/>
          </p:nvPr>
        </p:nvSpPr>
        <p:spPr>
          <a:xfrm>
            <a:off x="6188927"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10" name="Picture Placeholder 4">
            <a:extLst>
              <a:ext uri="{FF2B5EF4-FFF2-40B4-BE49-F238E27FC236}">
                <a16:creationId xmlns="" xmlns:a16="http://schemas.microsoft.com/office/drawing/2014/main" id="{DD4E196C-3A50-3C4A-9A5E-1ECF0F233CF0}"/>
              </a:ext>
            </a:extLst>
          </p:cNvPr>
          <p:cNvSpPr>
            <a:spLocks noGrp="1"/>
          </p:cNvSpPr>
          <p:nvPr>
            <p:ph type="pic" sz="quarter" idx="17"/>
          </p:nvPr>
        </p:nvSpPr>
        <p:spPr>
          <a:xfrm>
            <a:off x="6188927" y="1784356"/>
            <a:ext cx="2626113" cy="1293387"/>
          </a:xfrm>
        </p:spPr>
        <p:txBody>
          <a:bodyPr/>
          <a:lstStyle/>
          <a:p>
            <a:r>
              <a:rPr lang="en-US" dirty="0"/>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B54C2-981B-EE46-8396-135367C7A324}"/>
              </a:ext>
            </a:extLst>
          </p:cNvPr>
          <p:cNvSpPr>
            <a:spLocks noGrp="1"/>
          </p:cNvSpPr>
          <p:nvPr>
            <p:ph type="title"/>
          </p:nvPr>
        </p:nvSpPr>
        <p:spPr>
          <a:xfrm>
            <a:off x="301083" y="525101"/>
            <a:ext cx="8513956"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313E5934-ED0F-9449-B16D-8E2F400E5C0A}"/>
              </a:ext>
            </a:extLst>
          </p:cNvPr>
          <p:cNvSpPr>
            <a:spLocks noGrp="1"/>
          </p:cNvSpPr>
          <p:nvPr>
            <p:ph idx="1"/>
          </p:nvPr>
        </p:nvSpPr>
        <p:spPr>
          <a:xfrm>
            <a:off x="301086" y="1622307"/>
            <a:ext cx="2737271" cy="1983429"/>
          </a:xfrm>
          <a:solidFill>
            <a:schemeClr val="accent4"/>
          </a:solidFill>
        </p:spPr>
        <p:txBody>
          <a:bodyPr lIns="228600" tIns="1005840" rIns="228600"/>
          <a:lstStyle>
            <a:lvl1pPr marL="0" indent="0" algn="ctr">
              <a:buNone/>
              <a:defRPr/>
            </a:lvl1pPr>
          </a:lstStyle>
          <a:p>
            <a:pPr lvl="0"/>
            <a:r>
              <a:rPr lang="en-US"/>
              <a:t>Edit Master text styles</a:t>
            </a:r>
          </a:p>
        </p:txBody>
      </p:sp>
      <p:sp>
        <p:nvSpPr>
          <p:cNvPr id="6" name="Slide Number Placeholder 5">
            <a:extLst>
              <a:ext uri="{FF2B5EF4-FFF2-40B4-BE49-F238E27FC236}">
                <a16:creationId xmlns=""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Picture Placeholder 4">
            <a:extLst>
              <a:ext uri="{FF2B5EF4-FFF2-40B4-BE49-F238E27FC236}">
                <a16:creationId xmlns="" xmlns:a16="http://schemas.microsoft.com/office/drawing/2014/main" id="{1280594D-5C99-4449-8BEF-8FC979CAB6AD}"/>
              </a:ext>
            </a:extLst>
          </p:cNvPr>
          <p:cNvSpPr>
            <a:spLocks noGrp="1"/>
          </p:cNvSpPr>
          <p:nvPr>
            <p:ph type="pic" sz="quarter" idx="13"/>
          </p:nvPr>
        </p:nvSpPr>
        <p:spPr>
          <a:xfrm>
            <a:off x="301230" y="1714900"/>
            <a:ext cx="2737120" cy="866254"/>
          </a:xfrm>
        </p:spPr>
        <p:txBody>
          <a:bodyPr/>
          <a:lstStyle>
            <a:lvl1pPr marL="0" indent="0">
              <a:buNone/>
              <a:defRPr/>
            </a:lvl1pPr>
          </a:lstStyle>
          <a:p>
            <a:r>
              <a:rPr lang="en-US" dirty="0"/>
              <a:t>Click icon to add picture</a:t>
            </a:r>
          </a:p>
        </p:txBody>
      </p:sp>
      <p:sp>
        <p:nvSpPr>
          <p:cNvPr id="23" name="Content Placeholder 2">
            <a:extLst>
              <a:ext uri="{FF2B5EF4-FFF2-40B4-BE49-F238E27FC236}">
                <a16:creationId xmlns="" xmlns:a16="http://schemas.microsoft.com/office/drawing/2014/main" id="{96CC65AB-C295-7A41-9E03-C0E1ED788635}"/>
              </a:ext>
            </a:extLst>
          </p:cNvPr>
          <p:cNvSpPr>
            <a:spLocks noGrp="1"/>
          </p:cNvSpPr>
          <p:nvPr>
            <p:ph idx="14"/>
          </p:nvPr>
        </p:nvSpPr>
        <p:spPr>
          <a:xfrm>
            <a:off x="3189428" y="1622307"/>
            <a:ext cx="2737271" cy="1983429"/>
          </a:xfrm>
          <a:solidFill>
            <a:schemeClr val="accent2"/>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4" name="Picture Placeholder 4">
            <a:extLst>
              <a:ext uri="{FF2B5EF4-FFF2-40B4-BE49-F238E27FC236}">
                <a16:creationId xmlns="" xmlns:a16="http://schemas.microsoft.com/office/drawing/2014/main" id="{9AAEDCDC-DB62-1F4B-B898-8CB8A2B484FD}"/>
              </a:ext>
            </a:extLst>
          </p:cNvPr>
          <p:cNvSpPr>
            <a:spLocks noGrp="1"/>
          </p:cNvSpPr>
          <p:nvPr>
            <p:ph type="pic" sz="quarter" idx="15"/>
          </p:nvPr>
        </p:nvSpPr>
        <p:spPr>
          <a:xfrm>
            <a:off x="3189570" y="1714900"/>
            <a:ext cx="2737120" cy="866254"/>
          </a:xfrm>
        </p:spPr>
        <p:txBody>
          <a:bodyPr/>
          <a:lstStyle>
            <a:lvl1pPr marL="0" indent="0">
              <a:buNone/>
              <a:defRPr/>
            </a:lvl1pPr>
          </a:lstStyle>
          <a:p>
            <a:r>
              <a:rPr lang="en-US" dirty="0"/>
              <a:t>Click icon to add picture</a:t>
            </a:r>
          </a:p>
        </p:txBody>
      </p:sp>
      <p:sp>
        <p:nvSpPr>
          <p:cNvPr id="25" name="Content Placeholder 2">
            <a:extLst>
              <a:ext uri="{FF2B5EF4-FFF2-40B4-BE49-F238E27FC236}">
                <a16:creationId xmlns="" xmlns:a16="http://schemas.microsoft.com/office/drawing/2014/main" id="{31DC619D-F61A-5047-888B-01130188CA07}"/>
              </a:ext>
            </a:extLst>
          </p:cNvPr>
          <p:cNvSpPr>
            <a:spLocks noGrp="1"/>
          </p:cNvSpPr>
          <p:nvPr>
            <p:ph idx="16"/>
          </p:nvPr>
        </p:nvSpPr>
        <p:spPr>
          <a:xfrm>
            <a:off x="6077770" y="1622307"/>
            <a:ext cx="2737271" cy="1983429"/>
          </a:xfrm>
          <a:solidFill>
            <a:schemeClr val="accent5"/>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6" name="Picture Placeholder 4">
            <a:extLst>
              <a:ext uri="{FF2B5EF4-FFF2-40B4-BE49-F238E27FC236}">
                <a16:creationId xmlns="" xmlns:a16="http://schemas.microsoft.com/office/drawing/2014/main" id="{AAF73AC8-3114-4C42-98D2-58D0C72D02A0}"/>
              </a:ext>
            </a:extLst>
          </p:cNvPr>
          <p:cNvSpPr>
            <a:spLocks noGrp="1"/>
          </p:cNvSpPr>
          <p:nvPr>
            <p:ph type="pic" sz="quarter" idx="17"/>
          </p:nvPr>
        </p:nvSpPr>
        <p:spPr>
          <a:xfrm>
            <a:off x="6077913" y="1714900"/>
            <a:ext cx="2737120" cy="866254"/>
          </a:xfrm>
        </p:spPr>
        <p:txBody>
          <a:bodyPr/>
          <a:lstStyle>
            <a:lvl1pPr marL="0" indent="0">
              <a:buNone/>
              <a:defRPr/>
            </a:lvl1pPr>
          </a:lstStyle>
          <a:p>
            <a:r>
              <a:rPr lang="en-US" dirty="0"/>
              <a:t>Click icon to add picture</a:t>
            </a:r>
          </a:p>
        </p:txBody>
      </p:sp>
      <p:sp>
        <p:nvSpPr>
          <p:cNvPr id="27" name="Content Placeholder 2">
            <a:extLst>
              <a:ext uri="{FF2B5EF4-FFF2-40B4-BE49-F238E27FC236}">
                <a16:creationId xmlns="" xmlns:a16="http://schemas.microsoft.com/office/drawing/2014/main" id="{7D0D6CAB-F5E1-B74C-A3FF-C19FDFCD8C3F}"/>
              </a:ext>
            </a:extLst>
          </p:cNvPr>
          <p:cNvSpPr>
            <a:spLocks noGrp="1"/>
          </p:cNvSpPr>
          <p:nvPr>
            <p:ph idx="18"/>
          </p:nvPr>
        </p:nvSpPr>
        <p:spPr>
          <a:xfrm>
            <a:off x="301086" y="3763625"/>
            <a:ext cx="2737271" cy="1983429"/>
          </a:xfrm>
          <a:solidFill>
            <a:schemeClr val="accent3"/>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8" name="Picture Placeholder 4">
            <a:extLst>
              <a:ext uri="{FF2B5EF4-FFF2-40B4-BE49-F238E27FC236}">
                <a16:creationId xmlns="" xmlns:a16="http://schemas.microsoft.com/office/drawing/2014/main" id="{3845FBE7-DB4B-7742-9CAB-55CC994B1391}"/>
              </a:ext>
            </a:extLst>
          </p:cNvPr>
          <p:cNvSpPr>
            <a:spLocks noGrp="1"/>
          </p:cNvSpPr>
          <p:nvPr>
            <p:ph type="pic" sz="quarter" idx="19"/>
          </p:nvPr>
        </p:nvSpPr>
        <p:spPr>
          <a:xfrm>
            <a:off x="301230" y="3856218"/>
            <a:ext cx="2737120" cy="866254"/>
          </a:xfrm>
        </p:spPr>
        <p:txBody>
          <a:bodyPr/>
          <a:lstStyle>
            <a:lvl1pPr marL="0" indent="0">
              <a:buNone/>
              <a:defRPr/>
            </a:lvl1pPr>
          </a:lstStyle>
          <a:p>
            <a:r>
              <a:rPr lang="en-US" dirty="0"/>
              <a:t>Click icon to add picture</a:t>
            </a:r>
          </a:p>
        </p:txBody>
      </p:sp>
      <p:sp>
        <p:nvSpPr>
          <p:cNvPr id="29" name="Content Placeholder 2">
            <a:extLst>
              <a:ext uri="{FF2B5EF4-FFF2-40B4-BE49-F238E27FC236}">
                <a16:creationId xmlns="" xmlns:a16="http://schemas.microsoft.com/office/drawing/2014/main" id="{5768AE83-B91F-FA47-84E2-B9E3D1C4118D}"/>
              </a:ext>
            </a:extLst>
          </p:cNvPr>
          <p:cNvSpPr>
            <a:spLocks noGrp="1"/>
          </p:cNvSpPr>
          <p:nvPr>
            <p:ph idx="20"/>
          </p:nvPr>
        </p:nvSpPr>
        <p:spPr>
          <a:xfrm>
            <a:off x="3189428" y="3763625"/>
            <a:ext cx="2737271" cy="1983429"/>
          </a:xfrm>
          <a:solidFill>
            <a:schemeClr val="accent1"/>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30" name="Picture Placeholder 4">
            <a:extLst>
              <a:ext uri="{FF2B5EF4-FFF2-40B4-BE49-F238E27FC236}">
                <a16:creationId xmlns="" xmlns:a16="http://schemas.microsoft.com/office/drawing/2014/main" id="{8C28903F-337C-9843-BD4D-36307E639BF4}"/>
              </a:ext>
            </a:extLst>
          </p:cNvPr>
          <p:cNvSpPr>
            <a:spLocks noGrp="1"/>
          </p:cNvSpPr>
          <p:nvPr>
            <p:ph type="pic" sz="quarter" idx="21"/>
          </p:nvPr>
        </p:nvSpPr>
        <p:spPr>
          <a:xfrm>
            <a:off x="3189570" y="3856218"/>
            <a:ext cx="2737120" cy="866254"/>
          </a:xfrm>
        </p:spPr>
        <p:txBody>
          <a:bodyPr/>
          <a:lstStyle>
            <a:lvl1pPr marL="0" indent="0">
              <a:buNone/>
              <a:defRPr/>
            </a:lvl1pPr>
          </a:lstStyle>
          <a:p>
            <a:r>
              <a:rPr lang="en-US" dirty="0"/>
              <a:t>Click icon to add picture</a:t>
            </a:r>
          </a:p>
        </p:txBody>
      </p:sp>
      <p:sp>
        <p:nvSpPr>
          <p:cNvPr id="31" name="Content Placeholder 2">
            <a:extLst>
              <a:ext uri="{FF2B5EF4-FFF2-40B4-BE49-F238E27FC236}">
                <a16:creationId xmlns="" xmlns:a16="http://schemas.microsoft.com/office/drawing/2014/main" id="{19B2E0AC-5BF2-B247-812E-59BFDA6F9651}"/>
              </a:ext>
            </a:extLst>
          </p:cNvPr>
          <p:cNvSpPr>
            <a:spLocks noGrp="1"/>
          </p:cNvSpPr>
          <p:nvPr>
            <p:ph idx="22"/>
          </p:nvPr>
        </p:nvSpPr>
        <p:spPr>
          <a:xfrm>
            <a:off x="6077770" y="3763625"/>
            <a:ext cx="2737271" cy="1983429"/>
          </a:xfrm>
          <a:solidFill>
            <a:schemeClr val="accent6"/>
          </a:solidFill>
        </p:spPr>
        <p:txBody>
          <a:bodyPr lIns="228600" tIns="1005840" rIns="228600"/>
          <a:lstStyle>
            <a:lvl1pPr marL="0" indent="0" algn="ctr">
              <a:buNone/>
              <a:defRPr/>
            </a:lvl1pPr>
          </a:lstStyle>
          <a:p>
            <a:pPr lvl="0"/>
            <a:r>
              <a:rPr lang="en-US"/>
              <a:t>Edit Master text styles</a:t>
            </a:r>
          </a:p>
        </p:txBody>
      </p:sp>
      <p:sp>
        <p:nvSpPr>
          <p:cNvPr id="32" name="Picture Placeholder 4">
            <a:extLst>
              <a:ext uri="{FF2B5EF4-FFF2-40B4-BE49-F238E27FC236}">
                <a16:creationId xmlns="" xmlns:a16="http://schemas.microsoft.com/office/drawing/2014/main" id="{D62129C6-A867-1047-B875-E625916D7482}"/>
              </a:ext>
            </a:extLst>
          </p:cNvPr>
          <p:cNvSpPr>
            <a:spLocks noGrp="1"/>
          </p:cNvSpPr>
          <p:nvPr>
            <p:ph type="pic" sz="quarter" idx="23"/>
          </p:nvPr>
        </p:nvSpPr>
        <p:spPr>
          <a:xfrm>
            <a:off x="6077913" y="3856218"/>
            <a:ext cx="2737120" cy="866254"/>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DB0160A5-3E1F-F643-A762-F4D35C2C7A72}"/>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9" name="Picture Placeholder 8">
            <a:extLst>
              <a:ext uri="{FF2B5EF4-FFF2-40B4-BE49-F238E27FC236}">
                <a16:creationId xmlns="" xmlns:a16="http://schemas.microsoft.com/office/drawing/2014/main" id="{BAA0E915-A8C6-BA4B-ADC7-8344720C32F2}"/>
              </a:ext>
            </a:extLst>
          </p:cNvPr>
          <p:cNvSpPr>
            <a:spLocks noGrp="1"/>
          </p:cNvSpPr>
          <p:nvPr>
            <p:ph type="pic" sz="quarter" idx="11"/>
          </p:nvPr>
        </p:nvSpPr>
        <p:spPr>
          <a:xfrm>
            <a:off x="5043490" y="230188"/>
            <a:ext cx="4100513" cy="6627813"/>
          </a:xfrm>
          <a:solidFill>
            <a:schemeClr val="accent1"/>
          </a:solidFill>
        </p:spPr>
        <p:txBody>
          <a:bodyPr/>
          <a:lstStyle/>
          <a:p>
            <a:r>
              <a:rPr lang="en-US" dirty="0"/>
              <a:t>Click icon to add picture</a:t>
            </a:r>
          </a:p>
        </p:txBody>
      </p:sp>
      <p:sp>
        <p:nvSpPr>
          <p:cNvPr id="2" name="Title 1">
            <a:extLst>
              <a:ext uri="{FF2B5EF4-FFF2-40B4-BE49-F238E27FC236}">
                <a16:creationId xmlns="" xmlns:a16="http://schemas.microsoft.com/office/drawing/2014/main" id="{C45109FD-6428-A74C-8BE5-90D70DBBFAD4}"/>
              </a:ext>
            </a:extLst>
          </p:cNvPr>
          <p:cNvSpPr>
            <a:spLocks noGrp="1"/>
          </p:cNvSpPr>
          <p:nvPr>
            <p:ph type="title"/>
          </p:nvPr>
        </p:nvSpPr>
        <p:spPr>
          <a:xfrm>
            <a:off x="301086" y="880953"/>
            <a:ext cx="44577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F4EA0E6B-2599-C742-A2A2-B2E71AE969E3}"/>
              </a:ext>
            </a:extLst>
          </p:cNvPr>
          <p:cNvSpPr>
            <a:spLocks noGrp="1"/>
          </p:cNvSpPr>
          <p:nvPr>
            <p:ph type="body" idx="1"/>
          </p:nvPr>
        </p:nvSpPr>
        <p:spPr>
          <a:xfrm>
            <a:off x="301086" y="4716966"/>
            <a:ext cx="44577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 xmlns:a16="http://schemas.microsoft.com/office/drawing/2014/main" id="{9E5AFAB4-F791-5B43-8343-AE21C80ABD79}"/>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 xmlns:a16="http://schemas.microsoft.com/office/drawing/2014/main" id="{641956A7-8D85-7A4F-A74B-F6C81A275365}"/>
              </a:ext>
            </a:extLst>
          </p:cNvPr>
          <p:cNvPicPr>
            <a:picLocks noChangeAspect="1"/>
          </p:cNvPicPr>
          <p:nvPr userDrawn="1"/>
        </p:nvPicPr>
        <p:blipFill>
          <a:blip r:embed="rId3"/>
          <a:stretch>
            <a:fillRect/>
          </a:stretch>
        </p:blipFill>
        <p:spPr>
          <a:xfrm>
            <a:off x="3709521" y="6071285"/>
            <a:ext cx="1049266" cy="593621"/>
          </a:xfrm>
          <a:prstGeom prst="rect">
            <a:avLst/>
          </a:prstGeom>
        </p:spPr>
      </p:pic>
      <p:sp>
        <p:nvSpPr>
          <p:cNvPr id="10" name="Rectangle 9">
            <a:extLst>
              <a:ext uri="{FF2B5EF4-FFF2-40B4-BE49-F238E27FC236}">
                <a16:creationId xmlns="" xmlns:a16="http://schemas.microsoft.com/office/drawing/2014/main" id="{7541AF0B-71FB-D347-9CD2-21A72ACEF2C9}"/>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 xmlns:a16="http://schemas.microsoft.com/office/drawing/2014/main" id="{26CDCF30-BCEE-E64B-B5FE-A8EE9B8D00C9}"/>
              </a:ext>
            </a:extLst>
          </p:cNvPr>
          <p:cNvSpPr/>
          <p:nvPr userDrawn="1"/>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 xmlns:a16="http://schemas.microsoft.com/office/drawing/2014/main" id="{A730220D-155F-B144-B72A-ECE29424D3B0}"/>
              </a:ext>
            </a:extLst>
          </p:cNvPr>
          <p:cNvSpPr/>
          <p:nvPr userDrawn="1"/>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 xmlns:a16="http://schemas.microsoft.com/office/drawing/2014/main" id="{26CDCF30-BCEE-E64B-B5FE-A8EE9B8D00C9}"/>
              </a:ext>
            </a:extLst>
          </p:cNvPr>
          <p:cNvSpPr/>
          <p:nvPr userDrawn="1"/>
        </p:nvSpPr>
        <p:spPr>
          <a:xfrm>
            <a:off x="485078" y="1833117"/>
            <a:ext cx="38862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 xmlns:a16="http://schemas.microsoft.com/office/drawing/2014/main" id="{A730220D-155F-B144-B72A-ECE29424D3B0}"/>
              </a:ext>
            </a:extLst>
          </p:cNvPr>
          <p:cNvSpPr/>
          <p:nvPr userDrawn="1"/>
        </p:nvSpPr>
        <p:spPr>
          <a:xfrm>
            <a:off x="4691878" y="1833117"/>
            <a:ext cx="388898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0270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1009606-3FF4-AA4E-B54E-D3439CA7416A}"/>
              </a:ext>
            </a:extLst>
          </p:cNvPr>
          <p:cNvSpPr>
            <a:spLocks noGrp="1"/>
          </p:cNvSpPr>
          <p:nvPr>
            <p:ph type="title"/>
          </p:nvPr>
        </p:nvSpPr>
        <p:spPr>
          <a:xfrm>
            <a:off x="301083" y="525108"/>
            <a:ext cx="8513956"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5679D7D9-9E56-864E-97A0-4BB376C15485}"/>
              </a:ext>
            </a:extLst>
          </p:cNvPr>
          <p:cNvSpPr>
            <a:spLocks noGrp="1"/>
          </p:cNvSpPr>
          <p:nvPr>
            <p:ph type="body" idx="1"/>
          </p:nvPr>
        </p:nvSpPr>
        <p:spPr>
          <a:xfrm>
            <a:off x="301083" y="1825625"/>
            <a:ext cx="8513956" cy="4048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9B7333C7-F68D-3840-AF0B-49B5C94289F9}"/>
              </a:ext>
            </a:extLst>
          </p:cNvPr>
          <p:cNvSpPr>
            <a:spLocks noGrp="1"/>
          </p:cNvSpPr>
          <p:nvPr>
            <p:ph type="sldNum" sz="quarter" idx="4"/>
          </p:nvPr>
        </p:nvSpPr>
        <p:spPr>
          <a:xfrm>
            <a:off x="301082" y="6446837"/>
            <a:ext cx="20574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 xmlns:a16="http://schemas.microsoft.com/office/drawing/2014/main" id="{F24E4871-A936-9D44-87B5-A71D2410054C}"/>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 xmlns:a16="http://schemas.microsoft.com/office/drawing/2014/main" id="{A5C15262-F13A-A545-9E19-10E73B12B587}"/>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 xmlns:a16="http://schemas.microsoft.com/office/drawing/2014/main" id="{00606BDE-C71B-C34D-99BE-05C9ADB1E5B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865806" y="6116267"/>
            <a:ext cx="949233" cy="548640"/>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699" r:id="rId9"/>
    <p:sldLayoutId id="2147483700"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 xmlns:a16="http://schemas.microsoft.com/office/drawing/2014/main" id="{44E468F1-9427-CE45-B59F-9A747B30C6A0}"/>
              </a:ext>
            </a:extLst>
          </p:cNvPr>
          <p:cNvSpPr>
            <a:spLocks noGrp="1"/>
          </p:cNvSpPr>
          <p:nvPr>
            <p:ph type="subTitle" idx="1"/>
          </p:nvPr>
        </p:nvSpPr>
        <p:spPr>
          <a:xfrm>
            <a:off x="2329087" y="4534469"/>
            <a:ext cx="4485844" cy="433965"/>
          </a:xfrm>
        </p:spPr>
        <p:txBody>
          <a:bodyPr/>
          <a:lstStyle/>
          <a:p>
            <a:r>
              <a:rPr lang="en-US" b="1" dirty="0" smtClean="0"/>
              <a:t> Debi Faucette            September 2018</a:t>
            </a:r>
            <a:endParaRPr lang="en-US" b="1" dirty="0"/>
          </a:p>
        </p:txBody>
      </p:sp>
      <p:sp>
        <p:nvSpPr>
          <p:cNvPr id="19" name="Text Placeholder 18">
            <a:extLst>
              <a:ext uri="{FF2B5EF4-FFF2-40B4-BE49-F238E27FC236}">
                <a16:creationId xmlns="" xmlns:a16="http://schemas.microsoft.com/office/drawing/2014/main" id="{BD0164CB-12C7-0A45-AFF1-BDB7BFA03908}"/>
              </a:ext>
            </a:extLst>
          </p:cNvPr>
          <p:cNvSpPr>
            <a:spLocks noGrp="1"/>
          </p:cNvSpPr>
          <p:nvPr>
            <p:ph type="body" sz="quarter" idx="10"/>
          </p:nvPr>
        </p:nvSpPr>
        <p:spPr/>
        <p:txBody>
          <a:bodyPr>
            <a:normAutofit fontScale="77500" lnSpcReduction="20000"/>
          </a:bodyPr>
          <a:lstStyle/>
          <a:p>
            <a:r>
              <a:rPr lang="en-US" dirty="0"/>
              <a:t>Score Report Insights to Drive Instruction, Part 1: </a:t>
            </a:r>
            <a:endParaRPr lang="en-US" dirty="0" smtClean="0"/>
          </a:p>
          <a:p>
            <a:r>
              <a:rPr lang="en-US" dirty="0" smtClean="0"/>
              <a:t>Focus </a:t>
            </a:r>
            <a:r>
              <a:rPr lang="en-US" dirty="0"/>
              <a:t>on RLA and Social Studies </a:t>
            </a:r>
          </a:p>
        </p:txBody>
      </p:sp>
    </p:spTree>
    <p:extLst>
      <p:ext uri="{BB962C8B-B14F-4D97-AF65-F5344CB8AC3E}">
        <p14:creationId xmlns:p14="http://schemas.microsoft.com/office/powerpoint/2010/main" val="379492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GED Ready</a:t>
            </a:r>
            <a:r>
              <a:rPr lang="en-US" baseline="30000" dirty="0">
                <a:latin typeface="Arial"/>
                <a:cs typeface="Arial"/>
              </a:rPr>
              <a:t>®</a:t>
            </a:r>
            <a:r>
              <a:rPr lang="en-US" dirty="0"/>
              <a:t> Score Report:  Yellow Zone</a:t>
            </a:r>
          </a:p>
        </p:txBody>
      </p:sp>
      <p:sp>
        <p:nvSpPr>
          <p:cNvPr id="3" name="Slide Number Placeholder 2"/>
          <p:cNvSpPr>
            <a:spLocks noGrp="1"/>
          </p:cNvSpPr>
          <p:nvPr>
            <p:ph type="sldNum" sz="quarter" idx="12"/>
          </p:nvPr>
        </p:nvSpPr>
        <p:spPr/>
        <p:txBody>
          <a:bodyPr/>
          <a:lstStyle/>
          <a:p>
            <a:fld id="{BAE26A2A-DE5F-EA41-900F-AB5C4F1D9848}" type="slidenum">
              <a:rPr lang="en-US" smtClean="0"/>
              <a:t>10</a:t>
            </a:fld>
            <a:endParaRPr lang="en-US" dirty="0"/>
          </a:p>
        </p:txBody>
      </p:sp>
      <p:pic>
        <p:nvPicPr>
          <p:cNvPr id="4" name="Picture 3"/>
          <p:cNvPicPr>
            <a:picLocks noChangeAspect="1"/>
          </p:cNvPicPr>
          <p:nvPr/>
        </p:nvPicPr>
        <p:blipFill rotWithShape="1">
          <a:blip r:embed="rId3"/>
          <a:srcRect l="16831" t="3868" r="17868" b="3796"/>
          <a:stretch/>
        </p:blipFill>
        <p:spPr>
          <a:xfrm>
            <a:off x="1920016" y="1038821"/>
            <a:ext cx="5687792" cy="5517052"/>
          </a:xfrm>
          <a:prstGeom prst="rect">
            <a:avLst/>
          </a:prstGeom>
          <a:ln>
            <a:solidFill>
              <a:schemeClr val="tx1"/>
            </a:solidFill>
          </a:ln>
        </p:spPr>
      </p:pic>
    </p:spTree>
    <p:extLst>
      <p:ext uri="{BB962C8B-B14F-4D97-AF65-F5344CB8AC3E}">
        <p14:creationId xmlns:p14="http://schemas.microsoft.com/office/powerpoint/2010/main" val="57932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AE26A2A-DE5F-EA41-900F-AB5C4F1D9848}" type="slidenum">
              <a:rPr lang="en-US" smtClean="0"/>
              <a:pPr/>
              <a:t>11</a:t>
            </a:fld>
            <a:endParaRPr lang="en-US" dirty="0"/>
          </a:p>
        </p:txBody>
      </p:sp>
      <p:pic>
        <p:nvPicPr>
          <p:cNvPr id="3" name="Picture 2"/>
          <p:cNvPicPr>
            <a:picLocks noChangeAspect="1"/>
          </p:cNvPicPr>
          <p:nvPr/>
        </p:nvPicPr>
        <p:blipFill>
          <a:blip r:embed="rId3"/>
          <a:stretch>
            <a:fillRect/>
          </a:stretch>
        </p:blipFill>
        <p:spPr>
          <a:xfrm>
            <a:off x="411480" y="437750"/>
            <a:ext cx="8341984" cy="5642430"/>
          </a:xfrm>
          <a:prstGeom prst="rect">
            <a:avLst/>
          </a:prstGeom>
          <a:ln>
            <a:solidFill>
              <a:schemeClr val="tx1"/>
            </a:solidFill>
          </a:ln>
        </p:spPr>
      </p:pic>
    </p:spTree>
    <p:extLst>
      <p:ext uri="{BB962C8B-B14F-4D97-AF65-F5344CB8AC3E}">
        <p14:creationId xmlns:p14="http://schemas.microsoft.com/office/powerpoint/2010/main" val="342504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AE26A2A-DE5F-EA41-900F-AB5C4F1D9848}" type="slidenum">
              <a:rPr lang="en-US" smtClean="0"/>
              <a:pPr/>
              <a:t>12</a:t>
            </a:fld>
            <a:endParaRPr lang="en-US" dirty="0"/>
          </a:p>
        </p:txBody>
      </p:sp>
      <p:pic>
        <p:nvPicPr>
          <p:cNvPr id="3" name="Picture 2"/>
          <p:cNvPicPr>
            <a:picLocks noChangeAspect="1"/>
          </p:cNvPicPr>
          <p:nvPr/>
        </p:nvPicPr>
        <p:blipFill>
          <a:blip r:embed="rId3"/>
          <a:stretch>
            <a:fillRect/>
          </a:stretch>
        </p:blipFill>
        <p:spPr>
          <a:xfrm>
            <a:off x="566928" y="1084029"/>
            <a:ext cx="7964424" cy="2821878"/>
          </a:xfrm>
          <a:prstGeom prst="rect">
            <a:avLst/>
          </a:prstGeom>
          <a:ln>
            <a:solidFill>
              <a:schemeClr val="tx1"/>
            </a:solidFill>
          </a:ln>
        </p:spPr>
      </p:pic>
    </p:spTree>
    <p:extLst>
      <p:ext uri="{BB962C8B-B14F-4D97-AF65-F5344CB8AC3E}">
        <p14:creationId xmlns:p14="http://schemas.microsoft.com/office/powerpoint/2010/main" val="1005336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5B3B757-D824-AC4C-955D-FF4C262DEB57}"/>
              </a:ext>
            </a:extLst>
          </p:cNvPr>
          <p:cNvSpPr>
            <a:spLocks noGrp="1"/>
          </p:cNvSpPr>
          <p:nvPr>
            <p:ph type="title"/>
          </p:nvPr>
        </p:nvSpPr>
        <p:spPr/>
        <p:txBody>
          <a:bodyPr/>
          <a:lstStyle/>
          <a:p>
            <a:r>
              <a:rPr lang="en-US" dirty="0">
                <a:latin typeface="Rockwell" panose="02060603020205020403" pitchFamily="18" charset="0"/>
              </a:rPr>
              <a:t>The GED Ready</a:t>
            </a:r>
            <a:r>
              <a:rPr lang="en-US" baseline="30000" dirty="0">
                <a:latin typeface="Rockwell" panose="02060603020205020403" pitchFamily="18" charset="0"/>
                <a:cs typeface="Arial"/>
              </a:rPr>
              <a:t>®</a:t>
            </a:r>
            <a:r>
              <a:rPr lang="en-US" dirty="0">
                <a:latin typeface="Rockwell" panose="02060603020205020403" pitchFamily="18" charset="0"/>
              </a:rPr>
              <a:t> RLA Score: 139 </a:t>
            </a:r>
            <a:br>
              <a:rPr lang="en-US" dirty="0">
                <a:latin typeface="Rockwell" panose="02060603020205020403" pitchFamily="18" charset="0"/>
              </a:rPr>
            </a:br>
            <a:r>
              <a:rPr lang="en-US" dirty="0">
                <a:latin typeface="Rockwell" panose="02060603020205020403" pitchFamily="18" charset="0"/>
              </a:rPr>
              <a:t>Areas for Improvement</a:t>
            </a:r>
          </a:p>
        </p:txBody>
      </p:sp>
      <p:sp>
        <p:nvSpPr>
          <p:cNvPr id="9" name="Content Placeholder 8">
            <a:extLst>
              <a:ext uri="{FF2B5EF4-FFF2-40B4-BE49-F238E27FC236}">
                <a16:creationId xmlns="" xmlns:a16="http://schemas.microsoft.com/office/drawing/2014/main" id="{7EDB3C08-581E-CB4A-9812-322D09A22E04}"/>
              </a:ext>
            </a:extLst>
          </p:cNvPr>
          <p:cNvSpPr>
            <a:spLocks noGrp="1"/>
          </p:cNvSpPr>
          <p:nvPr>
            <p:ph idx="1"/>
          </p:nvPr>
        </p:nvSpPr>
        <p:spPr/>
        <p:txBody>
          <a:bodyPr>
            <a:normAutofit fontScale="92500" lnSpcReduction="10000"/>
          </a:bodyPr>
          <a:lstStyle/>
          <a:p>
            <a:pPr>
              <a:lnSpc>
                <a:spcPct val="110000"/>
              </a:lnSpc>
            </a:pPr>
            <a:r>
              <a:rPr lang="en-US" b="1" dirty="0"/>
              <a:t>Reading for Meaning</a:t>
            </a:r>
          </a:p>
          <a:p>
            <a:pPr lvl="1">
              <a:lnSpc>
                <a:spcPct val="110000"/>
              </a:lnSpc>
            </a:pPr>
            <a:r>
              <a:rPr lang="en-US" dirty="0"/>
              <a:t>Analyze how details develop the main idea (Example: causes, reasons)</a:t>
            </a:r>
          </a:p>
          <a:p>
            <a:pPr lvl="1">
              <a:lnSpc>
                <a:spcPct val="110000"/>
              </a:lnSpc>
            </a:pPr>
            <a:r>
              <a:rPr lang="en-US" dirty="0"/>
              <a:t>Analyze how the organization of a paragraph or passage supports the author's ideas</a:t>
            </a:r>
          </a:p>
          <a:p>
            <a:pPr lvl="1">
              <a:lnSpc>
                <a:spcPct val="110000"/>
              </a:lnSpc>
            </a:pPr>
            <a:r>
              <a:rPr lang="en-US" dirty="0"/>
              <a:t>Infer the author's purpose when it is or is not stated</a:t>
            </a:r>
          </a:p>
          <a:p>
            <a:pPr lvl="1">
              <a:lnSpc>
                <a:spcPct val="110000"/>
              </a:lnSpc>
            </a:pPr>
            <a:r>
              <a:rPr lang="en-US" dirty="0"/>
              <a:t>Understand how the use of words, phrases, or figurative language influences the author's intent</a:t>
            </a:r>
          </a:p>
          <a:p>
            <a:pPr lvl="1">
              <a:lnSpc>
                <a:spcPct val="110000"/>
              </a:lnSpc>
            </a:pPr>
            <a:endParaRPr lang="en-US" dirty="0"/>
          </a:p>
          <a:p>
            <a:pPr lvl="1">
              <a:lnSpc>
                <a:spcPct val="110000"/>
              </a:lnSpc>
            </a:pPr>
            <a:endParaRPr lang="en-US" dirty="0"/>
          </a:p>
          <a:p>
            <a:pPr lvl="1">
              <a:lnSpc>
                <a:spcPct val="110000"/>
              </a:lnSpc>
            </a:pPr>
            <a:endParaRPr lang="en-US" dirty="0"/>
          </a:p>
          <a:p>
            <a:pPr lvl="1">
              <a:lnSpc>
                <a:spcPct val="110000"/>
              </a:lnSpc>
            </a:pPr>
            <a:r>
              <a:rPr lang="en-US" dirty="0"/>
              <a:t>Make inferences about plots, sequence of events, characters, settings, and ideas</a:t>
            </a:r>
          </a:p>
          <a:p>
            <a:pPr lvl="1">
              <a:lnSpc>
                <a:spcPct val="110000"/>
              </a:lnSpc>
            </a:pPr>
            <a:endParaRPr lang="en-US" dirty="0"/>
          </a:p>
          <a:p>
            <a:pPr marL="0" indent="0">
              <a:lnSpc>
                <a:spcPct val="110000"/>
              </a:lnSpc>
              <a:buNone/>
            </a:pPr>
            <a:endParaRPr lang="en-US" dirty="0"/>
          </a:p>
          <a:p>
            <a:pPr>
              <a:lnSpc>
                <a:spcPct val="110000"/>
              </a:lnSpc>
            </a:pPr>
            <a:endParaRPr lang="en-US" dirty="0"/>
          </a:p>
          <a:p>
            <a:pPr>
              <a:lnSpc>
                <a:spcPct val="110000"/>
              </a:lnSpc>
            </a:pPr>
            <a:endParaRPr lang="en-US" dirty="0"/>
          </a:p>
          <a:p>
            <a:pPr>
              <a:lnSpc>
                <a:spcPct val="110000"/>
              </a:lnSpc>
            </a:pPr>
            <a:endParaRPr lang="en-US" dirty="0"/>
          </a:p>
        </p:txBody>
      </p:sp>
      <p:sp>
        <p:nvSpPr>
          <p:cNvPr id="5" name="Slide Number Placeholder 4">
            <a:extLst>
              <a:ext uri="{FF2B5EF4-FFF2-40B4-BE49-F238E27FC236}">
                <a16:creationId xmlns=""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13</a:t>
            </a:fld>
            <a:endParaRPr lang="en-US" dirty="0"/>
          </a:p>
        </p:txBody>
      </p:sp>
      <p:sp>
        <p:nvSpPr>
          <p:cNvPr id="2" name="Rounded Rectangular Callout 1"/>
          <p:cNvSpPr/>
          <p:nvPr/>
        </p:nvSpPr>
        <p:spPr>
          <a:xfrm>
            <a:off x="7681184" y="1316736"/>
            <a:ext cx="1133855" cy="8686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Close Reading</a:t>
            </a:r>
          </a:p>
        </p:txBody>
      </p:sp>
      <p:sp>
        <p:nvSpPr>
          <p:cNvPr id="3" name="Rounded Rectangular Callout 2"/>
          <p:cNvSpPr/>
          <p:nvPr/>
        </p:nvSpPr>
        <p:spPr>
          <a:xfrm rot="568687">
            <a:off x="7329972" y="4003831"/>
            <a:ext cx="1161288" cy="859536"/>
          </a:xfrm>
          <a:prstGeom prst="wedgeRoundRectCallout">
            <a:avLst>
              <a:gd name="adj1" fmla="val -26318"/>
              <a:gd name="adj2" fmla="val 798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Inference</a:t>
            </a:r>
          </a:p>
        </p:txBody>
      </p:sp>
    </p:spTree>
    <p:extLst>
      <p:ext uri="{BB962C8B-B14F-4D97-AF65-F5344CB8AC3E}">
        <p14:creationId xmlns:p14="http://schemas.microsoft.com/office/powerpoint/2010/main" val="42111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2" y="373588"/>
            <a:ext cx="8513956" cy="1165587"/>
          </a:xfrm>
        </p:spPr>
        <p:txBody>
          <a:bodyPr/>
          <a:lstStyle/>
          <a:p>
            <a:r>
              <a:rPr lang="en-US" dirty="0"/>
              <a:t>Diagnosis</a:t>
            </a:r>
          </a:p>
        </p:txBody>
      </p:sp>
      <p:sp>
        <p:nvSpPr>
          <p:cNvPr id="3" name="Content Placeholder 2"/>
          <p:cNvSpPr>
            <a:spLocks noGrp="1"/>
          </p:cNvSpPr>
          <p:nvPr>
            <p:ph idx="1"/>
          </p:nvPr>
        </p:nvSpPr>
        <p:spPr>
          <a:xfrm>
            <a:off x="150957" y="1375249"/>
            <a:ext cx="8513956" cy="4048312"/>
          </a:xfrm>
        </p:spPr>
        <p:txBody>
          <a:bodyPr>
            <a:normAutofit/>
          </a:bodyPr>
          <a:lstStyle/>
          <a:p>
            <a:r>
              <a:rPr lang="en-US" sz="2400" dirty="0">
                <a:latin typeface="ArialMT"/>
              </a:rPr>
              <a:t> Conclusion:  A “reluctant” reader</a:t>
            </a:r>
          </a:p>
          <a:p>
            <a:pPr lvl="1"/>
            <a:r>
              <a:rPr lang="en-US" sz="2400" dirty="0">
                <a:latin typeface="ArialMT"/>
              </a:rPr>
              <a:t>To tackle the GED</a:t>
            </a:r>
            <a:r>
              <a:rPr lang="en-US" sz="2400" baseline="30000" dirty="0">
                <a:latin typeface="ArialMT"/>
              </a:rPr>
              <a:t>®</a:t>
            </a:r>
            <a:r>
              <a:rPr lang="en-US" sz="2400" dirty="0">
                <a:latin typeface="ArialMT"/>
              </a:rPr>
              <a:t> test successfully—in any content area—students  must become competent readers </a:t>
            </a:r>
            <a:endParaRPr lang="en-US" sz="2400" dirty="0" smtClean="0">
              <a:latin typeface="ArialMT"/>
            </a:endParaRPr>
          </a:p>
          <a:p>
            <a:pPr marL="342883" lvl="1" indent="0">
              <a:buNone/>
            </a:pPr>
            <a:endParaRPr lang="en-US" sz="2400" dirty="0">
              <a:latin typeface="ArialMT"/>
            </a:endParaRPr>
          </a:p>
          <a:p>
            <a:r>
              <a:rPr lang="en-US" sz="2400" dirty="0">
                <a:latin typeface="ArialMT"/>
              </a:rPr>
              <a:t>Develop close reading </a:t>
            </a:r>
            <a:r>
              <a:rPr lang="en-US" sz="2400" dirty="0" smtClean="0">
                <a:latin typeface="ArialMT"/>
              </a:rPr>
              <a:t>skills</a:t>
            </a:r>
          </a:p>
          <a:p>
            <a:endParaRPr lang="en-US" sz="2400" dirty="0">
              <a:latin typeface="ArialMT"/>
            </a:endParaRPr>
          </a:p>
          <a:p>
            <a:r>
              <a:rPr lang="en-US" sz="2400" dirty="0">
                <a:latin typeface="ArialMT"/>
              </a:rPr>
              <a:t>Practice engaging with text (noticing, wondering, questioning, relating, thinking, and on occasion, arguing</a:t>
            </a:r>
            <a:r>
              <a:rPr lang="en-US" sz="2400" dirty="0" smtClean="0">
                <a:latin typeface="ArialMT"/>
              </a:rPr>
              <a:t>)</a:t>
            </a:r>
          </a:p>
          <a:p>
            <a:pPr marL="0" indent="0">
              <a:buNone/>
            </a:pPr>
            <a:endParaRPr lang="en-US" sz="2400" dirty="0">
              <a:latin typeface="ArialMT"/>
            </a:endParaRPr>
          </a:p>
          <a:p>
            <a:r>
              <a:rPr lang="en-US" sz="2400" dirty="0">
                <a:latin typeface="ArialMT"/>
              </a:rPr>
              <a:t>Practice “reading between the lines” (aka inference)</a:t>
            </a:r>
            <a:endParaRPr lang="en-US" sz="2400" dirty="0"/>
          </a:p>
          <a:p>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14</a:t>
            </a:fld>
            <a:endParaRPr lang="en-US" dirty="0"/>
          </a:p>
        </p:txBody>
      </p:sp>
    </p:spTree>
    <p:extLst>
      <p:ext uri="{BB962C8B-B14F-4D97-AF65-F5344CB8AC3E}">
        <p14:creationId xmlns:p14="http://schemas.microsoft.com/office/powerpoint/2010/main" val="293751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GED Ready</a:t>
            </a:r>
            <a:r>
              <a:rPr lang="en-US" baseline="30000" dirty="0">
                <a:latin typeface="Arial"/>
                <a:cs typeface="Arial"/>
              </a:rPr>
              <a:t>®</a:t>
            </a:r>
            <a:r>
              <a:rPr lang="en-US" dirty="0"/>
              <a:t> RLA Score: 139 </a:t>
            </a:r>
            <a:br>
              <a:rPr lang="en-US" dirty="0"/>
            </a:br>
            <a:r>
              <a:rPr lang="en-US" dirty="0"/>
              <a:t>Areas for Improvement</a:t>
            </a:r>
          </a:p>
        </p:txBody>
      </p:sp>
      <p:sp>
        <p:nvSpPr>
          <p:cNvPr id="6" name="Content Placeholder 5"/>
          <p:cNvSpPr>
            <a:spLocks noGrp="1"/>
          </p:cNvSpPr>
          <p:nvPr>
            <p:ph idx="1"/>
          </p:nvPr>
        </p:nvSpPr>
        <p:spPr/>
        <p:txBody>
          <a:bodyPr/>
          <a:lstStyle/>
          <a:p>
            <a:r>
              <a:rPr lang="en-US" dirty="0"/>
              <a:t>Identifying and Creating Arguments</a:t>
            </a:r>
          </a:p>
          <a:p>
            <a:pPr lvl="1"/>
            <a:r>
              <a:rPr lang="en-US" dirty="0"/>
              <a:t>Understand main ideas and details</a:t>
            </a:r>
          </a:p>
          <a:p>
            <a:pPr lvl="1"/>
            <a:r>
              <a:rPr lang="en-US" dirty="0"/>
              <a:t>Determine the main idea</a:t>
            </a:r>
          </a:p>
          <a:p>
            <a:pPr lvl="1"/>
            <a:r>
              <a:rPr lang="en-US" dirty="0"/>
              <a:t>Identify the relationship between the main idea and details</a:t>
            </a:r>
          </a:p>
          <a:p>
            <a:pPr lvl="1"/>
            <a:r>
              <a:rPr lang="en-US" dirty="0"/>
              <a:t>Identify evidence used to support a claim or conclusion</a:t>
            </a:r>
          </a:p>
          <a:p>
            <a:pPr lvl="1"/>
            <a:endParaRPr lang="en-US" dirty="0"/>
          </a:p>
          <a:p>
            <a:r>
              <a:rPr lang="en-US" i="1" dirty="0"/>
              <a:t>Additional</a:t>
            </a:r>
            <a:r>
              <a:rPr lang="en-US" dirty="0"/>
              <a:t> Skills</a:t>
            </a:r>
          </a:p>
          <a:p>
            <a:pPr lvl="1"/>
            <a:r>
              <a:rPr lang="en-US" dirty="0"/>
              <a:t>Make generalizations or hypotheses based on evidence in a written source </a:t>
            </a:r>
          </a:p>
          <a:p>
            <a:pPr lvl="1"/>
            <a:r>
              <a:rPr lang="en-US" dirty="0"/>
              <a:t>Determine the author's point of view or purpose</a:t>
            </a:r>
          </a:p>
          <a:p>
            <a:pPr lvl="1"/>
            <a:r>
              <a:rPr lang="en-US" dirty="0"/>
              <a:t>Analyze how an author uses rhetorical techniques</a:t>
            </a:r>
          </a:p>
          <a:p>
            <a:pPr lvl="1"/>
            <a:r>
              <a:rPr lang="en-US" dirty="0"/>
              <a:t>Correct errors with frequently confused words</a:t>
            </a:r>
          </a:p>
        </p:txBody>
      </p:sp>
      <p:sp>
        <p:nvSpPr>
          <p:cNvPr id="3" name="Slide Number Placeholder 2"/>
          <p:cNvSpPr>
            <a:spLocks noGrp="1"/>
          </p:cNvSpPr>
          <p:nvPr>
            <p:ph type="sldNum" sz="quarter" idx="12"/>
          </p:nvPr>
        </p:nvSpPr>
        <p:spPr/>
        <p:txBody>
          <a:bodyPr/>
          <a:lstStyle/>
          <a:p>
            <a:fld id="{BAE26A2A-DE5F-EA41-900F-AB5C4F1D9848}" type="slidenum">
              <a:rPr lang="en-US" smtClean="0"/>
              <a:t>15</a:t>
            </a:fld>
            <a:endParaRPr lang="en-US" dirty="0"/>
          </a:p>
        </p:txBody>
      </p:sp>
      <p:sp>
        <p:nvSpPr>
          <p:cNvPr id="7" name="Rounded Rectangular Callout 6"/>
          <p:cNvSpPr/>
          <p:nvPr/>
        </p:nvSpPr>
        <p:spPr>
          <a:xfrm rot="958609">
            <a:off x="5449824" y="1570436"/>
            <a:ext cx="1481328" cy="11521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Text Structures</a:t>
            </a:r>
          </a:p>
        </p:txBody>
      </p:sp>
      <p:sp>
        <p:nvSpPr>
          <p:cNvPr id="8" name="Rounded Rectangular Callout 7"/>
          <p:cNvSpPr/>
          <p:nvPr/>
        </p:nvSpPr>
        <p:spPr>
          <a:xfrm rot="1272536">
            <a:off x="7708615" y="3266862"/>
            <a:ext cx="1106424" cy="78638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Evidence</a:t>
            </a:r>
          </a:p>
        </p:txBody>
      </p:sp>
      <p:sp>
        <p:nvSpPr>
          <p:cNvPr id="9" name="Rounded Rectangular Callout 8"/>
          <p:cNvSpPr/>
          <p:nvPr/>
        </p:nvSpPr>
        <p:spPr>
          <a:xfrm rot="11912505" flipH="1" flipV="1">
            <a:off x="6793999" y="4758190"/>
            <a:ext cx="1578946" cy="95962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Grammar!</a:t>
            </a:r>
          </a:p>
        </p:txBody>
      </p:sp>
    </p:spTree>
    <p:extLst>
      <p:ext uri="{BB962C8B-B14F-4D97-AF65-F5344CB8AC3E}">
        <p14:creationId xmlns:p14="http://schemas.microsoft.com/office/powerpoint/2010/main" val="1887971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Zone Skill Alert:  What’s Missing </a:t>
            </a:r>
          </a:p>
        </p:txBody>
      </p:sp>
      <p:sp>
        <p:nvSpPr>
          <p:cNvPr id="3" name="Content Placeholder 2"/>
          <p:cNvSpPr>
            <a:spLocks noGrp="1"/>
          </p:cNvSpPr>
          <p:nvPr>
            <p:ph idx="1"/>
          </p:nvPr>
        </p:nvSpPr>
        <p:spPr/>
        <p:txBody>
          <a:bodyPr/>
          <a:lstStyle/>
          <a:p>
            <a:r>
              <a:rPr lang="en-US" dirty="0"/>
              <a:t>Make inferences about plot/sequence of events, characters/people, settings, or ideas in written sources </a:t>
            </a:r>
          </a:p>
          <a:p>
            <a:r>
              <a:rPr lang="en-US" dirty="0"/>
              <a:t>Infer what an author's stated and unstated purpose is based on the details in a written source</a:t>
            </a:r>
          </a:p>
          <a:p>
            <a:endParaRPr lang="en-US" dirty="0"/>
          </a:p>
          <a:p>
            <a:endParaRPr lang="en-US" dirty="0"/>
          </a:p>
          <a:p>
            <a:endParaRPr lang="en-US" dirty="0"/>
          </a:p>
          <a:p>
            <a:r>
              <a:rPr lang="en-US" dirty="0"/>
              <a:t>Identify the specific pieces of evidence that an author uses in support of claims or conclusions</a:t>
            </a:r>
          </a:p>
        </p:txBody>
      </p:sp>
      <p:sp>
        <p:nvSpPr>
          <p:cNvPr id="4" name="Slide Number Placeholder 3"/>
          <p:cNvSpPr>
            <a:spLocks noGrp="1"/>
          </p:cNvSpPr>
          <p:nvPr>
            <p:ph type="sldNum" sz="quarter" idx="12"/>
          </p:nvPr>
        </p:nvSpPr>
        <p:spPr/>
        <p:txBody>
          <a:bodyPr/>
          <a:lstStyle/>
          <a:p>
            <a:fld id="{BAE26A2A-DE5F-EA41-900F-AB5C4F1D9848}" type="slidenum">
              <a:rPr lang="en-US" smtClean="0"/>
              <a:t>16</a:t>
            </a:fld>
            <a:endParaRPr lang="en-US" dirty="0"/>
          </a:p>
        </p:txBody>
      </p:sp>
      <p:sp>
        <p:nvSpPr>
          <p:cNvPr id="5" name="Rounded Rectangular Callout 4"/>
          <p:cNvSpPr/>
          <p:nvPr/>
        </p:nvSpPr>
        <p:spPr>
          <a:xfrm rot="1839188">
            <a:off x="7232904" y="1288359"/>
            <a:ext cx="1261872" cy="804672"/>
          </a:xfrm>
          <a:prstGeom prst="wedgeRoundRectCallout">
            <a:avLst>
              <a:gd name="adj1" fmla="val -26628"/>
              <a:gd name="adj2" fmla="val 850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Inference</a:t>
            </a:r>
          </a:p>
        </p:txBody>
      </p:sp>
      <p:sp>
        <p:nvSpPr>
          <p:cNvPr id="6" name="Rounded Rectangular Callout 5"/>
          <p:cNvSpPr/>
          <p:nvPr/>
        </p:nvSpPr>
        <p:spPr>
          <a:xfrm rot="12473920" flipH="1" flipV="1">
            <a:off x="6601967" y="3103272"/>
            <a:ext cx="1344169" cy="1161289"/>
          </a:xfrm>
          <a:prstGeom prst="wedgeRoundRectCallout">
            <a:avLst>
              <a:gd name="adj1" fmla="val -22027"/>
              <a:gd name="adj2" fmla="val 783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Evidence</a:t>
            </a:r>
          </a:p>
        </p:txBody>
      </p:sp>
    </p:spTree>
    <p:extLst>
      <p:ext uri="{BB962C8B-B14F-4D97-AF65-F5344CB8AC3E}">
        <p14:creationId xmlns:p14="http://schemas.microsoft.com/office/powerpoint/2010/main" val="1437022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a:xfrm>
            <a:off x="301083" y="1443487"/>
            <a:ext cx="8513956" cy="4048312"/>
          </a:xfrm>
        </p:spPr>
        <p:txBody>
          <a:bodyPr/>
          <a:lstStyle/>
          <a:p>
            <a:pPr marL="0" indent="0">
              <a:buNone/>
            </a:pPr>
            <a:r>
              <a:rPr lang="en-US" dirty="0"/>
              <a:t>In addition to building close reading skills…Our “reluctant” reader needs to work with </a:t>
            </a:r>
            <a:endParaRPr lang="en-US" dirty="0" smtClean="0"/>
          </a:p>
          <a:p>
            <a:pPr marL="0" indent="0">
              <a:buNone/>
            </a:pPr>
            <a:endParaRPr lang="en-US" dirty="0"/>
          </a:p>
          <a:p>
            <a:r>
              <a:rPr lang="en-US" dirty="0"/>
              <a:t>Text structures </a:t>
            </a:r>
            <a:endParaRPr lang="en-US" dirty="0" smtClean="0"/>
          </a:p>
          <a:p>
            <a:endParaRPr lang="en-US" dirty="0"/>
          </a:p>
          <a:p>
            <a:r>
              <a:rPr lang="en-US" dirty="0"/>
              <a:t>Signal words </a:t>
            </a:r>
            <a:endParaRPr lang="en-US" dirty="0" smtClean="0"/>
          </a:p>
          <a:p>
            <a:endParaRPr lang="en-US" dirty="0"/>
          </a:p>
          <a:p>
            <a:r>
              <a:rPr lang="en-US" dirty="0"/>
              <a:t>Evidence—and not just acquiring a broader definition of what evidence is…but ALSO how evidence is used as support for a position or conclusion in text</a:t>
            </a:r>
          </a:p>
        </p:txBody>
      </p:sp>
      <p:sp>
        <p:nvSpPr>
          <p:cNvPr id="4" name="Slide Number Placeholder 3"/>
          <p:cNvSpPr>
            <a:spLocks noGrp="1"/>
          </p:cNvSpPr>
          <p:nvPr>
            <p:ph type="sldNum" sz="quarter" idx="12"/>
          </p:nvPr>
        </p:nvSpPr>
        <p:spPr/>
        <p:txBody>
          <a:bodyPr/>
          <a:lstStyle/>
          <a:p>
            <a:fld id="{BAE26A2A-DE5F-EA41-900F-AB5C4F1D9848}" type="slidenum">
              <a:rPr lang="en-US" smtClean="0"/>
              <a:t>17</a:t>
            </a:fld>
            <a:endParaRPr lang="en-US" dirty="0"/>
          </a:p>
        </p:txBody>
      </p:sp>
    </p:spTree>
    <p:extLst>
      <p:ext uri="{BB962C8B-B14F-4D97-AF65-F5344CB8AC3E}">
        <p14:creationId xmlns:p14="http://schemas.microsoft.com/office/powerpoint/2010/main" val="103067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But…the Feedback Doesn’t Cover What Specific Questions Were Missed</a:t>
            </a:r>
          </a:p>
        </p:txBody>
      </p:sp>
      <p:sp>
        <p:nvSpPr>
          <p:cNvPr id="3" name="Content Placeholder 2"/>
          <p:cNvSpPr>
            <a:spLocks noGrp="1"/>
          </p:cNvSpPr>
          <p:nvPr>
            <p:ph idx="1"/>
          </p:nvPr>
        </p:nvSpPr>
        <p:spPr/>
        <p:txBody>
          <a:bodyPr>
            <a:normAutofit/>
          </a:bodyPr>
          <a:lstStyle/>
          <a:p>
            <a:r>
              <a:rPr lang="en-US" sz="2400" dirty="0"/>
              <a:t>No, the feedback </a:t>
            </a:r>
            <a:r>
              <a:rPr lang="en-US" sz="2400" b="1" i="1" dirty="0"/>
              <a:t>summarizes</a:t>
            </a:r>
            <a:r>
              <a:rPr lang="en-US" sz="2400" dirty="0"/>
              <a:t> the </a:t>
            </a:r>
            <a:r>
              <a:rPr lang="en-US" sz="2400" u="sng" dirty="0"/>
              <a:t>skills</a:t>
            </a:r>
            <a:r>
              <a:rPr lang="en-US" sz="2400" dirty="0"/>
              <a:t> that are needed to earn a higher </a:t>
            </a:r>
            <a:r>
              <a:rPr lang="en-US" sz="2400" dirty="0" smtClean="0"/>
              <a:t>score</a:t>
            </a:r>
          </a:p>
          <a:p>
            <a:endParaRPr lang="en-US" sz="2400" dirty="0"/>
          </a:p>
          <a:p>
            <a:r>
              <a:rPr lang="en-US" sz="2400" dirty="0"/>
              <a:t>And yes, we are </a:t>
            </a:r>
            <a:r>
              <a:rPr lang="en-US" sz="2400" i="1" dirty="0"/>
              <a:t>inferring</a:t>
            </a:r>
            <a:r>
              <a:rPr lang="en-US" sz="2400" dirty="0"/>
              <a:t> what’s needed based on what was not demonstrated (and here we are talking about </a:t>
            </a:r>
            <a:r>
              <a:rPr lang="en-US" sz="2400" b="1" i="1" dirty="0"/>
              <a:t>consistency</a:t>
            </a:r>
            <a:r>
              <a:rPr lang="en-US" sz="2400" dirty="0"/>
              <a:t>)</a:t>
            </a:r>
          </a:p>
        </p:txBody>
      </p:sp>
      <p:sp>
        <p:nvSpPr>
          <p:cNvPr id="4" name="Slide Number Placeholder 3"/>
          <p:cNvSpPr>
            <a:spLocks noGrp="1"/>
          </p:cNvSpPr>
          <p:nvPr>
            <p:ph type="sldNum" sz="quarter" idx="12"/>
          </p:nvPr>
        </p:nvSpPr>
        <p:spPr/>
        <p:txBody>
          <a:bodyPr/>
          <a:lstStyle/>
          <a:p>
            <a:fld id="{BAE26A2A-DE5F-EA41-900F-AB5C4F1D9848}" type="slidenum">
              <a:rPr lang="en-US" smtClean="0"/>
              <a:t>18</a:t>
            </a:fld>
            <a:endParaRPr lang="en-US" dirty="0"/>
          </a:p>
        </p:txBody>
      </p:sp>
    </p:spTree>
    <p:extLst>
      <p:ext uri="{BB962C8B-B14F-4D97-AF65-F5344CB8AC3E}">
        <p14:creationId xmlns:p14="http://schemas.microsoft.com/office/powerpoint/2010/main" val="150932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t>
            </a:r>
            <a:r>
              <a:rPr lang="en-US" dirty="0" smtClean="0"/>
              <a:t>What </a:t>
            </a:r>
            <a:r>
              <a:rPr lang="en-US" dirty="0"/>
              <a:t>Happens Next? </a:t>
            </a:r>
          </a:p>
        </p:txBody>
      </p:sp>
      <p:sp>
        <p:nvSpPr>
          <p:cNvPr id="3" name="Content Placeholder 2"/>
          <p:cNvSpPr>
            <a:spLocks noGrp="1"/>
          </p:cNvSpPr>
          <p:nvPr>
            <p:ph idx="1"/>
          </p:nvPr>
        </p:nvSpPr>
        <p:spPr>
          <a:xfrm>
            <a:off x="301083" y="1361601"/>
            <a:ext cx="8513956" cy="4048312"/>
          </a:xfrm>
        </p:spPr>
        <p:txBody>
          <a:bodyPr>
            <a:normAutofit fontScale="92500" lnSpcReduction="20000"/>
          </a:bodyPr>
          <a:lstStyle/>
          <a:p>
            <a:pPr marL="0" indent="0">
              <a:lnSpc>
                <a:spcPct val="100000"/>
              </a:lnSpc>
              <a:buNone/>
            </a:pPr>
            <a:r>
              <a:rPr lang="en-US" sz="2400" dirty="0"/>
              <a:t>How do we get the biggest bang for the buck with the available time</a:t>
            </a:r>
            <a:r>
              <a:rPr lang="en-US" sz="2400" dirty="0" smtClean="0"/>
              <a:t>?</a:t>
            </a:r>
          </a:p>
          <a:p>
            <a:pPr marL="0" indent="0">
              <a:lnSpc>
                <a:spcPct val="100000"/>
              </a:lnSpc>
              <a:buNone/>
            </a:pPr>
            <a:endParaRPr lang="en-US" sz="2400" dirty="0"/>
          </a:p>
          <a:p>
            <a:pPr>
              <a:lnSpc>
                <a:spcPct val="100000"/>
              </a:lnSpc>
            </a:pPr>
            <a:r>
              <a:rPr lang="en-US" sz="3000" b="1" dirty="0"/>
              <a:t>High Impact Indicators (HIIs</a:t>
            </a:r>
            <a:r>
              <a:rPr lang="en-US" sz="3000" b="1" dirty="0" smtClean="0"/>
              <a:t>)</a:t>
            </a:r>
          </a:p>
          <a:p>
            <a:pPr>
              <a:lnSpc>
                <a:spcPct val="100000"/>
              </a:lnSpc>
            </a:pPr>
            <a:endParaRPr lang="en-US" sz="2800" b="1" dirty="0"/>
          </a:p>
          <a:p>
            <a:pPr>
              <a:lnSpc>
                <a:spcPct val="100000"/>
              </a:lnSpc>
            </a:pPr>
            <a:r>
              <a:rPr lang="en-US" sz="2400" dirty="0"/>
              <a:t>Performance Level Descriptors (PLDs for Level 1- Not Passing and Level 2 – High School Equivalency</a:t>
            </a:r>
            <a:r>
              <a:rPr lang="en-US" sz="2400" dirty="0" smtClean="0"/>
              <a:t>)</a:t>
            </a:r>
          </a:p>
          <a:p>
            <a:pPr marL="0" indent="0">
              <a:lnSpc>
                <a:spcPct val="100000"/>
              </a:lnSpc>
              <a:buNone/>
            </a:pPr>
            <a:r>
              <a:rPr lang="en-US" sz="3000" b="1" dirty="0" smtClean="0"/>
              <a:t>   PLDs = Stuff to Teach!</a:t>
            </a:r>
          </a:p>
          <a:p>
            <a:pPr>
              <a:lnSpc>
                <a:spcPct val="100000"/>
              </a:lnSpc>
            </a:pPr>
            <a:endParaRPr lang="en-US" sz="2400" dirty="0"/>
          </a:p>
          <a:p>
            <a:pPr>
              <a:lnSpc>
                <a:spcPct val="100000"/>
              </a:lnSpc>
            </a:pPr>
            <a:r>
              <a:rPr lang="en-US" sz="2400" dirty="0"/>
              <a:t>And, remember to have students review the </a:t>
            </a:r>
            <a:r>
              <a:rPr lang="en-US" sz="3000" b="1" dirty="0"/>
              <a:t>Study Guide</a:t>
            </a:r>
          </a:p>
          <a:p>
            <a:pPr>
              <a:lnSpc>
                <a:spcPct val="100000"/>
              </a:lnSpc>
            </a:pPr>
            <a:endParaRPr lang="en-US" sz="2400" dirty="0"/>
          </a:p>
          <a:p>
            <a:pPr>
              <a:lnSpc>
                <a:spcPct val="100000"/>
              </a:lnSpc>
            </a:pPr>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19</a:t>
            </a:fld>
            <a:endParaRPr lang="en-US" dirty="0"/>
          </a:p>
        </p:txBody>
      </p:sp>
    </p:spTree>
    <p:extLst>
      <p:ext uri="{BB962C8B-B14F-4D97-AF65-F5344CB8AC3E}">
        <p14:creationId xmlns:p14="http://schemas.microsoft.com/office/powerpoint/2010/main" val="361532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5B3B757-D824-AC4C-955D-FF4C262DEB57}"/>
              </a:ext>
            </a:extLst>
          </p:cNvPr>
          <p:cNvSpPr>
            <a:spLocks noGrp="1"/>
          </p:cNvSpPr>
          <p:nvPr>
            <p:ph type="title"/>
          </p:nvPr>
        </p:nvSpPr>
        <p:spPr/>
        <p:txBody>
          <a:bodyPr/>
          <a:lstStyle/>
          <a:p>
            <a:r>
              <a:rPr lang="en-US" dirty="0"/>
              <a:t>Session Objectives</a:t>
            </a:r>
          </a:p>
        </p:txBody>
      </p:sp>
      <p:sp>
        <p:nvSpPr>
          <p:cNvPr id="9" name="Content Placeholder 8">
            <a:extLst>
              <a:ext uri="{FF2B5EF4-FFF2-40B4-BE49-F238E27FC236}">
                <a16:creationId xmlns="" xmlns:a16="http://schemas.microsoft.com/office/drawing/2014/main" id="{7EDB3C08-581E-CB4A-9812-322D09A22E04}"/>
              </a:ext>
            </a:extLst>
          </p:cNvPr>
          <p:cNvSpPr>
            <a:spLocks noGrp="1"/>
          </p:cNvSpPr>
          <p:nvPr>
            <p:ph idx="1"/>
          </p:nvPr>
        </p:nvSpPr>
        <p:spPr/>
        <p:txBody>
          <a:bodyPr/>
          <a:lstStyle/>
          <a:p>
            <a:pPr>
              <a:lnSpc>
                <a:spcPct val="100000"/>
              </a:lnSpc>
            </a:pPr>
            <a:r>
              <a:rPr lang="en-US" sz="2400" dirty="0">
                <a:ea typeface="ＭＳ Ｐゴシック" charset="0"/>
              </a:rPr>
              <a:t>Analyze the GED Ready</a:t>
            </a:r>
            <a:r>
              <a:rPr lang="en-US" sz="2400" baseline="30000" dirty="0">
                <a:latin typeface="Arial"/>
                <a:ea typeface="ＭＳ Ｐゴシック" charset="0"/>
                <a:cs typeface="Arial"/>
              </a:rPr>
              <a:t>®</a:t>
            </a:r>
            <a:r>
              <a:rPr lang="en-US" sz="2400" dirty="0">
                <a:ea typeface="ＭＳ Ｐゴシック" charset="0"/>
              </a:rPr>
              <a:t> and Operational GED</a:t>
            </a:r>
            <a:r>
              <a:rPr lang="en-US" sz="2400" baseline="30000" dirty="0">
                <a:latin typeface="Arial"/>
                <a:ea typeface="ＭＳ Ｐゴシック" charset="0"/>
                <a:cs typeface="Arial"/>
              </a:rPr>
              <a:t>®</a:t>
            </a:r>
            <a:r>
              <a:rPr lang="en-US" sz="2400" dirty="0">
                <a:ea typeface="ＭＳ Ｐゴシック" charset="0"/>
              </a:rPr>
              <a:t> Test Score </a:t>
            </a:r>
            <a:r>
              <a:rPr lang="en-US" sz="2400" dirty="0" smtClean="0">
                <a:ea typeface="ＭＳ Ｐゴシック" charset="0"/>
              </a:rPr>
              <a:t>Reports</a:t>
            </a:r>
          </a:p>
          <a:p>
            <a:pPr>
              <a:lnSpc>
                <a:spcPct val="100000"/>
              </a:lnSpc>
            </a:pPr>
            <a:endParaRPr lang="en-US" sz="2400" dirty="0">
              <a:ea typeface="ＭＳ Ｐゴシック" charset="0"/>
            </a:endParaRPr>
          </a:p>
          <a:p>
            <a:pPr>
              <a:lnSpc>
                <a:spcPct val="100000"/>
              </a:lnSpc>
            </a:pPr>
            <a:r>
              <a:rPr lang="en-US" sz="2400" dirty="0">
                <a:ea typeface="ＭＳ Ｐゴシック" charset="0"/>
              </a:rPr>
              <a:t>Discuss the why and how of using score reports (as prescriptions) to drive </a:t>
            </a:r>
            <a:r>
              <a:rPr lang="en-US" sz="2400" dirty="0" smtClean="0">
                <a:ea typeface="ＭＳ Ｐゴシック" charset="0"/>
              </a:rPr>
              <a:t>instruction</a:t>
            </a:r>
          </a:p>
          <a:p>
            <a:pPr>
              <a:lnSpc>
                <a:spcPct val="100000"/>
              </a:lnSpc>
            </a:pPr>
            <a:endParaRPr lang="en-US" sz="2400" dirty="0">
              <a:ea typeface="ＭＳ Ｐゴシック" charset="0"/>
            </a:endParaRPr>
          </a:p>
          <a:p>
            <a:pPr>
              <a:lnSpc>
                <a:spcPct val="100000"/>
              </a:lnSpc>
            </a:pPr>
            <a:r>
              <a:rPr lang="en-US" sz="2400" dirty="0">
                <a:ea typeface="ＭＳ Ｐゴシック" charset="0"/>
              </a:rPr>
              <a:t>Share ideas and resources</a:t>
            </a:r>
          </a:p>
        </p:txBody>
      </p:sp>
      <p:sp>
        <p:nvSpPr>
          <p:cNvPr id="5" name="Slide Number Placeholder 4">
            <a:extLst>
              <a:ext uri="{FF2B5EF4-FFF2-40B4-BE49-F238E27FC236}">
                <a16:creationId xmlns=""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spTree>
    <p:extLst>
      <p:ext uri="{BB962C8B-B14F-4D97-AF65-F5344CB8AC3E}">
        <p14:creationId xmlns:p14="http://schemas.microsoft.com/office/powerpoint/2010/main" val="72724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PLDs in the Classroom</a:t>
            </a:r>
          </a:p>
        </p:txBody>
      </p:sp>
      <p:sp>
        <p:nvSpPr>
          <p:cNvPr id="3" name="Content Placeholder 2"/>
          <p:cNvSpPr>
            <a:spLocks noGrp="1"/>
          </p:cNvSpPr>
          <p:nvPr>
            <p:ph idx="1"/>
          </p:nvPr>
        </p:nvSpPr>
        <p:spPr>
          <a:xfrm>
            <a:off x="301083" y="1269242"/>
            <a:ext cx="8513956" cy="4604695"/>
          </a:xfrm>
        </p:spPr>
        <p:txBody>
          <a:bodyPr/>
          <a:lstStyle/>
          <a:p>
            <a:pPr marL="57167" indent="0">
              <a:buNone/>
            </a:pPr>
            <a:r>
              <a:rPr lang="en-US" sz="3500" b="1" dirty="0">
                <a:solidFill>
                  <a:srgbClr val="92D050"/>
                </a:solidFill>
              </a:rPr>
              <a:t>Use PLDs to:</a:t>
            </a:r>
          </a:p>
          <a:p>
            <a:pPr marL="400050" lvl="1" indent="0">
              <a:buNone/>
            </a:pPr>
            <a:r>
              <a:rPr lang="en-US" sz="3200" b="1" dirty="0">
                <a:solidFill>
                  <a:srgbClr val="92D050"/>
                </a:solidFill>
              </a:rPr>
              <a:t>Tip 1:</a:t>
            </a:r>
            <a:r>
              <a:rPr lang="en-US" sz="3200" b="1" dirty="0">
                <a:solidFill>
                  <a:srgbClr val="0084A9"/>
                </a:solidFill>
              </a:rPr>
              <a:t> </a:t>
            </a:r>
            <a:r>
              <a:rPr lang="en-US" sz="3200" dirty="0"/>
              <a:t>Assess student’s current skill </a:t>
            </a:r>
            <a:r>
              <a:rPr lang="en-US" sz="3200" dirty="0" smtClean="0"/>
              <a:t>level</a:t>
            </a:r>
          </a:p>
          <a:p>
            <a:pPr marL="400050" lvl="1" indent="0">
              <a:buNone/>
            </a:pPr>
            <a:endParaRPr lang="en-US" sz="3200" dirty="0"/>
          </a:p>
          <a:p>
            <a:pPr marL="1603375" lvl="1" indent="-1203325">
              <a:buNone/>
            </a:pPr>
            <a:r>
              <a:rPr lang="en-US" sz="3200" b="1" dirty="0">
                <a:solidFill>
                  <a:srgbClr val="92D050"/>
                </a:solidFill>
              </a:rPr>
              <a:t>Tip 2: </a:t>
            </a:r>
            <a:r>
              <a:rPr lang="en-US" sz="3200" dirty="0"/>
              <a:t>Determine when students are ready to </a:t>
            </a:r>
            <a:r>
              <a:rPr lang="en-US" sz="3200" dirty="0" smtClean="0"/>
              <a:t>test</a:t>
            </a:r>
          </a:p>
          <a:p>
            <a:pPr marL="1603375" lvl="1" indent="-1203325">
              <a:buNone/>
            </a:pPr>
            <a:endParaRPr lang="en-US" sz="3200" dirty="0"/>
          </a:p>
          <a:p>
            <a:pPr marL="400050" lvl="1" indent="0">
              <a:buNone/>
            </a:pPr>
            <a:r>
              <a:rPr lang="en-US" sz="3200" b="1" dirty="0">
                <a:solidFill>
                  <a:srgbClr val="92D050"/>
                </a:solidFill>
              </a:rPr>
              <a:t>Tip 3: </a:t>
            </a:r>
            <a:r>
              <a:rPr lang="en-US" sz="3200" dirty="0"/>
              <a:t>Shape learning </a:t>
            </a:r>
            <a:r>
              <a:rPr lang="en-US" sz="3200" dirty="0" smtClean="0"/>
              <a:t>activities</a:t>
            </a:r>
          </a:p>
          <a:p>
            <a:pPr marL="400050" lvl="1" indent="0">
              <a:buNone/>
            </a:pPr>
            <a:endParaRPr lang="en-US" sz="3200" dirty="0"/>
          </a:p>
          <a:p>
            <a:pPr marL="400050" lvl="1" indent="0">
              <a:buNone/>
            </a:pPr>
            <a:r>
              <a:rPr lang="en-US" sz="3200" b="1" dirty="0">
                <a:solidFill>
                  <a:srgbClr val="92D050"/>
                </a:solidFill>
              </a:rPr>
              <a:t>Tip 4: </a:t>
            </a:r>
            <a:r>
              <a:rPr lang="en-US" sz="3200" dirty="0"/>
              <a:t>Add perspective to lesson plans</a:t>
            </a:r>
          </a:p>
        </p:txBody>
      </p:sp>
      <p:sp>
        <p:nvSpPr>
          <p:cNvPr id="4" name="Slide Number Placeholder 3"/>
          <p:cNvSpPr>
            <a:spLocks noGrp="1"/>
          </p:cNvSpPr>
          <p:nvPr>
            <p:ph type="sldNum" sz="quarter" idx="4294967295"/>
          </p:nvPr>
        </p:nvSpPr>
        <p:spPr/>
        <p:txBody>
          <a:bodyPr/>
          <a:lstStyle/>
          <a:p>
            <a:pPr>
              <a:defRPr/>
            </a:pPr>
            <a:fld id="{D7424F65-3AF9-43AC-B3BB-2E4AFDF865B9}" type="slidenum">
              <a:rPr lang="en-US" altLang="en-US" smtClean="0"/>
              <a:pPr>
                <a:defRPr/>
              </a:pPr>
              <a:t>20</a:t>
            </a:fld>
            <a:endParaRPr lang="en-US" altLang="en-US" dirty="0"/>
          </a:p>
        </p:txBody>
      </p:sp>
    </p:spTree>
    <p:extLst>
      <p:ext uri="{BB962C8B-B14F-4D97-AF65-F5344CB8AC3E}">
        <p14:creationId xmlns:p14="http://schemas.microsoft.com/office/powerpoint/2010/main" val="29161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dirty="0"/>
              <a:t>Getting Started with Content</a:t>
            </a:r>
          </a:p>
        </p:txBody>
      </p:sp>
      <p:sp>
        <p:nvSpPr>
          <p:cNvPr id="10"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rgbClr val="0084A9"/>
                </a:solidFill>
              </a:rPr>
              <a:pPr/>
              <a:t>21</a:t>
            </a:fld>
            <a:endParaRPr lang="en-US" sz="1200" dirty="0">
              <a:solidFill>
                <a:srgbClr val="0084A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86" y="1450292"/>
            <a:ext cx="3204933" cy="41560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9228" t="2271" r="10910" b="7711"/>
          <a:stretch/>
        </p:blipFill>
        <p:spPr>
          <a:xfrm>
            <a:off x="4307683" y="1134298"/>
            <a:ext cx="4379117" cy="2776451"/>
          </a:xfrm>
          <a:prstGeom prst="rect">
            <a:avLst/>
          </a:prstGeom>
          <a:ln w="19050">
            <a:solidFill>
              <a:schemeClr val="tx1"/>
            </a:solidFill>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720" y="2883355"/>
            <a:ext cx="5613494" cy="34158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62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AE26A2A-DE5F-EA41-900F-AB5C4F1D9848}" type="slidenum">
              <a:rPr lang="en-US" smtClean="0"/>
              <a:t>22</a:t>
            </a:fld>
            <a:endParaRPr lang="en-US" dirty="0"/>
          </a:p>
        </p:txBody>
      </p:sp>
      <p:pic>
        <p:nvPicPr>
          <p:cNvPr id="4" name="Picture 3"/>
          <p:cNvPicPr>
            <a:picLocks noChangeAspect="1"/>
          </p:cNvPicPr>
          <p:nvPr/>
        </p:nvPicPr>
        <p:blipFill>
          <a:blip r:embed="rId2"/>
          <a:stretch>
            <a:fillRect/>
          </a:stretch>
        </p:blipFill>
        <p:spPr>
          <a:xfrm>
            <a:off x="1834" y="232445"/>
            <a:ext cx="9142166" cy="6477000"/>
          </a:xfrm>
          <a:prstGeom prst="rect">
            <a:avLst/>
          </a:prstGeom>
        </p:spPr>
      </p:pic>
    </p:spTree>
    <p:extLst>
      <p:ext uri="{BB962C8B-B14F-4D97-AF65-F5344CB8AC3E}">
        <p14:creationId xmlns:p14="http://schemas.microsoft.com/office/powerpoint/2010/main" val="2996065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About Our “Too Close to Call” Test-Taker?</a:t>
            </a:r>
          </a:p>
        </p:txBody>
      </p:sp>
      <p:sp>
        <p:nvSpPr>
          <p:cNvPr id="3" name="Content Placeholder 2"/>
          <p:cNvSpPr>
            <a:spLocks noGrp="1"/>
          </p:cNvSpPr>
          <p:nvPr>
            <p:ph idx="1"/>
          </p:nvPr>
        </p:nvSpPr>
        <p:spPr/>
        <p:txBody>
          <a:bodyPr>
            <a:normAutofit/>
          </a:bodyPr>
          <a:lstStyle/>
          <a:p>
            <a:pPr>
              <a:lnSpc>
                <a:spcPct val="100000"/>
              </a:lnSpc>
            </a:pPr>
            <a:r>
              <a:rPr lang="en-US" sz="2400" dirty="0"/>
              <a:t>The RLA test score was 137—completely in line with the feedback from the GED Ready</a:t>
            </a:r>
            <a:r>
              <a:rPr lang="en-US" sz="2400" baseline="30000" dirty="0">
                <a:latin typeface="Arial"/>
                <a:cs typeface="Arial"/>
              </a:rPr>
              <a:t>®</a:t>
            </a:r>
            <a:r>
              <a:rPr lang="en-US" sz="2400" dirty="0"/>
              <a:t> RLA exam</a:t>
            </a:r>
          </a:p>
          <a:p>
            <a:pPr>
              <a:lnSpc>
                <a:spcPct val="100000"/>
              </a:lnSpc>
            </a:pPr>
            <a:r>
              <a:rPr lang="en-US" sz="2400" dirty="0"/>
              <a:t>The operational exam feedback identified the following areas as needing improvement</a:t>
            </a:r>
          </a:p>
          <a:p>
            <a:pPr lvl="1">
              <a:lnSpc>
                <a:spcPct val="100000"/>
              </a:lnSpc>
            </a:pPr>
            <a:r>
              <a:rPr lang="en-US" sz="2400" dirty="0"/>
              <a:t>Reading for Meaning</a:t>
            </a:r>
          </a:p>
          <a:p>
            <a:pPr lvl="1">
              <a:lnSpc>
                <a:spcPct val="100000"/>
              </a:lnSpc>
            </a:pPr>
            <a:r>
              <a:rPr lang="en-US" sz="2400" dirty="0"/>
              <a:t>Identifying and Creating Arguments</a:t>
            </a:r>
          </a:p>
          <a:p>
            <a:pPr lvl="1">
              <a:lnSpc>
                <a:spcPct val="100000"/>
              </a:lnSpc>
            </a:pPr>
            <a:r>
              <a:rPr lang="en-US" sz="2400" dirty="0"/>
              <a:t>Making Inferences</a:t>
            </a:r>
          </a:p>
          <a:p>
            <a:pPr>
              <a:lnSpc>
                <a:spcPct val="100000"/>
              </a:lnSpc>
            </a:pPr>
            <a:r>
              <a:rPr lang="en-US" sz="2400" dirty="0"/>
              <a:t>Sound familiar?</a:t>
            </a:r>
          </a:p>
          <a:p>
            <a:pPr marL="685765" lvl="2" indent="0">
              <a:lnSpc>
                <a:spcPct val="100000"/>
              </a:lnSpc>
              <a:buNone/>
            </a:pPr>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23</a:t>
            </a:fld>
            <a:endParaRPr lang="en-US" dirty="0"/>
          </a:p>
        </p:txBody>
      </p:sp>
    </p:spTree>
    <p:extLst>
      <p:ext uri="{BB962C8B-B14F-4D97-AF65-F5344CB8AC3E}">
        <p14:creationId xmlns:p14="http://schemas.microsoft.com/office/powerpoint/2010/main" val="149072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086" y="880953"/>
            <a:ext cx="4856130" cy="3681529"/>
          </a:xfrm>
        </p:spPr>
        <p:txBody>
          <a:bodyPr/>
          <a:lstStyle/>
          <a:p>
            <a:r>
              <a:rPr lang="en-US" dirty="0"/>
              <a:t>What Instructors Need to Know: Social Studies</a:t>
            </a:r>
          </a:p>
        </p:txBody>
      </p:sp>
      <p:sp>
        <p:nvSpPr>
          <p:cNvPr id="4" name="Text Placeholder 3"/>
          <p:cNvSpPr>
            <a:spLocks noGrp="1"/>
          </p:cNvSpPr>
          <p:nvPr>
            <p:ph type="body" idx="1"/>
          </p:nvPr>
        </p:nvSpPr>
        <p:spPr/>
        <p:txBody>
          <a:bodyPr/>
          <a:lstStyle/>
          <a:p>
            <a:r>
              <a:rPr lang="en-US" dirty="0"/>
              <a:t>Same Skills…Different Context</a:t>
            </a:r>
          </a:p>
        </p:txBody>
      </p:sp>
      <p:sp>
        <p:nvSpPr>
          <p:cNvPr id="5" name="Slide Number Placeholder 4"/>
          <p:cNvSpPr>
            <a:spLocks noGrp="1"/>
          </p:cNvSpPr>
          <p:nvPr>
            <p:ph type="sldNum" sz="quarter" idx="10"/>
          </p:nvPr>
        </p:nvSpPr>
        <p:spPr/>
        <p:txBody>
          <a:bodyPr/>
          <a:lstStyle/>
          <a:p>
            <a:fld id="{BAE26A2A-DE5F-EA41-900F-AB5C4F1D9848}" type="slidenum">
              <a:rPr lang="en-US" smtClean="0"/>
              <a:pPr/>
              <a:t>24</a:t>
            </a:fld>
            <a:endParaRPr lang="en-US" dirty="0"/>
          </a:p>
        </p:txBody>
      </p:sp>
    </p:spTree>
    <p:extLst>
      <p:ext uri="{BB962C8B-B14F-4D97-AF65-F5344CB8AC3E}">
        <p14:creationId xmlns:p14="http://schemas.microsoft.com/office/powerpoint/2010/main" val="184691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Overview of Social Studies Test</a:t>
            </a:r>
          </a:p>
        </p:txBody>
      </p:sp>
      <p:sp>
        <p:nvSpPr>
          <p:cNvPr id="3" name="Content Placeholder 2"/>
          <p:cNvSpPr>
            <a:spLocks noGrp="1"/>
          </p:cNvSpPr>
          <p:nvPr>
            <p:ph idx="1"/>
          </p:nvPr>
        </p:nvSpPr>
        <p:spPr>
          <a:xfrm>
            <a:off x="457200" y="1112444"/>
            <a:ext cx="8229600" cy="4616450"/>
          </a:xfrm>
        </p:spPr>
        <p:txBody>
          <a:bodyPr/>
          <a:lstStyle/>
          <a:p>
            <a:r>
              <a:rPr lang="en-US" sz="2400" dirty="0"/>
              <a:t>Content</a:t>
            </a:r>
          </a:p>
          <a:p>
            <a:pPr lvl="1"/>
            <a:r>
              <a:rPr lang="en-US" sz="2000" dirty="0"/>
              <a:t>50% - Civics and Government</a:t>
            </a:r>
          </a:p>
          <a:p>
            <a:pPr lvl="1"/>
            <a:r>
              <a:rPr lang="en-US" sz="2000" dirty="0"/>
              <a:t>20% - United States History</a:t>
            </a:r>
          </a:p>
          <a:p>
            <a:pPr lvl="1"/>
            <a:r>
              <a:rPr lang="en-US" sz="2000" dirty="0"/>
              <a:t>15% - Economics</a:t>
            </a:r>
          </a:p>
          <a:p>
            <a:pPr lvl="1"/>
            <a:r>
              <a:rPr lang="en-US" sz="2000" dirty="0"/>
              <a:t>15% - Geography and the World</a:t>
            </a:r>
          </a:p>
          <a:p>
            <a:r>
              <a:rPr lang="en-US" sz="2400" dirty="0"/>
              <a:t>Themes</a:t>
            </a:r>
          </a:p>
          <a:p>
            <a:pPr lvl="1"/>
            <a:r>
              <a:rPr lang="en-US" sz="2000" dirty="0"/>
              <a:t>Development of Modern Liberties and Democracy</a:t>
            </a:r>
          </a:p>
          <a:p>
            <a:pPr lvl="1"/>
            <a:r>
              <a:rPr lang="en-US" sz="2000" dirty="0"/>
              <a:t>Dynamic Responses in Societal Systems </a:t>
            </a:r>
          </a:p>
          <a:p>
            <a:r>
              <a:rPr lang="en-US" sz="2400" dirty="0">
                <a:cs typeface="Arial Bold" charset="0"/>
              </a:rPr>
              <a:t>Social Studies Practices – analyzing, thinking, reasoning</a:t>
            </a:r>
          </a:p>
          <a:p>
            <a:r>
              <a:rPr lang="en-US" sz="2400" dirty="0">
                <a:cs typeface="Arial Bold" charset="0"/>
              </a:rPr>
              <a:t>Technology-enhanced question items</a:t>
            </a:r>
          </a:p>
        </p:txBody>
      </p:sp>
      <p:pic>
        <p:nvPicPr>
          <p:cNvPr id="4" name="Picture 12" descr="social_studies_globe.pn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320845" y="652431"/>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25</a:t>
            </a:fld>
            <a:endParaRPr lang="en-US" dirty="0"/>
          </a:p>
        </p:txBody>
      </p:sp>
    </p:spTree>
    <p:extLst>
      <p:ext uri="{BB962C8B-B14F-4D97-AF65-F5344CB8AC3E}">
        <p14:creationId xmlns:p14="http://schemas.microsoft.com/office/powerpoint/2010/main" val="365699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AE26A2A-DE5F-EA41-900F-AB5C4F1D9848}" type="slidenum">
              <a:rPr lang="en-US" smtClean="0"/>
              <a:t>26</a:t>
            </a:fld>
            <a:endParaRPr lang="en-US" dirty="0"/>
          </a:p>
        </p:txBody>
      </p:sp>
      <p:pic>
        <p:nvPicPr>
          <p:cNvPr id="6" name="Picture 5"/>
          <p:cNvPicPr>
            <a:picLocks noChangeAspect="1"/>
          </p:cNvPicPr>
          <p:nvPr/>
        </p:nvPicPr>
        <p:blipFill>
          <a:blip r:embed="rId2"/>
          <a:stretch>
            <a:fillRect/>
          </a:stretch>
        </p:blipFill>
        <p:spPr>
          <a:xfrm>
            <a:off x="465675" y="469005"/>
            <a:ext cx="7507893" cy="5584323"/>
          </a:xfrm>
          <a:prstGeom prst="rect">
            <a:avLst/>
          </a:prstGeom>
        </p:spPr>
      </p:pic>
    </p:spTree>
    <p:extLst>
      <p:ext uri="{BB962C8B-B14F-4D97-AF65-F5344CB8AC3E}">
        <p14:creationId xmlns:p14="http://schemas.microsoft.com/office/powerpoint/2010/main" val="102786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86" y="435897"/>
            <a:ext cx="8513956" cy="1165587"/>
          </a:xfrm>
        </p:spPr>
        <p:txBody>
          <a:bodyPr/>
          <a:lstStyle/>
          <a:p>
            <a:r>
              <a:rPr lang="en-US" dirty="0"/>
              <a:t>GED Ready</a:t>
            </a:r>
            <a:r>
              <a:rPr lang="en-US" baseline="30000" dirty="0">
                <a:latin typeface="Arial"/>
                <a:cs typeface="Arial"/>
              </a:rPr>
              <a:t>®</a:t>
            </a:r>
            <a:r>
              <a:rPr lang="en-US" dirty="0"/>
              <a:t> Social Studies Score: 137</a:t>
            </a:r>
            <a:br>
              <a:rPr lang="en-US" dirty="0"/>
            </a:br>
            <a:r>
              <a:rPr lang="en-US" dirty="0"/>
              <a:t>Areas for Improvement</a:t>
            </a:r>
          </a:p>
        </p:txBody>
      </p:sp>
      <p:sp>
        <p:nvSpPr>
          <p:cNvPr id="3" name="Content Placeholder 2"/>
          <p:cNvSpPr>
            <a:spLocks noGrp="1"/>
          </p:cNvSpPr>
          <p:nvPr>
            <p:ph idx="1"/>
          </p:nvPr>
        </p:nvSpPr>
        <p:spPr/>
        <p:txBody>
          <a:bodyPr/>
          <a:lstStyle/>
          <a:p>
            <a:r>
              <a:rPr lang="en-US" dirty="0"/>
              <a:t>Reading for Meaning in Social Studies</a:t>
            </a:r>
          </a:p>
          <a:p>
            <a:pPr lvl="1"/>
            <a:r>
              <a:rPr lang="en-US" dirty="0"/>
              <a:t>Use details to make inferences or claims</a:t>
            </a:r>
          </a:p>
          <a:p>
            <a:pPr lvl="1"/>
            <a:r>
              <a:rPr lang="en-US" dirty="0"/>
              <a:t>Compare information that differs between sources</a:t>
            </a:r>
          </a:p>
          <a:p>
            <a:pPr lvl="1"/>
            <a:r>
              <a:rPr lang="en-US" dirty="0"/>
              <a:t>Determine the difference between fact and opinion</a:t>
            </a:r>
          </a:p>
          <a:p>
            <a:pPr lvl="1"/>
            <a:endParaRPr lang="en-US" dirty="0"/>
          </a:p>
          <a:p>
            <a:r>
              <a:rPr lang="en-US" dirty="0"/>
              <a:t>Analyzing Historical Events and Arguments in Social Studies</a:t>
            </a:r>
          </a:p>
          <a:p>
            <a:pPr lvl="1"/>
            <a:r>
              <a:rPr lang="en-US" dirty="0"/>
              <a:t>Determine which evidence supports an inference</a:t>
            </a:r>
          </a:p>
          <a:p>
            <a:pPr lvl="1"/>
            <a:r>
              <a:rPr lang="en-US" dirty="0"/>
              <a:t>Identify bias and propaganda</a:t>
            </a:r>
          </a:p>
          <a:p>
            <a:pPr lvl="1"/>
            <a:r>
              <a:rPr lang="en-US" dirty="0"/>
              <a:t>Analyze cause and effect relationships</a:t>
            </a:r>
          </a:p>
          <a:p>
            <a:pPr lvl="1"/>
            <a:r>
              <a:rPr lang="en-US" dirty="0"/>
              <a:t>Describe the connections between people, places, environments, processes, and events</a:t>
            </a:r>
          </a:p>
          <a:p>
            <a:pPr lvl="1"/>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27</a:t>
            </a:fld>
            <a:endParaRPr lang="en-US" dirty="0"/>
          </a:p>
        </p:txBody>
      </p:sp>
      <p:sp>
        <p:nvSpPr>
          <p:cNvPr id="5" name="Rounded Rectangular Callout 4"/>
          <p:cNvSpPr/>
          <p:nvPr/>
        </p:nvSpPr>
        <p:spPr>
          <a:xfrm rot="1163602">
            <a:off x="5388987" y="1203030"/>
            <a:ext cx="1252728"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Inference</a:t>
            </a:r>
          </a:p>
        </p:txBody>
      </p:sp>
      <p:sp>
        <p:nvSpPr>
          <p:cNvPr id="6" name="Rounded Rectangular Callout 5"/>
          <p:cNvSpPr/>
          <p:nvPr/>
        </p:nvSpPr>
        <p:spPr>
          <a:xfrm rot="1090191">
            <a:off x="6872616" y="2365132"/>
            <a:ext cx="1434991"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Comparison</a:t>
            </a:r>
          </a:p>
        </p:txBody>
      </p:sp>
      <p:sp>
        <p:nvSpPr>
          <p:cNvPr id="7" name="Rounded Rectangular Callout 6"/>
          <p:cNvSpPr/>
          <p:nvPr/>
        </p:nvSpPr>
        <p:spPr>
          <a:xfrm rot="1977277">
            <a:off x="7501560" y="4084873"/>
            <a:ext cx="1434991"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Cause &amp; Effect</a:t>
            </a:r>
          </a:p>
        </p:txBody>
      </p:sp>
    </p:spTree>
    <p:extLst>
      <p:ext uri="{BB962C8B-B14F-4D97-AF65-F5344CB8AC3E}">
        <p14:creationId xmlns:p14="http://schemas.microsoft.com/office/powerpoint/2010/main" val="1135480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GED Ready</a:t>
            </a:r>
            <a:r>
              <a:rPr lang="en-US" baseline="30000" dirty="0">
                <a:latin typeface="Arial"/>
                <a:cs typeface="Arial"/>
              </a:rPr>
              <a:t>®</a:t>
            </a:r>
            <a:r>
              <a:rPr lang="en-US" dirty="0"/>
              <a:t> Social Studies Score:  137</a:t>
            </a:r>
            <a:br>
              <a:rPr lang="en-US" dirty="0"/>
            </a:br>
            <a:r>
              <a:rPr lang="en-US" dirty="0"/>
              <a:t>Areas for Improvement</a:t>
            </a:r>
          </a:p>
        </p:txBody>
      </p:sp>
      <p:sp>
        <p:nvSpPr>
          <p:cNvPr id="3" name="Content Placeholder 2"/>
          <p:cNvSpPr>
            <a:spLocks noGrp="1"/>
          </p:cNvSpPr>
          <p:nvPr>
            <p:ph idx="1"/>
          </p:nvPr>
        </p:nvSpPr>
        <p:spPr>
          <a:xfrm>
            <a:off x="301083" y="1825624"/>
            <a:ext cx="8513956" cy="4300855"/>
          </a:xfrm>
        </p:spPr>
        <p:txBody>
          <a:bodyPr/>
          <a:lstStyle/>
          <a:p>
            <a:r>
              <a:rPr lang="en-US" dirty="0"/>
              <a:t>Using Numbers and Graphs in Social Studies</a:t>
            </a:r>
          </a:p>
          <a:p>
            <a:pPr lvl="1"/>
            <a:r>
              <a:rPr lang="en-US" dirty="0"/>
              <a:t>Analyze information from maps, tables, charts, photographs, and political cartoons</a:t>
            </a:r>
          </a:p>
          <a:p>
            <a:pPr lvl="1"/>
            <a:endParaRPr lang="en-US" dirty="0"/>
          </a:p>
          <a:p>
            <a:pPr lvl="1"/>
            <a:endParaRPr lang="en-US" dirty="0"/>
          </a:p>
          <a:p>
            <a:pPr lvl="1"/>
            <a:endParaRPr lang="en-US" dirty="0"/>
          </a:p>
          <a:p>
            <a:pPr lvl="1"/>
            <a:endParaRPr lang="en-US" dirty="0"/>
          </a:p>
          <a:p>
            <a:pPr lvl="1"/>
            <a:r>
              <a:rPr lang="en-US" dirty="0"/>
              <a:t>Interpret, use and create graphs with appropriate labeling, and use he data to predict trends (Example: predict relationships or trends from scatterplots or line graphs)</a:t>
            </a:r>
          </a:p>
          <a:p>
            <a:pPr lvl="1"/>
            <a:r>
              <a:rPr lang="en-US" dirty="0"/>
              <a:t>Expressing text into visual form (Example: charts, graphs, tables, etc.)</a:t>
            </a:r>
          </a:p>
          <a:p>
            <a:pPr lvl="1"/>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28</a:t>
            </a:fld>
            <a:endParaRPr lang="en-US" dirty="0"/>
          </a:p>
        </p:txBody>
      </p:sp>
      <p:sp>
        <p:nvSpPr>
          <p:cNvPr id="6" name="Rounded Rectangular Callout 5"/>
          <p:cNvSpPr/>
          <p:nvPr/>
        </p:nvSpPr>
        <p:spPr>
          <a:xfrm rot="660685">
            <a:off x="6701883" y="2663898"/>
            <a:ext cx="1691640" cy="1161287"/>
          </a:xfrm>
          <a:prstGeom prst="wedgeRoundRectCallout">
            <a:avLst>
              <a:gd name="adj1" fmla="val -24897"/>
              <a:gd name="adj2" fmla="val 778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r>
              <a:rPr lang="en-US" u="sng" dirty="0"/>
              <a:t>math</a:t>
            </a:r>
            <a:r>
              <a:rPr lang="en-US" dirty="0"/>
              <a:t> has a role in Social Studies!</a:t>
            </a:r>
          </a:p>
        </p:txBody>
      </p:sp>
    </p:spTree>
    <p:extLst>
      <p:ext uri="{BB962C8B-B14F-4D97-AF65-F5344CB8AC3E}">
        <p14:creationId xmlns:p14="http://schemas.microsoft.com/office/powerpoint/2010/main" val="362139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Skills to Work On</a:t>
            </a:r>
            <a:br>
              <a:rPr lang="en-US" dirty="0"/>
            </a:br>
            <a:endParaRPr lang="en-US" dirty="0"/>
          </a:p>
        </p:txBody>
      </p:sp>
      <p:sp>
        <p:nvSpPr>
          <p:cNvPr id="3" name="Content Placeholder 2"/>
          <p:cNvSpPr>
            <a:spLocks noGrp="1"/>
          </p:cNvSpPr>
          <p:nvPr>
            <p:ph idx="1"/>
          </p:nvPr>
        </p:nvSpPr>
        <p:spPr>
          <a:xfrm>
            <a:off x="301083" y="1098958"/>
            <a:ext cx="8513956" cy="5423335"/>
          </a:xfrm>
        </p:spPr>
        <p:txBody>
          <a:bodyPr>
            <a:noAutofit/>
          </a:bodyPr>
          <a:lstStyle/>
          <a:p>
            <a:pPr>
              <a:lnSpc>
                <a:spcPct val="120000"/>
              </a:lnSpc>
            </a:pPr>
            <a:r>
              <a:rPr lang="en-US" sz="1800" dirty="0"/>
              <a:t>Determine the clearly stated details in primary and secondary sources, and use this information to make logical inferences or valid claims</a:t>
            </a:r>
          </a:p>
          <a:p>
            <a:pPr>
              <a:lnSpc>
                <a:spcPct val="120000"/>
              </a:lnSpc>
            </a:pPr>
            <a:r>
              <a:rPr lang="en-US" sz="1800" dirty="0"/>
              <a:t>Determine the central ideas or information of a primary or secondary source document</a:t>
            </a:r>
          </a:p>
          <a:p>
            <a:pPr>
              <a:lnSpc>
                <a:spcPct val="120000"/>
              </a:lnSpc>
            </a:pPr>
            <a:r>
              <a:rPr lang="en-US" sz="1800" dirty="0"/>
              <a:t>Determine the meaning of words and phrases used in a social studies context</a:t>
            </a:r>
          </a:p>
          <a:p>
            <a:pPr>
              <a:lnSpc>
                <a:spcPct val="120000"/>
              </a:lnSpc>
            </a:pPr>
            <a:r>
              <a:rPr lang="en-US" sz="1800" dirty="0"/>
              <a:t>Determine the difference between fact and opinion in a primary or secondary source document</a:t>
            </a:r>
          </a:p>
          <a:p>
            <a:pPr>
              <a:lnSpc>
                <a:spcPct val="120000"/>
              </a:lnSpc>
            </a:pPr>
            <a:r>
              <a:rPr lang="en-US" sz="1800" dirty="0"/>
              <a:t>Pull specific evidence from a document or other source to support inferences or analyses of given processes, events, or concepts </a:t>
            </a:r>
          </a:p>
          <a:p>
            <a:pPr>
              <a:lnSpc>
                <a:spcPct val="120000"/>
              </a:lnSpc>
            </a:pPr>
            <a:r>
              <a:rPr lang="en-US" sz="1800" dirty="0" smtClean="0"/>
              <a:t>Analyze </a:t>
            </a:r>
            <a:r>
              <a:rPr lang="en-US" sz="1800" dirty="0"/>
              <a:t>cause-and-effect relationships, including those with multiple </a:t>
            </a:r>
            <a:r>
              <a:rPr lang="en-US" sz="1800" dirty="0" smtClean="0"/>
              <a:t>factors</a:t>
            </a:r>
            <a:endParaRPr lang="en-US" sz="1800" dirty="0"/>
          </a:p>
        </p:txBody>
      </p:sp>
      <p:sp>
        <p:nvSpPr>
          <p:cNvPr id="4" name="Slide Number Placeholder 3"/>
          <p:cNvSpPr>
            <a:spLocks noGrp="1"/>
          </p:cNvSpPr>
          <p:nvPr>
            <p:ph type="sldNum" sz="quarter" idx="12"/>
          </p:nvPr>
        </p:nvSpPr>
        <p:spPr/>
        <p:txBody>
          <a:bodyPr/>
          <a:lstStyle/>
          <a:p>
            <a:fld id="{BAE26A2A-DE5F-EA41-900F-AB5C4F1D9848}" type="slidenum">
              <a:rPr lang="en-US" smtClean="0"/>
              <a:t>29</a:t>
            </a:fld>
            <a:endParaRPr lang="en-US" dirty="0"/>
          </a:p>
        </p:txBody>
      </p:sp>
    </p:spTree>
    <p:extLst>
      <p:ext uri="{BB962C8B-B14F-4D97-AF65-F5344CB8AC3E}">
        <p14:creationId xmlns:p14="http://schemas.microsoft.com/office/powerpoint/2010/main" val="2416666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52BB122-70BB-1145-B991-C2D7478631AC}"/>
              </a:ext>
            </a:extLst>
          </p:cNvPr>
          <p:cNvSpPr>
            <a:spLocks noGrp="1"/>
          </p:cNvSpPr>
          <p:nvPr>
            <p:ph type="title"/>
          </p:nvPr>
        </p:nvSpPr>
        <p:spPr/>
        <p:txBody>
          <a:bodyPr/>
          <a:lstStyle/>
          <a:p>
            <a:r>
              <a:rPr lang="en-US" dirty="0"/>
              <a:t>How Do </a:t>
            </a:r>
            <a:r>
              <a:rPr lang="en-US" u="sng" dirty="0"/>
              <a:t>YOU</a:t>
            </a:r>
            <a:r>
              <a:rPr lang="en-US" dirty="0"/>
              <a:t> </a:t>
            </a:r>
            <a:r>
              <a:rPr lang="en-US" dirty="0" smtClean="0"/>
              <a:t/>
            </a:r>
            <a:br>
              <a:rPr lang="en-US" dirty="0" smtClean="0"/>
            </a:br>
            <a:r>
              <a:rPr lang="en-US" dirty="0" smtClean="0"/>
              <a:t>Use </a:t>
            </a:r>
            <a:r>
              <a:rPr lang="en-US" dirty="0"/>
              <a:t>Score Reports? </a:t>
            </a:r>
          </a:p>
        </p:txBody>
      </p:sp>
      <p:sp>
        <p:nvSpPr>
          <p:cNvPr id="4" name="Slide Number Placeholder 3">
            <a:extLst>
              <a:ext uri="{FF2B5EF4-FFF2-40B4-BE49-F238E27FC236}">
                <a16:creationId xmlns=""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3</a:t>
            </a:fld>
            <a:endParaRPr lang="en-US" dirty="0"/>
          </a:p>
        </p:txBody>
      </p:sp>
      <p:pic>
        <p:nvPicPr>
          <p:cNvPr id="9" name="Picture 8"/>
          <p:cNvPicPr>
            <a:picLocks noChangeAspect="1"/>
          </p:cNvPicPr>
          <p:nvPr/>
        </p:nvPicPr>
        <p:blipFill rotWithShape="1">
          <a:blip r:embed="rId3"/>
          <a:srcRect l="16831" t="3868" r="17868" b="3796"/>
          <a:stretch/>
        </p:blipFill>
        <p:spPr>
          <a:xfrm>
            <a:off x="3957852" y="850541"/>
            <a:ext cx="5039844" cy="5035209"/>
          </a:xfrm>
          <a:prstGeom prst="rect">
            <a:avLst/>
          </a:prstGeom>
          <a:ln>
            <a:solidFill>
              <a:schemeClr val="tx1"/>
            </a:solidFill>
          </a:ln>
        </p:spPr>
      </p:pic>
    </p:spTree>
    <p:extLst>
      <p:ext uri="{BB962C8B-B14F-4D97-AF65-F5344CB8AC3E}">
        <p14:creationId xmlns:p14="http://schemas.microsoft.com/office/powerpoint/2010/main" val="36803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Skills</a:t>
            </a:r>
          </a:p>
        </p:txBody>
      </p:sp>
      <p:sp>
        <p:nvSpPr>
          <p:cNvPr id="3" name="Content Placeholder 2"/>
          <p:cNvSpPr>
            <a:spLocks noGrp="1"/>
          </p:cNvSpPr>
          <p:nvPr>
            <p:ph idx="1"/>
          </p:nvPr>
        </p:nvSpPr>
        <p:spPr>
          <a:xfrm>
            <a:off x="301083" y="1481675"/>
            <a:ext cx="8513956" cy="4646169"/>
          </a:xfrm>
        </p:spPr>
        <p:txBody>
          <a:bodyPr>
            <a:normAutofit/>
          </a:bodyPr>
          <a:lstStyle/>
          <a:p>
            <a:r>
              <a:rPr lang="en-US" dirty="0"/>
              <a:t>Analyze numerical and technical materials (for example, charts, research data) and written materials on a common </a:t>
            </a:r>
            <a:r>
              <a:rPr lang="en-US" dirty="0" smtClean="0"/>
              <a:t>topic</a:t>
            </a:r>
          </a:p>
          <a:p>
            <a:endParaRPr lang="en-US" dirty="0"/>
          </a:p>
          <a:p>
            <a:r>
              <a:rPr lang="en-US" dirty="0"/>
              <a:t>Analyze information presented visually, for example, in maps, tables, charts, photographs, political cartoons, etc</a:t>
            </a:r>
            <a:r>
              <a:rPr lang="en-US" dirty="0" smtClean="0"/>
              <a:t>.</a:t>
            </a:r>
          </a:p>
          <a:p>
            <a:endParaRPr lang="en-US" dirty="0"/>
          </a:p>
          <a:p>
            <a:r>
              <a:rPr lang="en-US" dirty="0"/>
              <a:t>Put numerical information found in a written source into tables, graphs and charts, and express numerical information in </a:t>
            </a:r>
            <a:r>
              <a:rPr lang="en-US" dirty="0" smtClean="0"/>
              <a:t>words</a:t>
            </a:r>
          </a:p>
          <a:p>
            <a:pPr marL="0" indent="0">
              <a:buNone/>
            </a:pPr>
            <a:r>
              <a:rPr lang="en-US" dirty="0" smtClean="0"/>
              <a:t> </a:t>
            </a:r>
            <a:endParaRPr lang="en-US" dirty="0"/>
          </a:p>
          <a:p>
            <a:r>
              <a:rPr lang="en-US" dirty="0"/>
              <a:t>Interpret, use and create graphs with appropriate labeling, and use the data to predict </a:t>
            </a:r>
            <a:r>
              <a:rPr lang="en-US" dirty="0" smtClean="0"/>
              <a:t>trends</a:t>
            </a:r>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30</a:t>
            </a:fld>
            <a:endParaRPr lang="en-US" dirty="0"/>
          </a:p>
        </p:txBody>
      </p:sp>
    </p:spTree>
    <p:extLst>
      <p:ext uri="{BB962C8B-B14F-4D97-AF65-F5344CB8AC3E}">
        <p14:creationId xmlns:p14="http://schemas.microsoft.com/office/powerpoint/2010/main" val="2475447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a:xfrm>
            <a:off x="301083" y="1351128"/>
            <a:ext cx="8513956" cy="4522809"/>
          </a:xfrm>
        </p:spPr>
        <p:txBody>
          <a:bodyPr>
            <a:normAutofit/>
          </a:bodyPr>
          <a:lstStyle/>
          <a:p>
            <a:pPr>
              <a:lnSpc>
                <a:spcPct val="100000"/>
              </a:lnSpc>
            </a:pPr>
            <a:r>
              <a:rPr lang="en-US" sz="2400" dirty="0"/>
              <a:t> Conclusion:  A “reluctant” reader</a:t>
            </a:r>
          </a:p>
          <a:p>
            <a:pPr lvl="1">
              <a:lnSpc>
                <a:spcPct val="100000"/>
              </a:lnSpc>
            </a:pPr>
            <a:r>
              <a:rPr lang="en-US" sz="2400" dirty="0"/>
              <a:t>Transform into a proficient reader—being able to sort through the structure of text to extract important details, evidence, and facts </a:t>
            </a:r>
          </a:p>
          <a:p>
            <a:pPr>
              <a:lnSpc>
                <a:spcPct val="100000"/>
              </a:lnSpc>
            </a:pPr>
            <a:r>
              <a:rPr lang="en-US" sz="2400" dirty="0"/>
              <a:t>Develop close reading skills (an essential)</a:t>
            </a:r>
          </a:p>
          <a:p>
            <a:pPr>
              <a:lnSpc>
                <a:spcPct val="100000"/>
              </a:lnSpc>
            </a:pPr>
            <a:r>
              <a:rPr lang="en-US" sz="2400" dirty="0"/>
              <a:t>Practice engaging with Social Studies texts (noticing, wondering, questioning, relating, thinking, and on occasion, arguing)</a:t>
            </a:r>
          </a:p>
          <a:p>
            <a:pPr>
              <a:lnSpc>
                <a:spcPct val="100000"/>
              </a:lnSpc>
            </a:pPr>
            <a:r>
              <a:rPr lang="en-US" sz="2400" dirty="0"/>
              <a:t>Practice “reading between the lines” (aka inference)</a:t>
            </a:r>
          </a:p>
          <a:p>
            <a:pPr>
              <a:lnSpc>
                <a:spcPct val="100000"/>
              </a:lnSpc>
            </a:pPr>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31</a:t>
            </a:fld>
            <a:endParaRPr lang="en-US" dirty="0"/>
          </a:p>
        </p:txBody>
      </p:sp>
    </p:spTree>
    <p:extLst>
      <p:ext uri="{BB962C8B-B14F-4D97-AF65-F5344CB8AC3E}">
        <p14:creationId xmlns:p14="http://schemas.microsoft.com/office/powerpoint/2010/main" val="98123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20100" cy="798513"/>
          </a:xfrm>
        </p:spPr>
        <p:txBody>
          <a:bodyPr>
            <a:normAutofit/>
          </a:bodyPr>
          <a:lstStyle/>
          <a:p>
            <a:r>
              <a:rPr lang="en-US" dirty="0"/>
              <a:t>Explore the Relationships</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32</a:t>
            </a:fld>
            <a:endParaRPr lang="en-US" alt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56322311"/>
              </p:ext>
            </p:extLst>
          </p:nvPr>
        </p:nvGraphicFramePr>
        <p:xfrm>
          <a:off x="457200" y="1215370"/>
          <a:ext cx="84201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82809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300" dirty="0"/>
              <a:t>How Do </a:t>
            </a:r>
            <a:r>
              <a:rPr lang="en-US" altLang="en-US" sz="3300" u="sng" dirty="0"/>
              <a:t>Good</a:t>
            </a:r>
            <a:r>
              <a:rPr lang="en-US" altLang="en-US" sz="3300" dirty="0"/>
              <a:t> Readers Make Inferences?</a:t>
            </a:r>
          </a:p>
        </p:txBody>
      </p:sp>
      <p:sp>
        <p:nvSpPr>
          <p:cNvPr id="11267" name="Rectangle 3"/>
          <p:cNvSpPr>
            <a:spLocks noGrp="1" noChangeArrowheads="1"/>
          </p:cNvSpPr>
          <p:nvPr>
            <p:ph idx="1"/>
          </p:nvPr>
        </p:nvSpPr>
        <p:spPr>
          <a:xfrm>
            <a:off x="457200" y="1382713"/>
            <a:ext cx="8229600" cy="4616450"/>
          </a:xfrm>
        </p:spPr>
        <p:txBody>
          <a:bodyPr/>
          <a:lstStyle/>
          <a:p>
            <a:pPr marL="0" indent="0">
              <a:buNone/>
            </a:pPr>
            <a:r>
              <a:rPr lang="en-US" altLang="en-US" sz="2800" dirty="0"/>
              <a:t>They use:</a:t>
            </a:r>
          </a:p>
          <a:p>
            <a:r>
              <a:rPr lang="en-US" altLang="en-US" sz="2800" dirty="0"/>
              <a:t>Word/text clues</a:t>
            </a:r>
          </a:p>
          <a:p>
            <a:r>
              <a:rPr lang="en-US" altLang="en-US" sz="2800" dirty="0"/>
              <a:t>Picture clues</a:t>
            </a:r>
          </a:p>
          <a:p>
            <a:r>
              <a:rPr lang="en-US" altLang="en-US" sz="2800" dirty="0"/>
              <a:t>Define unknown words</a:t>
            </a:r>
          </a:p>
          <a:p>
            <a:r>
              <a:rPr lang="en-US" altLang="en-US" sz="2800" dirty="0"/>
              <a:t>Look for emotion (feelings)</a:t>
            </a:r>
          </a:p>
          <a:p>
            <a:r>
              <a:rPr lang="en-US" altLang="en-US" sz="2800" dirty="0"/>
              <a:t>Use what they already know</a:t>
            </a:r>
          </a:p>
          <a:p>
            <a:r>
              <a:rPr lang="en-US" altLang="en-US" sz="2800" dirty="0"/>
              <a:t>Look for explanations for events</a:t>
            </a:r>
          </a:p>
          <a:p>
            <a:r>
              <a:rPr lang="en-US" altLang="en-US" sz="2800" dirty="0"/>
              <a:t>ASK themselves questions!</a:t>
            </a:r>
          </a:p>
          <a:p>
            <a:endParaRPr lang="en-US" altLang="en-US" sz="2800" dirty="0"/>
          </a:p>
        </p:txBody>
      </p:sp>
      <p:sp>
        <p:nvSpPr>
          <p:cNvPr id="13316" name="FlagCount" hidden="1">
            <a:hlinkClick r:id="rId3"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a:spcBef>
                <a:spcPct val="20000"/>
              </a:spcBef>
              <a:buFont typeface="Times" pitchFamily="-128" charset="0"/>
              <a:buChar char="•"/>
              <a:defRPr sz="3200">
                <a:solidFill>
                  <a:schemeClr val="tx1"/>
                </a:solidFill>
                <a:latin typeface="Trebuchet MS" pitchFamily="34" charset="0"/>
                <a:ea typeface="Osaka" pitchFamily="-128" charset="-128"/>
              </a:defRPr>
            </a:lvl1pPr>
            <a:lvl2pPr marL="742950" indent="-285750">
              <a:spcBef>
                <a:spcPct val="20000"/>
              </a:spcBef>
              <a:buFont typeface="Times" pitchFamily="-128" charset="0"/>
              <a:buChar char="•"/>
              <a:defRPr sz="2800">
                <a:solidFill>
                  <a:schemeClr val="tx1"/>
                </a:solidFill>
                <a:latin typeface="Trebuchet MS" pitchFamily="34" charset="0"/>
                <a:ea typeface="Osaka" pitchFamily="-128" charset="-128"/>
              </a:defRPr>
            </a:lvl2pPr>
            <a:lvl3pPr marL="1143000" indent="-228600">
              <a:spcBef>
                <a:spcPct val="20000"/>
              </a:spcBef>
              <a:buFont typeface="Times" pitchFamily="-128" charset="0"/>
              <a:buChar char="•"/>
              <a:defRPr sz="2400">
                <a:solidFill>
                  <a:schemeClr val="tx1"/>
                </a:solidFill>
                <a:latin typeface="Trebuchet MS" pitchFamily="34" charset="0"/>
                <a:ea typeface="Osaka" pitchFamily="-128" charset="-128"/>
              </a:defRPr>
            </a:lvl3pPr>
            <a:lvl4pPr marL="1600200" indent="-228600">
              <a:spcBef>
                <a:spcPct val="20000"/>
              </a:spcBef>
              <a:buFont typeface="Times" pitchFamily="-128" charset="0"/>
              <a:buChar char="•"/>
              <a:defRPr sz="2000">
                <a:solidFill>
                  <a:schemeClr val="tx1"/>
                </a:solidFill>
                <a:latin typeface="Trebuchet MS" pitchFamily="34" charset="0"/>
                <a:ea typeface="Osaka" pitchFamily="-128" charset="-128"/>
              </a:defRPr>
            </a:lvl4pPr>
            <a:lvl5pPr marL="2057400" indent="-228600">
              <a:spcBef>
                <a:spcPct val="20000"/>
              </a:spcBef>
              <a:buFont typeface="Times" pitchFamily="-128" charset="0"/>
              <a:buChar char="•"/>
              <a:defRPr sz="2000">
                <a:solidFill>
                  <a:schemeClr val="tx1"/>
                </a:solidFill>
                <a:latin typeface="Trebuchet MS" pitchFamily="34" charset="0"/>
                <a:ea typeface="Osaka" pitchFamily="-128" charset="-128"/>
              </a:defRPr>
            </a:lvl5pPr>
            <a:lvl6pPr marL="2514600" indent="-228600" eaLnBrk="0" fontAlgn="base" hangingPunct="0">
              <a:spcBef>
                <a:spcPct val="20000"/>
              </a:spcBef>
              <a:spcAft>
                <a:spcPct val="0"/>
              </a:spcAft>
              <a:buFont typeface="Times" pitchFamily="-128" charset="0"/>
              <a:buChar char="•"/>
              <a:defRPr sz="2000">
                <a:solidFill>
                  <a:schemeClr val="tx1"/>
                </a:solidFill>
                <a:latin typeface="Trebuchet MS" pitchFamily="34" charset="0"/>
                <a:ea typeface="Osaka" pitchFamily="-128" charset="-128"/>
              </a:defRPr>
            </a:lvl6pPr>
            <a:lvl7pPr marL="2971800" indent="-228600" eaLnBrk="0" fontAlgn="base" hangingPunct="0">
              <a:spcBef>
                <a:spcPct val="20000"/>
              </a:spcBef>
              <a:spcAft>
                <a:spcPct val="0"/>
              </a:spcAft>
              <a:buFont typeface="Times" pitchFamily="-128" charset="0"/>
              <a:buChar char="•"/>
              <a:defRPr sz="2000">
                <a:solidFill>
                  <a:schemeClr val="tx1"/>
                </a:solidFill>
                <a:latin typeface="Trebuchet MS" pitchFamily="34" charset="0"/>
                <a:ea typeface="Osaka" pitchFamily="-128" charset="-128"/>
              </a:defRPr>
            </a:lvl7pPr>
            <a:lvl8pPr marL="3429000" indent="-228600" eaLnBrk="0" fontAlgn="base" hangingPunct="0">
              <a:spcBef>
                <a:spcPct val="20000"/>
              </a:spcBef>
              <a:spcAft>
                <a:spcPct val="0"/>
              </a:spcAft>
              <a:buFont typeface="Times" pitchFamily="-128" charset="0"/>
              <a:buChar char="•"/>
              <a:defRPr sz="2000">
                <a:solidFill>
                  <a:schemeClr val="tx1"/>
                </a:solidFill>
                <a:latin typeface="Trebuchet MS" pitchFamily="34" charset="0"/>
                <a:ea typeface="Osaka" pitchFamily="-128" charset="-128"/>
              </a:defRPr>
            </a:lvl8pPr>
            <a:lvl9pPr marL="3886200" indent="-228600" eaLnBrk="0" fontAlgn="base" hangingPunct="0">
              <a:spcBef>
                <a:spcPct val="20000"/>
              </a:spcBef>
              <a:spcAft>
                <a:spcPct val="0"/>
              </a:spcAft>
              <a:buFont typeface="Times" pitchFamily="-128" charset="0"/>
              <a:buChar char="•"/>
              <a:defRPr sz="2000">
                <a:solidFill>
                  <a:schemeClr val="tx1"/>
                </a:solidFill>
                <a:latin typeface="Trebuchet MS" pitchFamily="34" charset="0"/>
                <a:ea typeface="Osaka" pitchFamily="-128" charset="-128"/>
              </a:defRPr>
            </a:lvl9pPr>
          </a:lstStyle>
          <a:p>
            <a:pPr algn="ctr">
              <a:spcBef>
                <a:spcPct val="0"/>
              </a:spcBef>
              <a:buFontTx/>
              <a:buNone/>
            </a:pPr>
            <a:r>
              <a:rPr lang="en-US" altLang="en-US" sz="1400" b="1" dirty="0">
                <a:latin typeface="Tahoma" pitchFamily="34" charset="0"/>
                <a:ea typeface="ＭＳ Ｐゴシック" pitchFamily="-128" charset="-128"/>
              </a:rPr>
              <a:t>0</a:t>
            </a:r>
          </a:p>
        </p:txBody>
      </p:sp>
      <p:pic>
        <p:nvPicPr>
          <p:cNvPr id="5" name="Picture 2" descr="https://o.quizlet.com/0aRlR5Y7cEoSkmYnnQjnlQ_m.jpg"/>
          <p:cNvPicPr>
            <a:picLocks noChangeAspect="1" noChangeArrowheads="1"/>
          </p:cNvPicPr>
          <p:nvPr/>
        </p:nvPicPr>
        <p:blipFill rotWithShape="1">
          <a:blip r:embed="rId4">
            <a:extLst>
              <a:ext uri="{28A0092B-C50C-407E-A947-70E740481C1C}">
                <a14:useLocalDpi xmlns:a14="http://schemas.microsoft.com/office/drawing/2010/main" val="0"/>
              </a:ext>
            </a:extLst>
          </a:blip>
          <a:srcRect b="33135"/>
          <a:stretch/>
        </p:blipFill>
        <p:spPr bwMode="auto">
          <a:xfrm>
            <a:off x="5476874" y="1382712"/>
            <a:ext cx="3209926" cy="166528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33</a:t>
            </a:fld>
            <a:endParaRPr lang="en-US" altLang="en-US" dirty="0"/>
          </a:p>
        </p:txBody>
      </p:sp>
    </p:spTree>
    <p:extLst>
      <p:ext uri="{BB962C8B-B14F-4D97-AF65-F5344CB8AC3E}">
        <p14:creationId xmlns:p14="http://schemas.microsoft.com/office/powerpoint/2010/main" val="198861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is Process-Driven</a:t>
            </a:r>
          </a:p>
        </p:txBody>
      </p:sp>
      <p:sp>
        <p:nvSpPr>
          <p:cNvPr id="3" name="Content Placeholder 2"/>
          <p:cNvSpPr>
            <a:spLocks noGrp="1"/>
          </p:cNvSpPr>
          <p:nvPr>
            <p:ph idx="1"/>
          </p:nvPr>
        </p:nvSpPr>
        <p:spPr/>
        <p:txBody>
          <a:bodyPr/>
          <a:lstStyle/>
          <a:p>
            <a:pPr marL="0" indent="0">
              <a:buNone/>
            </a:pPr>
            <a:r>
              <a:rPr lang="en-US" sz="2800" dirty="0"/>
              <a:t>The alchemy of inference</a:t>
            </a:r>
            <a:r>
              <a:rPr lang="en-US" dirty="0"/>
              <a:t>:</a:t>
            </a:r>
          </a:p>
          <a:p>
            <a:r>
              <a:rPr lang="en-US" sz="2400" dirty="0"/>
              <a:t>Using active reading skills (beyond the basics)</a:t>
            </a:r>
          </a:p>
          <a:p>
            <a:r>
              <a:rPr lang="en-US" sz="2400" dirty="0"/>
              <a:t>Engaging with the text and/or information presented</a:t>
            </a:r>
          </a:p>
          <a:p>
            <a:pPr lvl="1"/>
            <a:r>
              <a:rPr lang="en-US" sz="2600" dirty="0"/>
              <a:t>Questioning</a:t>
            </a:r>
          </a:p>
          <a:p>
            <a:pPr lvl="1"/>
            <a:r>
              <a:rPr lang="en-US" sz="2600" dirty="0"/>
              <a:t>Thinking critically</a:t>
            </a:r>
          </a:p>
          <a:p>
            <a:pPr lvl="1"/>
            <a:r>
              <a:rPr lang="en-US" sz="2600" dirty="0"/>
              <a:t>Making connections</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34</a:t>
            </a:fld>
            <a:endParaRPr lang="en-US" altLang="en-US" dirty="0"/>
          </a:p>
        </p:txBody>
      </p:sp>
    </p:spTree>
    <p:extLst>
      <p:ext uri="{BB962C8B-B14F-4D97-AF65-F5344CB8AC3E}">
        <p14:creationId xmlns:p14="http://schemas.microsoft.com/office/powerpoint/2010/main" val="415796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Teach Inference from Simple to Complex</a:t>
            </a:r>
            <a:br>
              <a:rPr lang="en-US" dirty="0"/>
            </a:br>
            <a:r>
              <a:rPr lang="en-US" dirty="0"/>
              <a:t/>
            </a:r>
            <a:br>
              <a:rPr lang="en-US" dirty="0"/>
            </a:br>
            <a:endParaRPr lang="en-US" dirty="0"/>
          </a:p>
        </p:txBody>
      </p:sp>
      <p:sp>
        <p:nvSpPr>
          <p:cNvPr id="3" name="Content Placeholder 2"/>
          <p:cNvSpPr>
            <a:spLocks noGrp="1"/>
          </p:cNvSpPr>
          <p:nvPr>
            <p:ph idx="1"/>
          </p:nvPr>
        </p:nvSpPr>
        <p:spPr>
          <a:xfrm>
            <a:off x="2810967" y="2122127"/>
            <a:ext cx="5730238" cy="812482"/>
          </a:xfrm>
        </p:spPr>
        <p:txBody>
          <a:bodyPr>
            <a:normAutofit/>
          </a:bodyPr>
          <a:lstStyle/>
          <a:p>
            <a:pPr marL="0" indent="0">
              <a:buNone/>
            </a:pPr>
            <a:r>
              <a:rPr lang="en-US" sz="2400" dirty="0"/>
              <a:t>Inference = Finding the Clues</a:t>
            </a:r>
          </a:p>
          <a:p>
            <a:pPr marL="0" indent="0">
              <a:buNone/>
            </a:pPr>
            <a:endParaRPr lang="en-US" sz="2400" dirty="0"/>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35</a:t>
            </a:fld>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882197185"/>
              </p:ext>
            </p:extLst>
          </p:nvPr>
        </p:nvGraphicFramePr>
        <p:xfrm>
          <a:off x="457198" y="3381410"/>
          <a:ext cx="8229600" cy="2166274"/>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371600">
                  <a:extLst>
                    <a:ext uri="{9D8B030D-6E8A-4147-A177-3AD203B41FA5}">
                      <a16:colId xmlns="" xmlns:a16="http://schemas.microsoft.com/office/drawing/2014/main" val="20005"/>
                    </a:ext>
                  </a:extLst>
                </a:gridCol>
              </a:tblGrid>
              <a:tr h="840394">
                <a:tc gridSpan="6">
                  <a:txBody>
                    <a:bodyPr/>
                    <a:lstStyle/>
                    <a:p>
                      <a:pPr>
                        <a:spcBef>
                          <a:spcPts val="0"/>
                        </a:spcBef>
                      </a:pPr>
                      <a:r>
                        <a:rPr lang="en-US" sz="2200" dirty="0">
                          <a:latin typeface="Arial" panose="020B0604020202020204" pitchFamily="34" charset="0"/>
                          <a:cs typeface="Arial" panose="020B0604020202020204" pitchFamily="34" charset="0"/>
                        </a:rPr>
                        <a:t>   From Simple to                                                  Complex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370840">
                <a:tc>
                  <a:txBody>
                    <a:bodyPr/>
                    <a:lstStyle/>
                    <a:p>
                      <a:r>
                        <a:rPr lang="en-US" dirty="0">
                          <a:latin typeface="Arial" panose="020B0604020202020204" pitchFamily="34" charset="0"/>
                          <a:cs typeface="Arial" panose="020B0604020202020204" pitchFamily="34" charset="0"/>
                        </a:rPr>
                        <a:t>Pictures/ Advertisements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Comics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Sentences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Short paragraphs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Longer, more intricate passages – fiction/</a:t>
                      </a:r>
                    </a:p>
                    <a:p>
                      <a:r>
                        <a:rPr lang="en-US" dirty="0">
                          <a:latin typeface="Arial" panose="020B0604020202020204" pitchFamily="34" charset="0"/>
                          <a:cs typeface="Arial" panose="020B0604020202020204" pitchFamily="34" charset="0"/>
                        </a:rPr>
                        <a:t>mysteries</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Longer, more intricate passages – nonfiction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6" name="Right Arrow 5"/>
          <p:cNvSpPr/>
          <p:nvPr/>
        </p:nvSpPr>
        <p:spPr>
          <a:xfrm>
            <a:off x="3138138" y="3618688"/>
            <a:ext cx="3251505" cy="408525"/>
          </a:xfrm>
          <a:prstGeom prst="right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pic>
        <p:nvPicPr>
          <p:cNvPr id="1028" name="Picture 4" descr="http://www.mtstcil.org/art/ManWithMagnigying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07" y="1671766"/>
            <a:ext cx="1521956" cy="15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5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Quick Example:  Teaching with Comics</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36</a:t>
            </a:fld>
            <a:endParaRPr lang="en-US" altLang="en-US" dirty="0"/>
          </a:p>
        </p:txBody>
      </p:sp>
      <p:pic>
        <p:nvPicPr>
          <p:cNvPr id="1026" name="Picture 2" descr="https://s-media-cache-ak0.pinimg.com/236x/5d/52/43/5d5243ba02ed3dcff89cf6a790adf6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861" y="1870745"/>
            <a:ext cx="3751636" cy="37516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6"/>
          <p:cNvSpPr>
            <a:spLocks noGrp="1"/>
          </p:cNvSpPr>
          <p:nvPr>
            <p:ph idx="1"/>
          </p:nvPr>
        </p:nvSpPr>
        <p:spPr>
          <a:xfrm>
            <a:off x="624000" y="1487777"/>
            <a:ext cx="3085358" cy="4616450"/>
          </a:xfrm>
        </p:spPr>
        <p:txBody>
          <a:bodyPr/>
          <a:lstStyle/>
          <a:p>
            <a:pPr marL="0" indent="0">
              <a:buNone/>
            </a:pPr>
            <a:r>
              <a:rPr lang="en-US" sz="2000" dirty="0"/>
              <a:t>Sample Questions</a:t>
            </a:r>
          </a:p>
          <a:p>
            <a:pPr marL="514350" indent="-514350">
              <a:buAutoNum type="arabicPeriod"/>
            </a:pPr>
            <a:r>
              <a:rPr lang="en-US" sz="2000" dirty="0"/>
              <a:t>What do you see?</a:t>
            </a:r>
          </a:p>
          <a:p>
            <a:pPr marL="514350" indent="-514350">
              <a:buAutoNum type="arabicPeriod"/>
            </a:pPr>
            <a:r>
              <a:rPr lang="en-US" sz="2000" dirty="0"/>
              <a:t>What do you know about excuses on not having your homework done?</a:t>
            </a:r>
          </a:p>
          <a:p>
            <a:pPr marL="514350" indent="-514350">
              <a:buAutoNum type="arabicPeriod"/>
            </a:pPr>
            <a:r>
              <a:rPr lang="en-US" sz="2000" dirty="0"/>
              <a:t>What does the student mean when he says, “I ate my homework.”?</a:t>
            </a:r>
          </a:p>
          <a:p>
            <a:pPr marL="0" indent="0">
              <a:buNone/>
            </a:pPr>
            <a:endParaRPr lang="en-US" sz="2000" dirty="0"/>
          </a:p>
        </p:txBody>
      </p:sp>
    </p:spTree>
    <p:extLst>
      <p:ext uri="{BB962C8B-B14F-4D97-AF65-F5344CB8AC3E}">
        <p14:creationId xmlns:p14="http://schemas.microsoft.com/office/powerpoint/2010/main" val="2858556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Our Test-Taker Fare with Operational Testing?</a:t>
            </a:r>
          </a:p>
        </p:txBody>
      </p:sp>
      <p:sp>
        <p:nvSpPr>
          <p:cNvPr id="3" name="Content Placeholder 2"/>
          <p:cNvSpPr>
            <a:spLocks noGrp="1"/>
          </p:cNvSpPr>
          <p:nvPr>
            <p:ph idx="1"/>
          </p:nvPr>
        </p:nvSpPr>
        <p:spPr/>
        <p:txBody>
          <a:bodyPr>
            <a:normAutofit/>
          </a:bodyPr>
          <a:lstStyle/>
          <a:p>
            <a:r>
              <a:rPr lang="en-US" sz="2400" dirty="0"/>
              <a:t>GED</a:t>
            </a:r>
            <a:r>
              <a:rPr lang="en-US" sz="2400" baseline="30000" dirty="0"/>
              <a:t>®</a:t>
            </a:r>
            <a:r>
              <a:rPr lang="en-US" sz="2400" dirty="0"/>
              <a:t> Social Studies test score: </a:t>
            </a:r>
            <a:r>
              <a:rPr lang="en-US" sz="2400" dirty="0" smtClean="0"/>
              <a:t>134</a:t>
            </a:r>
          </a:p>
          <a:p>
            <a:endParaRPr lang="en-US" sz="2400" dirty="0"/>
          </a:p>
          <a:p>
            <a:r>
              <a:rPr lang="en-US" sz="2400" dirty="0"/>
              <a:t>The operational exam feedback identified the following areas as needing improvement</a:t>
            </a:r>
          </a:p>
          <a:p>
            <a:pPr lvl="1"/>
            <a:r>
              <a:rPr lang="en-US" sz="2400" dirty="0"/>
              <a:t>Reading for Meaning in Social Studies</a:t>
            </a:r>
          </a:p>
          <a:p>
            <a:pPr lvl="1"/>
            <a:r>
              <a:rPr lang="en-US" sz="2400" dirty="0"/>
              <a:t>Analyzing Historical Events and Arguments in Social Studies</a:t>
            </a:r>
          </a:p>
          <a:p>
            <a:pPr lvl="1"/>
            <a:r>
              <a:rPr lang="en-US" sz="2400" dirty="0"/>
              <a:t>Using Numbers and Graphs in Social </a:t>
            </a:r>
            <a:r>
              <a:rPr lang="en-US" sz="2400" dirty="0" smtClean="0"/>
              <a:t>Studies</a:t>
            </a:r>
          </a:p>
          <a:p>
            <a:pPr marL="342883" lvl="1" indent="0">
              <a:buNone/>
            </a:pPr>
            <a:endParaRPr lang="en-US" sz="2400" dirty="0"/>
          </a:p>
          <a:p>
            <a:r>
              <a:rPr lang="en-US" sz="2400" dirty="0"/>
              <a:t>Sound familiar? It should…</a:t>
            </a:r>
          </a:p>
          <a:p>
            <a:pPr marL="685765" lvl="2" indent="0">
              <a:buNone/>
            </a:pPr>
            <a:endParaRPr lang="en-US" sz="2400" dirty="0"/>
          </a:p>
          <a:p>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37</a:t>
            </a:fld>
            <a:endParaRPr lang="en-US" dirty="0"/>
          </a:p>
        </p:txBody>
      </p:sp>
    </p:spTree>
    <p:extLst>
      <p:ext uri="{BB962C8B-B14F-4D97-AF65-F5344CB8AC3E}">
        <p14:creationId xmlns:p14="http://schemas.microsoft.com/office/powerpoint/2010/main" val="419812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for Reflection</a:t>
            </a:r>
          </a:p>
        </p:txBody>
      </p:sp>
      <p:sp>
        <p:nvSpPr>
          <p:cNvPr id="4" name="Text Placeholder 3"/>
          <p:cNvSpPr>
            <a:spLocks noGrp="1"/>
          </p:cNvSpPr>
          <p:nvPr>
            <p:ph type="body" idx="1"/>
          </p:nvPr>
        </p:nvSpPr>
        <p:spPr/>
        <p:txBody>
          <a:bodyPr/>
          <a:lstStyle/>
          <a:p>
            <a:r>
              <a:rPr lang="en-US" dirty="0"/>
              <a:t>What Can YOU Take Away from this Session?</a:t>
            </a:r>
          </a:p>
        </p:txBody>
      </p:sp>
      <p:sp>
        <p:nvSpPr>
          <p:cNvPr id="5" name="Slide Number Placeholder 4"/>
          <p:cNvSpPr>
            <a:spLocks noGrp="1"/>
          </p:cNvSpPr>
          <p:nvPr>
            <p:ph type="sldNum" sz="quarter" idx="10"/>
          </p:nvPr>
        </p:nvSpPr>
        <p:spPr/>
        <p:txBody>
          <a:bodyPr/>
          <a:lstStyle/>
          <a:p>
            <a:fld id="{BAE26A2A-DE5F-EA41-900F-AB5C4F1D9848}" type="slidenum">
              <a:rPr lang="en-US" smtClean="0"/>
              <a:pPr/>
              <a:t>38</a:t>
            </a:fld>
            <a:endParaRPr lang="en-US" dirty="0"/>
          </a:p>
        </p:txBody>
      </p:sp>
    </p:spTree>
    <p:extLst>
      <p:ext uri="{BB962C8B-B14F-4D97-AF65-F5344CB8AC3E}">
        <p14:creationId xmlns:p14="http://schemas.microsoft.com/office/powerpoint/2010/main" val="475679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 Yourself…and Your Colleagues</a:t>
            </a:r>
          </a:p>
        </p:txBody>
      </p:sp>
      <p:sp>
        <p:nvSpPr>
          <p:cNvPr id="3" name="Content Placeholder 2"/>
          <p:cNvSpPr>
            <a:spLocks noGrp="1"/>
          </p:cNvSpPr>
          <p:nvPr>
            <p:ph idx="1"/>
          </p:nvPr>
        </p:nvSpPr>
        <p:spPr/>
        <p:txBody>
          <a:bodyPr>
            <a:normAutofit/>
          </a:bodyPr>
          <a:lstStyle/>
          <a:p>
            <a:r>
              <a:rPr lang="en-US" sz="2400" dirty="0"/>
              <a:t>What are the key ingredients in skill development</a:t>
            </a:r>
            <a:r>
              <a:rPr lang="en-US" sz="2400" dirty="0" smtClean="0"/>
              <a:t>?</a:t>
            </a:r>
          </a:p>
          <a:p>
            <a:endParaRPr lang="en-US" sz="2400" dirty="0"/>
          </a:p>
          <a:p>
            <a:r>
              <a:rPr lang="en-US" sz="2400" dirty="0"/>
              <a:t>What are some of the most effective ways to prompt persistence especially in students who struggle with reading, writing, or mathematical reasoning</a:t>
            </a:r>
            <a:r>
              <a:rPr lang="en-US" sz="2400" dirty="0" smtClean="0"/>
              <a:t>?</a:t>
            </a:r>
          </a:p>
          <a:p>
            <a:endParaRPr lang="en-US" sz="2400" dirty="0"/>
          </a:p>
          <a:p>
            <a:r>
              <a:rPr lang="en-US" sz="2400" dirty="0"/>
              <a:t>How can I bring these elements to the classroom?</a:t>
            </a:r>
          </a:p>
        </p:txBody>
      </p:sp>
      <p:sp>
        <p:nvSpPr>
          <p:cNvPr id="4" name="Slide Number Placeholder 3"/>
          <p:cNvSpPr>
            <a:spLocks noGrp="1"/>
          </p:cNvSpPr>
          <p:nvPr>
            <p:ph type="sldNum" sz="quarter" idx="12"/>
          </p:nvPr>
        </p:nvSpPr>
        <p:spPr/>
        <p:txBody>
          <a:bodyPr/>
          <a:lstStyle/>
          <a:p>
            <a:fld id="{BAE26A2A-DE5F-EA41-900F-AB5C4F1D9848}" type="slidenum">
              <a:rPr lang="en-US" smtClean="0"/>
              <a:t>39</a:t>
            </a:fld>
            <a:endParaRPr lang="en-US" dirty="0"/>
          </a:p>
        </p:txBody>
      </p:sp>
    </p:spTree>
    <p:extLst>
      <p:ext uri="{BB962C8B-B14F-4D97-AF65-F5344CB8AC3E}">
        <p14:creationId xmlns:p14="http://schemas.microsoft.com/office/powerpoint/2010/main" val="4229813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5B3B757-D824-AC4C-955D-FF4C262DEB57}"/>
              </a:ext>
            </a:extLst>
          </p:cNvPr>
          <p:cNvSpPr>
            <a:spLocks noGrp="1"/>
          </p:cNvSpPr>
          <p:nvPr>
            <p:ph type="title"/>
          </p:nvPr>
        </p:nvSpPr>
        <p:spPr>
          <a:xfrm>
            <a:off x="301083" y="533497"/>
            <a:ext cx="8513956" cy="1165587"/>
          </a:xfrm>
        </p:spPr>
        <p:txBody>
          <a:bodyPr/>
          <a:lstStyle/>
          <a:p>
            <a:r>
              <a:rPr lang="en-US" dirty="0"/>
              <a:t>Common Score Report Uses</a:t>
            </a:r>
          </a:p>
        </p:txBody>
      </p:sp>
      <p:sp>
        <p:nvSpPr>
          <p:cNvPr id="9" name="Content Placeholder 8">
            <a:extLst>
              <a:ext uri="{FF2B5EF4-FFF2-40B4-BE49-F238E27FC236}">
                <a16:creationId xmlns="" xmlns:a16="http://schemas.microsoft.com/office/drawing/2014/main" id="{7EDB3C08-581E-CB4A-9812-322D09A22E04}"/>
              </a:ext>
            </a:extLst>
          </p:cNvPr>
          <p:cNvSpPr>
            <a:spLocks noGrp="1"/>
          </p:cNvSpPr>
          <p:nvPr>
            <p:ph idx="1"/>
          </p:nvPr>
        </p:nvSpPr>
        <p:spPr>
          <a:xfrm>
            <a:off x="301083" y="1255594"/>
            <a:ext cx="8513956" cy="4618343"/>
          </a:xfrm>
        </p:spPr>
        <p:txBody>
          <a:bodyPr/>
          <a:lstStyle/>
          <a:p>
            <a:pPr>
              <a:lnSpc>
                <a:spcPct val="100000"/>
              </a:lnSpc>
            </a:pPr>
            <a:r>
              <a:rPr lang="en-US" dirty="0"/>
              <a:t>Look at the score only…to gauge how far from 145 the score </a:t>
            </a:r>
            <a:r>
              <a:rPr lang="en-US" dirty="0" smtClean="0"/>
              <a:t>is</a:t>
            </a:r>
          </a:p>
          <a:p>
            <a:pPr>
              <a:lnSpc>
                <a:spcPct val="100000"/>
              </a:lnSpc>
            </a:pPr>
            <a:endParaRPr lang="en-US" dirty="0"/>
          </a:p>
          <a:p>
            <a:pPr>
              <a:lnSpc>
                <a:spcPct val="100000"/>
              </a:lnSpc>
            </a:pPr>
            <a:r>
              <a:rPr lang="en-US" dirty="0"/>
              <a:t>Get a feel for what work needs to be done (in terms of skills and content</a:t>
            </a:r>
            <a:r>
              <a:rPr lang="en-US" dirty="0" smtClean="0"/>
              <a:t>)</a:t>
            </a:r>
          </a:p>
          <a:p>
            <a:pPr>
              <a:lnSpc>
                <a:spcPct val="100000"/>
              </a:lnSpc>
            </a:pPr>
            <a:endParaRPr lang="en-US" dirty="0"/>
          </a:p>
          <a:p>
            <a:pPr>
              <a:lnSpc>
                <a:spcPct val="100000"/>
              </a:lnSpc>
            </a:pPr>
            <a:r>
              <a:rPr lang="en-US" dirty="0"/>
              <a:t>Compare the GED Ready</a:t>
            </a:r>
            <a:r>
              <a:rPr lang="en-US" sz="2000" baseline="30000" dirty="0">
                <a:latin typeface="Arial"/>
                <a:ea typeface="ＭＳ Ｐゴシック" charset="0"/>
                <a:cs typeface="Arial"/>
              </a:rPr>
              <a:t>®</a:t>
            </a:r>
            <a:r>
              <a:rPr lang="en-US" dirty="0"/>
              <a:t> and the GED</a:t>
            </a:r>
            <a:r>
              <a:rPr lang="en-US" sz="2000" baseline="30000" dirty="0">
                <a:latin typeface="Arial"/>
                <a:ea typeface="ＭＳ Ｐゴシック" charset="0"/>
                <a:cs typeface="Arial"/>
              </a:rPr>
              <a:t>®</a:t>
            </a:r>
            <a:r>
              <a:rPr lang="en-US" dirty="0"/>
              <a:t> operational test scores for similarities and </a:t>
            </a:r>
            <a:r>
              <a:rPr lang="en-US" dirty="0" smtClean="0"/>
              <a:t>differences</a:t>
            </a:r>
          </a:p>
          <a:p>
            <a:pPr>
              <a:lnSpc>
                <a:spcPct val="100000"/>
              </a:lnSpc>
            </a:pPr>
            <a:endParaRPr lang="en-US" dirty="0"/>
          </a:p>
          <a:p>
            <a:pPr>
              <a:lnSpc>
                <a:spcPct val="100000"/>
              </a:lnSpc>
            </a:pPr>
            <a:r>
              <a:rPr lang="en-US" dirty="0"/>
              <a:t>Don’t really use the score report—consider the feedback too “generic”</a:t>
            </a:r>
          </a:p>
          <a:p>
            <a:pPr>
              <a:lnSpc>
                <a:spcPct val="100000"/>
              </a:lnSpc>
            </a:pPr>
            <a:endParaRPr lang="en-US" dirty="0"/>
          </a:p>
        </p:txBody>
      </p:sp>
      <p:sp>
        <p:nvSpPr>
          <p:cNvPr id="5" name="Slide Number Placeholder 4">
            <a:extLst>
              <a:ext uri="{FF2B5EF4-FFF2-40B4-BE49-F238E27FC236}">
                <a16:creationId xmlns=""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4</a:t>
            </a:fld>
            <a:endParaRPr lang="en-US" dirty="0"/>
          </a:p>
        </p:txBody>
      </p:sp>
    </p:spTree>
    <p:extLst>
      <p:ext uri="{BB962C8B-B14F-4D97-AF65-F5344CB8AC3E}">
        <p14:creationId xmlns:p14="http://schemas.microsoft.com/office/powerpoint/2010/main" val="2978897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Few Takeaways…</a:t>
            </a:r>
          </a:p>
        </p:txBody>
      </p:sp>
      <p:sp>
        <p:nvSpPr>
          <p:cNvPr id="4" name="Text Placeholder 3"/>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BAE26A2A-DE5F-EA41-900F-AB5C4F1D9848}" type="slidenum">
              <a:rPr lang="en-US" smtClean="0"/>
              <a:pPr/>
              <a:t>40</a:t>
            </a:fld>
            <a:endParaRPr lang="en-US" dirty="0"/>
          </a:p>
        </p:txBody>
      </p:sp>
    </p:spTree>
    <p:extLst>
      <p:ext uri="{BB962C8B-B14F-4D97-AF65-F5344CB8AC3E}">
        <p14:creationId xmlns:p14="http://schemas.microsoft.com/office/powerpoint/2010/main" val="1456415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301083" y="1255594"/>
            <a:ext cx="8513956" cy="4618343"/>
          </a:xfrm>
        </p:spPr>
        <p:txBody>
          <a:bodyPr/>
          <a:lstStyle/>
          <a:p>
            <a:r>
              <a:rPr lang="en-US" dirty="0" smtClean="0"/>
              <a:t>Please </a:t>
            </a:r>
            <a:r>
              <a:rPr lang="en-US" dirty="0"/>
              <a:t>unlearn the notion that there is ONLY one right way—whether it is writing, problem-solving, or thinking critically</a:t>
            </a:r>
            <a:r>
              <a:rPr lang="en-US" dirty="0" smtClean="0"/>
              <a:t>.</a:t>
            </a:r>
          </a:p>
          <a:p>
            <a:endParaRPr lang="en-US" dirty="0"/>
          </a:p>
          <a:p>
            <a:r>
              <a:rPr lang="en-US" dirty="0"/>
              <a:t>Once is not enough—if that were true, we would have legions of experts</a:t>
            </a:r>
            <a:r>
              <a:rPr lang="en-US" dirty="0" smtClean="0"/>
              <a:t>!</a:t>
            </a:r>
          </a:p>
          <a:p>
            <a:endParaRPr lang="en-US" dirty="0"/>
          </a:p>
          <a:p>
            <a:r>
              <a:rPr lang="en-US" dirty="0"/>
              <a:t>Flow with the plateaus—learning and skill development are not linear</a:t>
            </a:r>
            <a:r>
              <a:rPr lang="en-US" dirty="0" smtClean="0"/>
              <a:t>.</a:t>
            </a:r>
          </a:p>
          <a:p>
            <a:endParaRPr lang="en-US" dirty="0"/>
          </a:p>
          <a:p>
            <a:r>
              <a:rPr lang="en-US" dirty="0"/>
              <a:t>Remember that </a:t>
            </a:r>
            <a:r>
              <a:rPr lang="en-US" i="1" dirty="0"/>
              <a:t>learning </a:t>
            </a:r>
            <a:r>
              <a:rPr lang="en-US" dirty="0"/>
              <a:t>is both iterative and integrative.  This will enable you to expect the best and have your students deliver their best.</a:t>
            </a:r>
            <a:endParaRPr lang="en-US" i="1" dirty="0"/>
          </a:p>
          <a:p>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41</a:t>
            </a:fld>
            <a:endParaRPr lang="en-US" dirty="0"/>
          </a:p>
        </p:txBody>
      </p:sp>
    </p:spTree>
    <p:extLst>
      <p:ext uri="{BB962C8B-B14F-4D97-AF65-F5344CB8AC3E}">
        <p14:creationId xmlns:p14="http://schemas.microsoft.com/office/powerpoint/2010/main" val="281942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2"/>
          <p:cNvSpPr>
            <a:spLocks noGrp="1"/>
          </p:cNvSpPr>
          <p:nvPr>
            <p:ph type="title"/>
          </p:nvPr>
        </p:nvSpPr>
        <p:spPr>
          <a:xfrm>
            <a:off x="457200" y="511175"/>
            <a:ext cx="8229600" cy="925513"/>
          </a:xfrm>
        </p:spPr>
        <p:txBody>
          <a:bodyPr/>
          <a:lstStyle/>
          <a:p>
            <a:r>
              <a:rPr lang="en-US" altLang="en-US" dirty="0">
                <a:cs typeface="Arial Bold" pitchFamily="34" charset="0"/>
              </a:rPr>
              <a:t>https://ged.com</a:t>
            </a:r>
          </a:p>
        </p:txBody>
      </p:sp>
      <p:pic>
        <p:nvPicPr>
          <p:cNvPr id="9" name="Picture 8">
            <a:extLst>
              <a:ext uri="{FF2B5EF4-FFF2-40B4-BE49-F238E27FC236}">
                <a16:creationId xmlns="" xmlns:a16="http://schemas.microsoft.com/office/drawing/2014/main" id="{313E2E74-7BB9-4091-8C60-9F87684700EE}"/>
              </a:ext>
            </a:extLst>
          </p:cNvPr>
          <p:cNvPicPr>
            <a:picLocks noChangeAspect="1"/>
          </p:cNvPicPr>
          <p:nvPr/>
        </p:nvPicPr>
        <p:blipFill>
          <a:blip r:embed="rId3"/>
          <a:stretch>
            <a:fillRect/>
          </a:stretch>
        </p:blipFill>
        <p:spPr>
          <a:xfrm>
            <a:off x="303175" y="1540933"/>
            <a:ext cx="8532775" cy="4182533"/>
          </a:xfrm>
          <a:prstGeom prst="rect">
            <a:avLst/>
          </a:prstGeom>
          <a:ln w="38100">
            <a:solidFill>
              <a:schemeClr val="tx1"/>
            </a:solidFill>
          </a:ln>
          <a:effectLst>
            <a:outerShdw blurRad="50800" dist="38100" dir="5400000" algn="t" rotWithShape="0">
              <a:prstClr val="black">
                <a:alpha val="40000"/>
              </a:prstClr>
            </a:outerShdw>
          </a:effectLst>
        </p:spPr>
      </p:pic>
      <p:sp>
        <p:nvSpPr>
          <p:cNvPr id="10" name="Oval 9">
            <a:extLst>
              <a:ext uri="{FF2B5EF4-FFF2-40B4-BE49-F238E27FC236}">
                <a16:creationId xmlns="" xmlns:a16="http://schemas.microsoft.com/office/drawing/2014/main" id="{AA555B0A-E5BF-4175-9915-FABD4B9A1088}"/>
              </a:ext>
            </a:extLst>
          </p:cNvPr>
          <p:cNvSpPr/>
          <p:nvPr/>
        </p:nvSpPr>
        <p:spPr>
          <a:xfrm>
            <a:off x="7086600" y="1158240"/>
            <a:ext cx="1231392" cy="963168"/>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3"/>
          <p:cNvSpPr>
            <a:spLocks noGrp="1"/>
          </p:cNvSpPr>
          <p:nvPr>
            <p:ph type="sldNum" sz="quarter" idx="12"/>
          </p:nvPr>
        </p:nvSpPr>
        <p:spPr>
          <a:xfrm>
            <a:off x="301082" y="6446837"/>
            <a:ext cx="2057400" cy="218070"/>
          </a:xfrm>
        </p:spPr>
        <p:txBody>
          <a:bodyPr/>
          <a:lstStyle/>
          <a:p>
            <a:fld id="{FDB85971-3E91-4360-9421-E6D30C2662E9}" type="slidenum">
              <a:rPr lang="en-US" altLang="en-US" smtClean="0"/>
              <a:pPr/>
              <a:t>42</a:t>
            </a:fld>
            <a:endParaRPr lang="en-US" altLang="en-US" dirty="0"/>
          </a:p>
        </p:txBody>
      </p:sp>
    </p:spTree>
    <p:extLst>
      <p:ext uri="{BB962C8B-B14F-4D97-AF65-F5344CB8AC3E}">
        <p14:creationId xmlns:p14="http://schemas.microsoft.com/office/powerpoint/2010/main" val="183454271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a:t>Questions</a:t>
            </a:r>
            <a:r>
              <a:rPr lang="en-US" sz="5400" dirty="0" smtClean="0"/>
              <a:t>?</a:t>
            </a:r>
            <a:br>
              <a:rPr lang="en-US" sz="5400" dirty="0" smtClean="0"/>
            </a:br>
            <a:r>
              <a:rPr lang="en-US" dirty="0"/>
              <a:t/>
            </a:r>
            <a:br>
              <a:rPr lang="en-US" dirty="0"/>
            </a:br>
            <a:r>
              <a:rPr lang="en-US" dirty="0" smtClean="0"/>
              <a:t/>
            </a:r>
            <a:br>
              <a:rPr lang="en-US" dirty="0" smtClean="0"/>
            </a:br>
            <a:endParaRPr lang="en-US" dirty="0"/>
          </a:p>
        </p:txBody>
      </p:sp>
      <p:sp>
        <p:nvSpPr>
          <p:cNvPr id="4" name="Text Placeholder 3"/>
          <p:cNvSpPr>
            <a:spLocks noGrp="1"/>
          </p:cNvSpPr>
          <p:nvPr>
            <p:ph type="body" idx="1"/>
          </p:nvPr>
        </p:nvSpPr>
        <p:spPr>
          <a:xfrm>
            <a:off x="301086" y="3889612"/>
            <a:ext cx="4457701" cy="1920174"/>
          </a:xfrm>
        </p:spPr>
        <p:txBody>
          <a:bodyPr>
            <a:normAutofit lnSpcReduction="10000"/>
          </a:bodyPr>
          <a:lstStyle/>
          <a:p>
            <a:r>
              <a:rPr lang="en-US" sz="2400" dirty="0" smtClean="0"/>
              <a:t>Debi Faucette, Senior Director</a:t>
            </a:r>
          </a:p>
          <a:p>
            <a:r>
              <a:rPr lang="en-US" sz="2400" dirty="0" smtClean="0"/>
              <a:t>Debi.Faucette@ged.com</a:t>
            </a:r>
          </a:p>
          <a:p>
            <a:r>
              <a:rPr lang="en-US" sz="2400" dirty="0" smtClean="0"/>
              <a:t>202.302.6658</a:t>
            </a:r>
          </a:p>
          <a:p>
            <a:endParaRPr lang="en-US" sz="2400" dirty="0"/>
          </a:p>
          <a:p>
            <a:r>
              <a:rPr lang="en-US" sz="2400" dirty="0" smtClean="0"/>
              <a:t>communications@ged.com</a:t>
            </a:r>
            <a:endParaRPr lang="en-US" sz="2400" dirty="0"/>
          </a:p>
          <a:p>
            <a:endParaRPr lang="en-US" dirty="0" smtClean="0"/>
          </a:p>
          <a:p>
            <a:endParaRPr lang="en-US" dirty="0"/>
          </a:p>
        </p:txBody>
      </p:sp>
      <p:sp>
        <p:nvSpPr>
          <p:cNvPr id="5" name="Slide Number Placeholder 4"/>
          <p:cNvSpPr>
            <a:spLocks noGrp="1"/>
          </p:cNvSpPr>
          <p:nvPr>
            <p:ph type="sldNum" sz="quarter" idx="10"/>
          </p:nvPr>
        </p:nvSpPr>
        <p:spPr/>
        <p:txBody>
          <a:bodyPr/>
          <a:lstStyle/>
          <a:p>
            <a:fld id="{BAE26A2A-DE5F-EA41-900F-AB5C4F1D9848}" type="slidenum">
              <a:rPr lang="en-US" smtClean="0"/>
              <a:pPr/>
              <a:t>43</a:t>
            </a:fld>
            <a:endParaRPr lang="en-US" dirty="0"/>
          </a:p>
        </p:txBody>
      </p:sp>
    </p:spTree>
    <p:extLst>
      <p:ext uri="{BB962C8B-B14F-4D97-AF65-F5344CB8AC3E}">
        <p14:creationId xmlns:p14="http://schemas.microsoft.com/office/powerpoint/2010/main" val="596816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301086" y="1219200"/>
            <a:ext cx="8461914" cy="2974982"/>
          </a:xfrm>
        </p:spPr>
        <p:txBody>
          <a:bodyPr>
            <a:noAutofit/>
          </a:bodyPr>
          <a:lstStyle/>
          <a:p>
            <a:r>
              <a:rPr lang="en-US" altLang="en-US" sz="7200" dirty="0">
                <a:ea typeface="ＭＳ Ｐゴシック" pitchFamily="34" charset="-128"/>
              </a:rPr>
              <a:t>Thank you!</a:t>
            </a:r>
          </a:p>
        </p:txBody>
      </p:sp>
      <p:sp>
        <p:nvSpPr>
          <p:cNvPr id="3" name="Text Placeholder 2"/>
          <p:cNvSpPr>
            <a:spLocks noGrp="1"/>
          </p:cNvSpPr>
          <p:nvPr>
            <p:ph type="body" idx="1"/>
          </p:nvPr>
        </p:nvSpPr>
        <p:spPr>
          <a:xfrm>
            <a:off x="453486" y="4716966"/>
            <a:ext cx="7440834" cy="1092820"/>
          </a:xfrm>
        </p:spPr>
        <p:txBody>
          <a:bodyPr>
            <a:normAutofit/>
          </a:bodyPr>
          <a:lstStyle/>
          <a:p>
            <a:r>
              <a:rPr lang="en-US" altLang="en-US" sz="2800" dirty="0">
                <a:ea typeface="ＭＳ Ｐゴシック" pitchFamily="34" charset="-128"/>
              </a:rPr>
              <a:t>Communicate with GED Testing Service</a:t>
            </a:r>
            <a:r>
              <a:rPr lang="en-US" altLang="en-US" sz="2800" baseline="30000" dirty="0">
                <a:latin typeface="Arial"/>
                <a:ea typeface="ＭＳ Ｐゴシック" pitchFamily="34" charset="-128"/>
                <a:cs typeface="Arial"/>
              </a:rPr>
              <a:t>® </a:t>
            </a:r>
            <a:r>
              <a:rPr lang="en-US" altLang="en-US" sz="2800" dirty="0">
                <a:ea typeface="ＭＳ Ｐゴシック" pitchFamily="34" charset="-128"/>
              </a:rPr>
              <a:t>communications@ged.com</a:t>
            </a:r>
            <a:endParaRPr lang="en-US" sz="2800" dirty="0"/>
          </a:p>
        </p:txBody>
      </p:sp>
      <p:sp>
        <p:nvSpPr>
          <p:cNvPr id="7" name="Slide Number Placeholder 2"/>
          <p:cNvSpPr>
            <a:spLocks noGrp="1"/>
          </p:cNvSpPr>
          <p:nvPr>
            <p:ph type="sldNum" sz="quarter" idx="10"/>
          </p:nvPr>
        </p:nvSpPr>
        <p:spPr/>
        <p:txBody>
          <a:bodyPr/>
          <a:lstStyle/>
          <a:p>
            <a:fld id="{A0787430-367F-844C-868B-A0250E95AAAB}" type="slidenum">
              <a:rPr lang="en-US" smtClean="0"/>
              <a:t>44</a:t>
            </a:fld>
            <a:endParaRPr lang="en-US" dirty="0"/>
          </a:p>
        </p:txBody>
      </p:sp>
    </p:spTree>
    <p:extLst>
      <p:ext uri="{BB962C8B-B14F-4D97-AF65-F5344CB8AC3E}">
        <p14:creationId xmlns:p14="http://schemas.microsoft.com/office/powerpoint/2010/main" val="41548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FBE2CC-1AD5-974D-897A-58BAD45A3434}"/>
              </a:ext>
            </a:extLst>
          </p:cNvPr>
          <p:cNvSpPr>
            <a:spLocks noGrp="1"/>
          </p:cNvSpPr>
          <p:nvPr>
            <p:ph type="title"/>
          </p:nvPr>
        </p:nvSpPr>
        <p:spPr/>
        <p:txBody>
          <a:bodyPr>
            <a:normAutofit/>
          </a:bodyPr>
          <a:lstStyle/>
          <a:p>
            <a:r>
              <a:rPr lang="en-US" dirty="0"/>
              <a:t>So How  Do You Take It </a:t>
            </a:r>
            <a:r>
              <a:rPr lang="en-US" dirty="0" smtClean="0"/>
              <a:t/>
            </a:r>
            <a:br>
              <a:rPr lang="en-US" dirty="0" smtClean="0"/>
            </a:br>
            <a:r>
              <a:rPr lang="en-US" dirty="0" smtClean="0"/>
              <a:t>From </a:t>
            </a:r>
            <a:r>
              <a:rPr lang="en-US" dirty="0"/>
              <a:t>This . . . </a:t>
            </a:r>
            <a:r>
              <a:rPr lang="en-US" dirty="0" smtClean="0"/>
              <a:t>…..……………………..To This?</a:t>
            </a:r>
            <a:endParaRPr lang="en-US" b="1" dirty="0"/>
          </a:p>
        </p:txBody>
      </p:sp>
      <p:sp>
        <p:nvSpPr>
          <p:cNvPr id="6" name="Slide Number Placeholder 5">
            <a:extLst>
              <a:ext uri="{FF2B5EF4-FFF2-40B4-BE49-F238E27FC236}">
                <a16:creationId xmlns=""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5</a:t>
            </a:fld>
            <a:endParaRPr lang="en-US" dirty="0"/>
          </a:p>
        </p:txBody>
      </p:sp>
      <p:pic>
        <p:nvPicPr>
          <p:cNvPr id="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5775" y="2059086"/>
            <a:ext cx="3886200" cy="363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half" idx="13"/>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692650" y="2015626"/>
            <a:ext cx="3886200" cy="349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5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Take Action!</a:t>
            </a:r>
          </a:p>
        </p:txBody>
      </p:sp>
      <p:sp>
        <p:nvSpPr>
          <p:cNvPr id="3" name="Content Placeholder 2"/>
          <p:cNvSpPr>
            <a:spLocks noGrp="1"/>
          </p:cNvSpPr>
          <p:nvPr>
            <p:ph idx="1"/>
          </p:nvPr>
        </p:nvSpPr>
        <p:spPr/>
        <p:txBody>
          <a:bodyPr>
            <a:normAutofit/>
          </a:bodyPr>
          <a:lstStyle/>
          <a:p>
            <a:pPr marL="285750" indent="-285750"/>
            <a:r>
              <a:rPr lang="en-US" sz="3200" dirty="0" smtClean="0"/>
              <a:t>Review</a:t>
            </a:r>
          </a:p>
          <a:p>
            <a:pPr marL="285750" indent="-285750"/>
            <a:endParaRPr lang="en-US" sz="3200" dirty="0"/>
          </a:p>
          <a:p>
            <a:pPr marL="285750" indent="-285750"/>
            <a:r>
              <a:rPr lang="en-US" sz="3200" dirty="0" smtClean="0"/>
              <a:t>Diagnose</a:t>
            </a:r>
          </a:p>
          <a:p>
            <a:pPr marL="285750" indent="-285750"/>
            <a:endParaRPr lang="en-US" sz="3200" dirty="0"/>
          </a:p>
          <a:p>
            <a:pPr marL="285750" indent="-285750"/>
            <a:r>
              <a:rPr lang="en-US" sz="3200" dirty="0"/>
              <a:t>Prescribe</a:t>
            </a:r>
          </a:p>
        </p:txBody>
      </p:sp>
      <p:sp>
        <p:nvSpPr>
          <p:cNvPr id="4" name="Slide Number Placeholder 3"/>
          <p:cNvSpPr>
            <a:spLocks noGrp="1"/>
          </p:cNvSpPr>
          <p:nvPr>
            <p:ph type="sldNum" sz="quarter" idx="12"/>
          </p:nvPr>
        </p:nvSpPr>
        <p:spPr/>
        <p:txBody>
          <a:bodyPr/>
          <a:lstStyle/>
          <a:p>
            <a:fld id="{BAE26A2A-DE5F-EA41-900F-AB5C4F1D9848}" type="slidenum">
              <a:rPr lang="en-US" smtClean="0"/>
              <a:t>6</a:t>
            </a:fld>
            <a:endParaRPr lang="en-US" dirty="0"/>
          </a:p>
        </p:txBody>
      </p:sp>
    </p:spTree>
    <p:extLst>
      <p:ext uri="{BB962C8B-B14F-4D97-AF65-F5344CB8AC3E}">
        <p14:creationId xmlns:p14="http://schemas.microsoft.com/office/powerpoint/2010/main" val="38398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Features of the Enhanced Score Report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4423018"/>
              </p:ext>
            </p:extLst>
          </p:nvPr>
        </p:nvGraphicFramePr>
        <p:xfrm>
          <a:off x="255722" y="966914"/>
          <a:ext cx="8686800" cy="5185686"/>
        </p:xfrm>
        <a:graphic>
          <a:graphicData uri="http://schemas.openxmlformats.org/drawingml/2006/table">
            <a:tbl>
              <a:tblPr/>
              <a:tblGrid>
                <a:gridCol w="1480088">
                  <a:extLst>
                    <a:ext uri="{9D8B030D-6E8A-4147-A177-3AD203B41FA5}">
                      <a16:colId xmlns="" xmlns:a16="http://schemas.microsoft.com/office/drawing/2014/main" val="20000"/>
                    </a:ext>
                  </a:extLst>
                </a:gridCol>
                <a:gridCol w="3611105">
                  <a:extLst>
                    <a:ext uri="{9D8B030D-6E8A-4147-A177-3AD203B41FA5}">
                      <a16:colId xmlns="" xmlns:a16="http://schemas.microsoft.com/office/drawing/2014/main" val="20001"/>
                    </a:ext>
                  </a:extLst>
                </a:gridCol>
                <a:gridCol w="3595607">
                  <a:extLst>
                    <a:ext uri="{9D8B030D-6E8A-4147-A177-3AD203B41FA5}">
                      <a16:colId xmlns="" xmlns:a16="http://schemas.microsoft.com/office/drawing/2014/main" val="20002"/>
                    </a:ext>
                  </a:extLst>
                </a:gridCol>
              </a:tblGrid>
              <a:tr h="101511">
                <a:tc>
                  <a:txBody>
                    <a:bodyPr/>
                    <a:lstStyle/>
                    <a:p>
                      <a:pPr algn="ctr" fontAlgn="t"/>
                      <a:r>
                        <a:rPr lang="en-US" sz="1600" b="0" cap="all" dirty="0" smtClean="0">
                          <a:solidFill>
                            <a:srgbClr val="FFFFFF"/>
                          </a:solidFill>
                          <a:effectLst/>
                          <a:latin typeface="Arial" panose="020B0604020202020204" pitchFamily="34" charset="0"/>
                          <a:cs typeface="Arial" panose="020B0604020202020204" pitchFamily="34" charset="0"/>
                        </a:rPr>
                        <a:t>FEATURE </a:t>
                      </a:r>
                      <a:endParaRPr lang="en-US" sz="1600" b="0" cap="all" dirty="0">
                        <a:solidFill>
                          <a:srgbClr val="FFFFFF"/>
                        </a:solidFill>
                        <a:effectLst/>
                        <a:latin typeface="Arial" panose="020B0604020202020204" pitchFamily="34" charset="0"/>
                        <a:cs typeface="Arial" panose="020B0604020202020204" pitchFamily="34" charset="0"/>
                      </a:endParaRP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tc>
                  <a:txBody>
                    <a:bodyPr/>
                    <a:lstStyle/>
                    <a:p>
                      <a:pPr marL="0" marR="0" lvl="0" indent="0" algn="ctr" defTabSz="685766" rtl="0" eaLnBrk="1" fontAlgn="t" latinLnBrk="0" hangingPunct="1">
                        <a:lnSpc>
                          <a:spcPct val="100000"/>
                        </a:lnSpc>
                        <a:spcBef>
                          <a:spcPts val="0"/>
                        </a:spcBef>
                        <a:spcAft>
                          <a:spcPts val="0"/>
                        </a:spcAft>
                        <a:buClrTx/>
                        <a:buSzTx/>
                        <a:buFontTx/>
                        <a:buNone/>
                        <a:tabLst/>
                        <a:defRPr/>
                      </a:pPr>
                      <a:r>
                        <a:rPr lang="en-US" sz="1600" b="0" cap="all" dirty="0" smtClean="0">
                          <a:solidFill>
                            <a:srgbClr val="FFFFFF"/>
                          </a:solidFill>
                          <a:effectLst/>
                          <a:latin typeface="Arial" panose="020B0604020202020204" pitchFamily="34" charset="0"/>
                          <a:cs typeface="Arial" panose="020B0604020202020204" pitchFamily="34" charset="0"/>
                        </a:rPr>
                        <a:t>GED READY</a:t>
                      </a:r>
                      <a:r>
                        <a:rPr lang="en-US" sz="1600" b="0" cap="all" baseline="30000" dirty="0" smtClean="0">
                          <a:solidFill>
                            <a:srgbClr val="FFFFFF"/>
                          </a:solidFill>
                          <a:effectLst/>
                          <a:latin typeface="Arial" panose="020B0604020202020204" pitchFamily="34" charset="0"/>
                          <a:cs typeface="Arial" panose="020B0604020202020204" pitchFamily="34" charset="0"/>
                        </a:rPr>
                        <a:t>®</a:t>
                      </a:r>
                      <a:r>
                        <a:rPr lang="en-US" sz="1600" b="0" cap="all" dirty="0" smtClean="0">
                          <a:solidFill>
                            <a:srgbClr val="FFFFFF"/>
                          </a:solidFill>
                          <a:effectLst/>
                          <a:latin typeface="Arial" panose="020B0604020202020204" pitchFamily="34" charset="0"/>
                          <a:cs typeface="Arial" panose="020B0604020202020204" pitchFamily="34" charset="0"/>
                        </a:rPr>
                        <a:t> PRACTICE TEST</a:t>
                      </a: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tc>
                  <a:txBody>
                    <a:bodyPr/>
                    <a:lstStyle/>
                    <a:p>
                      <a:pPr marL="0" marR="0" lvl="0" indent="0" algn="ctr" defTabSz="685766" rtl="0" eaLnBrk="1" fontAlgn="t" latinLnBrk="0" hangingPunct="1">
                        <a:lnSpc>
                          <a:spcPct val="100000"/>
                        </a:lnSpc>
                        <a:spcBef>
                          <a:spcPts val="0"/>
                        </a:spcBef>
                        <a:spcAft>
                          <a:spcPts val="0"/>
                        </a:spcAft>
                        <a:buClrTx/>
                        <a:buSzTx/>
                        <a:buFontTx/>
                        <a:buNone/>
                        <a:tabLst/>
                        <a:defRPr/>
                      </a:pPr>
                      <a:r>
                        <a:rPr lang="en-US" sz="1600" b="0" cap="all" dirty="0" smtClean="0">
                          <a:solidFill>
                            <a:srgbClr val="FFFFFF"/>
                          </a:solidFill>
                          <a:effectLst/>
                          <a:latin typeface="Arial" panose="020B0604020202020204" pitchFamily="34" charset="0"/>
                          <a:cs typeface="Arial" panose="020B0604020202020204" pitchFamily="34" charset="0"/>
                        </a:rPr>
                        <a:t>GED</a:t>
                      </a:r>
                      <a:r>
                        <a:rPr lang="en-US" sz="1600" b="0" cap="all" baseline="30000" dirty="0" smtClean="0">
                          <a:solidFill>
                            <a:srgbClr val="FFFFFF"/>
                          </a:solidFill>
                          <a:effectLst/>
                          <a:latin typeface="Arial" panose="020B0604020202020204" pitchFamily="34" charset="0"/>
                          <a:cs typeface="Arial" panose="020B0604020202020204" pitchFamily="34" charset="0"/>
                        </a:rPr>
                        <a:t>®</a:t>
                      </a:r>
                      <a:r>
                        <a:rPr lang="en-US" sz="1600" b="0" cap="all" dirty="0" smtClean="0">
                          <a:solidFill>
                            <a:srgbClr val="FFFFFF"/>
                          </a:solidFill>
                          <a:effectLst/>
                          <a:latin typeface="Arial" panose="020B0604020202020204" pitchFamily="34" charset="0"/>
                          <a:cs typeface="Arial" panose="020B0604020202020204" pitchFamily="34" charset="0"/>
                        </a:rPr>
                        <a:t> TEST</a:t>
                      </a:r>
                      <a:endParaRPr lang="en-US" sz="1600" b="0" cap="all" dirty="0">
                        <a:solidFill>
                          <a:srgbClr val="FFFFFF"/>
                        </a:solidFill>
                        <a:effectLst/>
                        <a:latin typeface="Arial" panose="020B0604020202020204" pitchFamily="34" charset="0"/>
                        <a:cs typeface="Arial" panose="020B0604020202020204" pitchFamily="34" charset="0"/>
                      </a:endParaRP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extLst>
                  <a:ext uri="{0D108BD9-81ED-4DB2-BD59-A6C34878D82A}">
                    <a16:rowId xmlns="" xmlns:a16="http://schemas.microsoft.com/office/drawing/2014/main" val="10000"/>
                  </a:ext>
                </a:extLst>
              </a:tr>
              <a:tr h="687018">
                <a:tc>
                  <a:txBody>
                    <a:bodyPr/>
                    <a:lstStyle/>
                    <a:p>
                      <a:pPr fontAlgn="t"/>
                      <a:r>
                        <a:rPr lang="en-US" sz="1600" b="1" dirty="0">
                          <a:effectLst/>
                          <a:latin typeface="Arial" panose="020B0604020202020204" pitchFamily="34" charset="0"/>
                          <a:cs typeface="Arial" panose="020B0604020202020204" pitchFamily="34" charset="0"/>
                        </a:rPr>
                        <a:t>My Score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Indicates if a test-taker is likely to pass, too close to call, or not likely to pass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a:t>
                      </a:r>
                    </a:p>
                    <a:p>
                      <a:pPr fontAlgn="t"/>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Indicates if a test-taker passed, passed with College</a:t>
                      </a:r>
                      <a:r>
                        <a:rPr lang="en-US" sz="1600" baseline="0" dirty="0" smtClean="0">
                          <a:effectLst/>
                          <a:latin typeface="Arial" panose="020B0604020202020204" pitchFamily="34" charset="0"/>
                          <a:cs typeface="Arial" panose="020B0604020202020204" pitchFamily="34" charset="0"/>
                        </a:rPr>
                        <a:t> Ready or College Ready plus  credit scores</a:t>
                      </a:r>
                      <a:r>
                        <a:rPr lang="en-US" sz="1600" dirty="0" smtClean="0">
                          <a:effectLst/>
                          <a:latin typeface="Arial" panose="020B0604020202020204" pitchFamily="34" charset="0"/>
                          <a:cs typeface="Arial" panose="020B0604020202020204" pitchFamily="34" charset="0"/>
                        </a:rPr>
                        <a:t>, or scored below passing.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247531">
                <a:tc>
                  <a:txBody>
                    <a:bodyPr/>
                    <a:lstStyle/>
                    <a:p>
                      <a:pPr fontAlgn="t"/>
                      <a:r>
                        <a:rPr lang="en-US" sz="1600" b="1" dirty="0">
                          <a:effectLst/>
                          <a:latin typeface="Arial" panose="020B0604020202020204" pitchFamily="34" charset="0"/>
                          <a:cs typeface="Arial" panose="020B0604020202020204" pitchFamily="34" charset="0"/>
                        </a:rPr>
                        <a:t>How I Can Score Higher</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Shows the skills a test-taker needs to work on before taking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 Includes a personalized study plan with pages and chapters to review in popular study materials.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Shows the skills a test-taker needs to work on before trying again. Includes a personalized study plan with pages and chapters to review in popular study materials.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827146">
                <a:tc>
                  <a:txBody>
                    <a:bodyPr/>
                    <a:lstStyle/>
                    <a:p>
                      <a:pPr fontAlgn="t"/>
                      <a:r>
                        <a:rPr lang="en-US" sz="1600" b="1" dirty="0">
                          <a:effectLst/>
                          <a:latin typeface="Arial" panose="020B0604020202020204" pitchFamily="34" charset="0"/>
                          <a:cs typeface="Arial" panose="020B0604020202020204" pitchFamily="34" charset="0"/>
                        </a:rPr>
                        <a:t>What My Score Means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baseline="0" dirty="0" smtClean="0">
                          <a:effectLst/>
                          <a:latin typeface="Arial" panose="020B0604020202020204" pitchFamily="34" charset="0"/>
                          <a:cs typeface="Arial" panose="020B0604020202020204" pitchFamily="34" charset="0"/>
                        </a:rPr>
                        <a:t>E</a:t>
                      </a:r>
                      <a:r>
                        <a:rPr lang="en-US" sz="1600" dirty="0" smtClean="0">
                          <a:effectLst/>
                          <a:latin typeface="Arial" panose="020B0604020202020204" pitchFamily="34" charset="0"/>
                          <a:cs typeface="Arial" panose="020B0604020202020204" pitchFamily="34" charset="0"/>
                        </a:rPr>
                        <a:t>xplains what skills the student successfully demonstrated on the GED Ready</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practice test.</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Explains what skills the student successfully demonstrated on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a:t>
                      </a:r>
                      <a:r>
                        <a:rPr lang="en-US" sz="1600" baseline="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387660">
                <a:tc>
                  <a:txBody>
                    <a:bodyPr/>
                    <a:lstStyle/>
                    <a:p>
                      <a:pPr algn="l" fontAlgn="t"/>
                      <a:r>
                        <a:rPr lang="en-US" sz="1600" b="1" dirty="0">
                          <a:effectLst/>
                          <a:latin typeface="Arial" panose="020B0604020202020204" pitchFamily="34" charset="0"/>
                          <a:cs typeface="Arial" panose="020B0604020202020204" pitchFamily="34" charset="0"/>
                        </a:rPr>
                        <a:t>Review My Written Answers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Displays the test-taker’s written response to the extended response item. Educators can use the constructed response scoring tools to give test-takers feedback on their responses.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Available for the RLA test subject. Shows the students’ scores for their responses and the skills they need to work on to score higher. Not available for Science, Social Studies, or Math subjects.</a:t>
                      </a: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A0787430-367F-844C-868B-A0250E95AAAB}" type="slidenum">
              <a:rPr lang="en-US" smtClean="0"/>
              <a:t>7</a:t>
            </a:fld>
            <a:endParaRPr lang="en-US" dirty="0"/>
          </a:p>
        </p:txBody>
      </p:sp>
    </p:spTree>
    <p:extLst>
      <p:ext uri="{BB962C8B-B14F-4D97-AF65-F5344CB8AC3E}">
        <p14:creationId xmlns:p14="http://schemas.microsoft.com/office/powerpoint/2010/main" val="79528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52BB122-70BB-1145-B991-C2D7478631AC}"/>
              </a:ext>
            </a:extLst>
          </p:cNvPr>
          <p:cNvSpPr>
            <a:spLocks noGrp="1"/>
          </p:cNvSpPr>
          <p:nvPr>
            <p:ph type="title"/>
          </p:nvPr>
        </p:nvSpPr>
        <p:spPr/>
        <p:txBody>
          <a:bodyPr/>
          <a:lstStyle/>
          <a:p>
            <a:r>
              <a:rPr lang="en-US" dirty="0"/>
              <a:t>What Instructors Need to Know</a:t>
            </a:r>
            <a:br>
              <a:rPr lang="en-US" dirty="0"/>
            </a:br>
            <a:r>
              <a:rPr lang="en-US" dirty="0"/>
              <a:t/>
            </a:r>
            <a:br>
              <a:rPr lang="en-US" dirty="0"/>
            </a:br>
            <a:r>
              <a:rPr lang="en-US" dirty="0"/>
              <a:t>Resources for Success </a:t>
            </a:r>
          </a:p>
        </p:txBody>
      </p:sp>
      <p:sp>
        <p:nvSpPr>
          <p:cNvPr id="6" name="Text Placeholder 5">
            <a:extLst>
              <a:ext uri="{FF2B5EF4-FFF2-40B4-BE49-F238E27FC236}">
                <a16:creationId xmlns="" xmlns:a16="http://schemas.microsoft.com/office/drawing/2014/main" id="{71C6C985-AAFA-AA40-8274-71A0669CA8E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8</a:t>
            </a:fld>
            <a:endParaRPr lang="en-US" dirty="0"/>
          </a:p>
        </p:txBody>
      </p:sp>
    </p:spTree>
    <p:extLst>
      <p:ext uri="{BB962C8B-B14F-4D97-AF65-F5344CB8AC3E}">
        <p14:creationId xmlns:p14="http://schemas.microsoft.com/office/powerpoint/2010/main" val="3727123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dirty="0"/>
              <a:t>Overview of RLA Test</a:t>
            </a:r>
          </a:p>
        </p:txBody>
      </p:sp>
      <p:sp>
        <p:nvSpPr>
          <p:cNvPr id="3" name="Content Placeholder 2"/>
          <p:cNvSpPr>
            <a:spLocks noGrp="1"/>
          </p:cNvSpPr>
          <p:nvPr>
            <p:ph idx="1"/>
          </p:nvPr>
        </p:nvSpPr>
        <p:spPr>
          <a:xfrm>
            <a:off x="457200" y="1238777"/>
            <a:ext cx="8229600" cy="4616450"/>
          </a:xfrm>
        </p:spPr>
        <p:txBody>
          <a:bodyPr/>
          <a:lstStyle/>
          <a:p>
            <a:r>
              <a:rPr lang="en-US" sz="2400" dirty="0">
                <a:latin typeface="Arial" charset="0"/>
                <a:cs typeface="Arial Bold" charset="0"/>
              </a:rPr>
              <a:t>Content - Integrated reading and writing</a:t>
            </a:r>
          </a:p>
          <a:p>
            <a:pPr lvl="1"/>
            <a:r>
              <a:rPr lang="en-US" sz="2000" dirty="0">
                <a:latin typeface="Arial" charset="0"/>
                <a:cs typeface="Arial Bold" charset="0"/>
              </a:rPr>
              <a:t>Close reading</a:t>
            </a:r>
          </a:p>
          <a:p>
            <a:pPr lvl="1"/>
            <a:r>
              <a:rPr lang="en-US" sz="2000" dirty="0">
                <a:latin typeface="Arial" charset="0"/>
                <a:cs typeface="Arial Bold" charset="0"/>
              </a:rPr>
              <a:t>Clear writing</a:t>
            </a:r>
          </a:p>
          <a:p>
            <a:pPr lvl="1"/>
            <a:r>
              <a:rPr lang="en-US" sz="2000" dirty="0">
                <a:latin typeface="Arial" charset="0"/>
                <a:cs typeface="Arial Bold" charset="0"/>
              </a:rPr>
              <a:t>Editing and understanding the use of standard written English in context</a:t>
            </a:r>
          </a:p>
          <a:p>
            <a:r>
              <a:rPr lang="en-US" sz="2400" dirty="0">
                <a:latin typeface="Arial" charset="0"/>
                <a:cs typeface="Arial Bold" charset="0"/>
              </a:rPr>
              <a:t>Source texts – 75% nonfiction; 25% fiction</a:t>
            </a:r>
          </a:p>
          <a:p>
            <a:r>
              <a:rPr lang="en-US" sz="2400" dirty="0">
                <a:latin typeface="Arial" charset="0"/>
                <a:cs typeface="Arial Bold" charset="0"/>
              </a:rPr>
              <a:t>Passage length – 400-900 words</a:t>
            </a:r>
          </a:p>
          <a:p>
            <a:r>
              <a:rPr lang="en-US" sz="2400" dirty="0">
                <a:latin typeface="Arial" charset="0"/>
                <a:cs typeface="Arial Bold" charset="0"/>
              </a:rPr>
              <a:t>Range of text complexity, including texts at the college- and career-ready level</a:t>
            </a:r>
          </a:p>
          <a:p>
            <a:r>
              <a:rPr lang="en-US" sz="2400" dirty="0">
                <a:latin typeface="Arial" charset="0"/>
                <a:cs typeface="Arial Bold" charset="0"/>
              </a:rPr>
              <a:t>Technology-enhanced items and extended response</a:t>
            </a:r>
          </a:p>
        </p:txBody>
      </p:sp>
      <p:grpSp>
        <p:nvGrpSpPr>
          <p:cNvPr id="4" name="Group 3"/>
          <p:cNvGrpSpPr/>
          <p:nvPr/>
        </p:nvGrpSpPr>
        <p:grpSpPr>
          <a:xfrm>
            <a:off x="7315899" y="440761"/>
            <a:ext cx="1404938" cy="1404938"/>
            <a:chOff x="2182812" y="1436591"/>
            <a:chExt cx="1404938" cy="1404938"/>
          </a:xfrm>
        </p:grpSpPr>
        <p:sp>
          <p:nvSpPr>
            <p:cNvPr id="5" name="Oval 4"/>
            <p:cNvSpPr/>
            <p:nvPr/>
          </p:nvSpPr>
          <p:spPr>
            <a:xfrm>
              <a:off x="2182812" y="1436591"/>
              <a:ext cx="1404938" cy="140493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57" y="1675228"/>
              <a:ext cx="1078523" cy="876300"/>
            </a:xfrm>
            <a:prstGeom prst="rect">
              <a:avLst/>
            </a:prstGeom>
          </p:spPr>
        </p:pic>
      </p:grpSp>
      <p:sp>
        <p:nvSpPr>
          <p:cNvPr id="7"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9</a:t>
            </a:fld>
            <a:endParaRPr lang="en-US" dirty="0"/>
          </a:p>
        </p:txBody>
      </p:sp>
    </p:spTree>
    <p:extLst>
      <p:ext uri="{BB962C8B-B14F-4D97-AF65-F5344CB8AC3E}">
        <p14:creationId xmlns:p14="http://schemas.microsoft.com/office/powerpoint/2010/main" val="234367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theme_2018" id="{86B7F030-811B-8240-BDA7-A93BD3561618}" vid="{6FAD7AA7-00E2-6D4C-8FD1-890883026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GEDTS_theme_2018</Template>
  <TotalTime>8754</TotalTime>
  <Words>2851</Words>
  <Application>Microsoft Office PowerPoint</Application>
  <PresentationFormat>On-screen Show (4:3)</PresentationFormat>
  <Paragraphs>453</Paragraphs>
  <Slides>44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MS PGothic</vt:lpstr>
      <vt:lpstr>MS PGothic</vt:lpstr>
      <vt:lpstr>Arial</vt:lpstr>
      <vt:lpstr>Arial Bold</vt:lpstr>
      <vt:lpstr>ArialMT</vt:lpstr>
      <vt:lpstr>Calibri</vt:lpstr>
      <vt:lpstr>Rockwell</vt:lpstr>
      <vt:lpstr>Tahoma</vt:lpstr>
      <vt:lpstr>GEDTS_theme_2018</vt:lpstr>
      <vt:lpstr>PowerPoint Presentation</vt:lpstr>
      <vt:lpstr>Session Objectives</vt:lpstr>
      <vt:lpstr>How Do YOU  Use Score Reports? </vt:lpstr>
      <vt:lpstr>Common Score Report Uses</vt:lpstr>
      <vt:lpstr>So How  Do You Take It  From This . . . …..……………………..To This?</vt:lpstr>
      <vt:lpstr>How?  Take Action!</vt:lpstr>
      <vt:lpstr>Features of the Enhanced Score Report</vt:lpstr>
      <vt:lpstr>What Instructors Need to Know  Resources for Success </vt:lpstr>
      <vt:lpstr>Overview of RLA Test</vt:lpstr>
      <vt:lpstr>A GED Ready® Score Report:  Yellow Zone</vt:lpstr>
      <vt:lpstr>PowerPoint Presentation</vt:lpstr>
      <vt:lpstr>PowerPoint Presentation</vt:lpstr>
      <vt:lpstr>The GED Ready® RLA Score: 139  Areas for Improvement</vt:lpstr>
      <vt:lpstr>Diagnosis</vt:lpstr>
      <vt:lpstr>The GED Ready® RLA Score: 139  Areas for Improvement</vt:lpstr>
      <vt:lpstr>Green Zone Skill Alert:  What’s Missing </vt:lpstr>
      <vt:lpstr>Diagnosis</vt:lpstr>
      <vt:lpstr>But…the Feedback Doesn’t Cover What Specific Questions Were Missed</vt:lpstr>
      <vt:lpstr>Ideally, What Happens Next? </vt:lpstr>
      <vt:lpstr>How to Use PLDs in the Classroom</vt:lpstr>
      <vt:lpstr>Getting Started with Content</vt:lpstr>
      <vt:lpstr>PowerPoint Presentation</vt:lpstr>
      <vt:lpstr>And What About Our “Too Close to Call” Test-Taker?</vt:lpstr>
      <vt:lpstr>What Instructors Need to Know: Social Studies</vt:lpstr>
      <vt:lpstr>Overview of Social Studies Test</vt:lpstr>
      <vt:lpstr>PowerPoint Presentation</vt:lpstr>
      <vt:lpstr>GED Ready® Social Studies Score: 137 Areas for Improvement</vt:lpstr>
      <vt:lpstr>GED Ready® Social Studies Score:  137 Areas for Improvement</vt:lpstr>
      <vt:lpstr>Skills to Work On </vt:lpstr>
      <vt:lpstr>Additional Skills</vt:lpstr>
      <vt:lpstr>Diagnosis</vt:lpstr>
      <vt:lpstr>Explore the Relationships</vt:lpstr>
      <vt:lpstr>How Do Good Readers Make Inferences?</vt:lpstr>
      <vt:lpstr>Inference is Process-Driven</vt:lpstr>
      <vt:lpstr>Teach Inference from Simple to Complex  </vt:lpstr>
      <vt:lpstr>A Quick Example:  Teaching with Comics</vt:lpstr>
      <vt:lpstr>How Did Our Test-Taker Fare with Operational Testing?</vt:lpstr>
      <vt:lpstr>Questions for Reflection</vt:lpstr>
      <vt:lpstr>Questions to Ask Yourself…and Your Colleagues</vt:lpstr>
      <vt:lpstr>A Few Takeaways…</vt:lpstr>
      <vt:lpstr>Key Takeaways</vt:lpstr>
      <vt:lpstr>https://ged.com</vt:lpstr>
      <vt:lpstr>Questions?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Kerry</dc:creator>
  <cp:lastModifiedBy>Faucette, Debi</cp:lastModifiedBy>
  <cp:revision>147</cp:revision>
  <cp:lastPrinted>2018-06-14T14:59:40Z</cp:lastPrinted>
  <dcterms:created xsi:type="dcterms:W3CDTF">2018-06-13T17:05:23Z</dcterms:created>
  <dcterms:modified xsi:type="dcterms:W3CDTF">2018-09-12T20:50:06Z</dcterms:modified>
</cp:coreProperties>
</file>