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32" r:id="rId3"/>
    <p:sldMasterId id="2147483756" r:id="rId4"/>
  </p:sldMasterIdLst>
  <p:notesMasterIdLst>
    <p:notesMasterId r:id="rId32"/>
  </p:notesMasterIdLst>
  <p:handoutMasterIdLst>
    <p:handoutMasterId r:id="rId33"/>
  </p:handoutMasterIdLst>
  <p:sldIdLst>
    <p:sldId id="345" r:id="rId5"/>
    <p:sldId id="365" r:id="rId6"/>
    <p:sldId id="346" r:id="rId7"/>
    <p:sldId id="347" r:id="rId8"/>
    <p:sldId id="355" r:id="rId9"/>
    <p:sldId id="348" r:id="rId10"/>
    <p:sldId id="349" r:id="rId11"/>
    <p:sldId id="350" r:id="rId12"/>
    <p:sldId id="351" r:id="rId13"/>
    <p:sldId id="352" r:id="rId14"/>
    <p:sldId id="372" r:id="rId15"/>
    <p:sldId id="354" r:id="rId16"/>
    <p:sldId id="367" r:id="rId17"/>
    <p:sldId id="370" r:id="rId18"/>
    <p:sldId id="368" r:id="rId19"/>
    <p:sldId id="369" r:id="rId20"/>
    <p:sldId id="366" r:id="rId21"/>
    <p:sldId id="342" r:id="rId22"/>
    <p:sldId id="364" r:id="rId23"/>
    <p:sldId id="358" r:id="rId24"/>
    <p:sldId id="359" r:id="rId25"/>
    <p:sldId id="360" r:id="rId26"/>
    <p:sldId id="361" r:id="rId27"/>
    <p:sldId id="371" r:id="rId28"/>
    <p:sldId id="363" r:id="rId29"/>
    <p:sldId id="356" r:id="rId30"/>
    <p:sldId id="35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1" autoAdjust="0"/>
    <p:restoredTop sz="90409" autoAdjust="0"/>
  </p:normalViewPr>
  <p:slideViewPr>
    <p:cSldViewPr>
      <p:cViewPr varScale="1">
        <p:scale>
          <a:sx n="103" d="100"/>
          <a:sy n="103" d="100"/>
        </p:scale>
        <p:origin x="152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45EAA6-6C89-4CC8-AAE6-708DB534C00F}" type="datetimeFigureOut">
              <a:rPr lang="en-US" smtClean="0"/>
              <a:t>9/7/2018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A52146-8811-455E-8D79-0BD506052C5B}" type="slidenum">
              <a:rPr lang="en-US" smtClean="0"/>
              <a:t>‹#›</a:t>
            </a:fld>
            <a:endParaRPr lang="en-US"/>
          </a:p>
        </p:txBody>
      </p:sp>
    </p:spTree>
    <p:extLst>
      <p:ext uri="{BB962C8B-B14F-4D97-AF65-F5344CB8AC3E}">
        <p14:creationId xmlns:p14="http://schemas.microsoft.com/office/powerpoint/2010/main" val="376198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66334C-B174-4C46-9418-0D4BE7427A39}" type="datetimeFigureOut">
              <a:rPr lang="en-US" smtClean="0"/>
              <a:t>9/7/2018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1BEC6D-2218-46B0-9CCD-97220FAD435C}" type="slidenum">
              <a:rPr lang="en-US" smtClean="0"/>
              <a:t>‹#›</a:t>
            </a:fld>
            <a:endParaRPr lang="en-US" dirty="0"/>
          </a:p>
        </p:txBody>
      </p:sp>
    </p:spTree>
    <p:extLst>
      <p:ext uri="{BB962C8B-B14F-4D97-AF65-F5344CB8AC3E}">
        <p14:creationId xmlns:p14="http://schemas.microsoft.com/office/powerpoint/2010/main" val="2116792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73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58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idea of shifts</a:t>
            </a:r>
            <a:r>
              <a:rPr lang="en-US" baseline="0" dirty="0"/>
              <a:t> as they relate to the CCRS.  Before we review each shift in detail, ask participants if they can explain what they think these shifts mean/require teachers to do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5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idea of shifts</a:t>
            </a:r>
            <a:r>
              <a:rPr lang="en-US" baseline="0" dirty="0"/>
              <a:t> as they relate to the CCRS.  Before we review each shift in detail, ask participants if they can explain what they think these shifts mean/require teachers to do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043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idea of shifts</a:t>
            </a:r>
            <a:r>
              <a:rPr lang="en-US" baseline="0" dirty="0"/>
              <a:t> as they relate to the CCRS.  Before we review each shift in detail, ask participants if they can explain what they think these shifts mean/require teachers to do</a:t>
            </a:r>
            <a:endParaRPr lang="en-US" dirty="0"/>
          </a:p>
        </p:txBody>
      </p:sp>
      <p:sp>
        <p:nvSpPr>
          <p:cNvPr id="4" name="Slide Number Placeholder 3"/>
          <p:cNvSpPr>
            <a:spLocks noGrp="1"/>
          </p:cNvSpPr>
          <p:nvPr>
            <p:ph type="sldNum" sz="quarter" idx="10"/>
          </p:nvPr>
        </p:nvSpPr>
        <p:spPr/>
        <p:txBody>
          <a:bodyPr/>
          <a:lstStyle/>
          <a:p>
            <a:fld id="{691BEC6D-2218-46B0-9CCD-97220FAD435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6146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46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17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34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84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07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07352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784255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285131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712185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5A6378">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637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5A6378">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46142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5A6378">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40385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57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048854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17222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892450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00077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433197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51087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45471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5A6378">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411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5A6378">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085209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5A6378">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45152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377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937842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504767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751342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8830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3198891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756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4179564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8911B7-57A4-4F33-9626-5B40DE8740B2}"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900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292337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694216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489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1799201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1443634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356671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8911B7-57A4-4F33-9626-5B40DE8740B2}"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t>9/7/2018</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5A6378">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4949001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5A6378">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692319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t>9/7/2018</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57541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6.gif"/><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kt_v-mrbKAhXCloMKHQ6QBZAQjRwIBw&amp;url=http://www.rehab.cahwnet.gov/Public/WIOA-Information.html&amp;psig=AFQjCNGuMjRivcGVbYX0bAYMuzl6tv8jFQ&amp;ust=1453304411518040" TargetMode="External"/><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kt_v-mrbKAhXCloMKHQ6QBZAQjRwIBw&amp;url=http://www.rehab.cahwnet.gov/Public/WIOA-Information.html&amp;psig=AFQjCNGuMjRivcGVbYX0bAYMuzl6tv8jFQ&amp;ust=1453304411518040"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8077200" cy="4724400"/>
          </a:xfrm>
        </p:spPr>
        <p:txBody>
          <a:bodyPr/>
          <a:lstStyle/>
          <a:p>
            <a:pPr algn="ctr"/>
            <a:br>
              <a:rPr lang="en-US" sz="2600" dirty="0">
                <a:solidFill>
                  <a:schemeClr val="bg1"/>
                </a:solidFill>
              </a:rPr>
            </a:br>
            <a:r>
              <a:rPr lang="en-US" sz="2600" dirty="0">
                <a:solidFill>
                  <a:schemeClr val="bg1"/>
                </a:solidFill>
              </a:rPr>
              <a:t>   </a:t>
            </a:r>
            <a:br>
              <a:rPr lang="en-US" sz="2600" dirty="0">
                <a:solidFill>
                  <a:schemeClr val="bg1"/>
                </a:solidFill>
              </a:rPr>
            </a:br>
            <a:br>
              <a:rPr lang="en-US" sz="2600" dirty="0">
                <a:solidFill>
                  <a:schemeClr val="bg1"/>
                </a:solidFill>
              </a:rPr>
            </a:br>
            <a:br>
              <a:rPr lang="en-US" sz="2600" dirty="0">
                <a:solidFill>
                  <a:schemeClr val="bg1"/>
                </a:solidFill>
              </a:rPr>
            </a:br>
            <a:br>
              <a:rPr lang="en-US" sz="2600" dirty="0">
                <a:solidFill>
                  <a:schemeClr val="bg1"/>
                </a:solidFill>
              </a:rPr>
            </a:br>
            <a:br>
              <a:rPr lang="en-US" sz="2600" dirty="0">
                <a:solidFill>
                  <a:schemeClr val="bg1"/>
                </a:solidFill>
              </a:rPr>
            </a:br>
            <a:r>
              <a:rPr lang="en-US" sz="2600" dirty="0">
                <a:solidFill>
                  <a:srgbClr val="C00000"/>
                </a:solidFill>
                <a:latin typeface="Bahnschrift SemiBold" panose="020B0502040204020203" pitchFamily="34" charset="0"/>
              </a:rPr>
              <a:t> </a:t>
            </a:r>
            <a:br>
              <a:rPr lang="en-US" sz="2600" dirty="0">
                <a:solidFill>
                  <a:srgbClr val="C00000"/>
                </a:solidFill>
                <a:latin typeface="Bahnschrift SemiBold" panose="020B0502040204020203" pitchFamily="34" charset="0"/>
              </a:rPr>
            </a:br>
            <a:br>
              <a:rPr lang="en-US" sz="2600" dirty="0">
                <a:solidFill>
                  <a:srgbClr val="C00000"/>
                </a:solidFill>
                <a:latin typeface="Bahnschrift SemiBold" panose="020B0502040204020203" pitchFamily="34" charset="0"/>
              </a:rPr>
            </a:br>
            <a:br>
              <a:rPr lang="en-US" sz="2600" dirty="0">
                <a:solidFill>
                  <a:srgbClr val="C00000"/>
                </a:solidFill>
                <a:latin typeface="Bahnschrift SemiBold" panose="020B0502040204020203" pitchFamily="34" charset="0"/>
              </a:rPr>
            </a:br>
            <a:r>
              <a:rPr lang="en-US" sz="2600" dirty="0">
                <a:solidFill>
                  <a:srgbClr val="C00000"/>
                </a:solidFill>
                <a:latin typeface="Aharoni" panose="02010803020104030203" pitchFamily="2" charset="-79"/>
                <a:cs typeface="Aharoni" panose="02010803020104030203" pitchFamily="2" charset="-79"/>
              </a:rPr>
              <a:t>KEEP MOVING FORWARD</a:t>
            </a:r>
            <a:br>
              <a:rPr lang="en-US" sz="2600" dirty="0">
                <a:solidFill>
                  <a:srgbClr val="C00000"/>
                </a:solidFill>
                <a:latin typeface="Bahnschrift SemiBold" panose="020B0502040204020203" pitchFamily="34" charset="0"/>
              </a:rPr>
            </a:br>
            <a:r>
              <a:rPr lang="en-US" sz="2500" b="1" u="sng" dirty="0">
                <a:solidFill>
                  <a:srgbClr val="002060"/>
                </a:solidFill>
                <a:latin typeface="Aharoni" panose="02010803020104030203" pitchFamily="2" charset="-79"/>
                <a:cs typeface="Aharoni" panose="02010803020104030203" pitchFamily="2" charset="-79"/>
              </a:rPr>
              <a:t>Building Career Pathways </a:t>
            </a:r>
            <a:r>
              <a:rPr lang="en-US" sz="2500" b="1" u="sng">
                <a:solidFill>
                  <a:srgbClr val="002060"/>
                </a:solidFill>
                <a:latin typeface="Aharoni" panose="02010803020104030203" pitchFamily="2" charset="-79"/>
                <a:cs typeface="Aharoni" panose="02010803020104030203" pitchFamily="2" charset="-79"/>
              </a:rPr>
              <a:t>in Rural </a:t>
            </a:r>
            <a:r>
              <a:rPr lang="en-US" sz="2500" b="1" u="sng" dirty="0">
                <a:solidFill>
                  <a:srgbClr val="002060"/>
                </a:solidFill>
                <a:latin typeface="Aharoni" panose="02010803020104030203" pitchFamily="2" charset="-79"/>
                <a:cs typeface="Aharoni" panose="02010803020104030203" pitchFamily="2" charset="-79"/>
              </a:rPr>
              <a:t>Programs</a:t>
            </a:r>
            <a:br>
              <a:rPr lang="en-US" sz="2500" b="1" u="sng" dirty="0">
                <a:solidFill>
                  <a:srgbClr val="002060"/>
                </a:solidFill>
                <a:latin typeface="Aharoni" panose="02010803020104030203" pitchFamily="2" charset="-79"/>
                <a:cs typeface="Aharoni" panose="02010803020104030203" pitchFamily="2" charset="-79"/>
              </a:rPr>
            </a:br>
            <a:br>
              <a:rPr lang="en-US" sz="2000" b="1" u="sng" dirty="0">
                <a:solidFill>
                  <a:srgbClr val="002060"/>
                </a:solidFill>
                <a:latin typeface="Aharoni" panose="02010803020104030203" pitchFamily="2" charset="-79"/>
                <a:cs typeface="Aharoni" panose="02010803020104030203" pitchFamily="2" charset="-79"/>
              </a:rPr>
            </a:br>
            <a:endParaRPr lang="en-US" sz="2000" dirty="0">
              <a:solidFill>
                <a:srgbClr val="FF0000"/>
              </a:solidFill>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447800" y="4953000"/>
            <a:ext cx="6934200" cy="990600"/>
          </a:xfrm>
        </p:spPr>
        <p:txBody>
          <a:bodyPr>
            <a:normAutofit lnSpcReduction="10000"/>
          </a:bodyPr>
          <a:lstStyle/>
          <a:p>
            <a:pPr algn="r"/>
            <a:r>
              <a:rPr lang="en-US" sz="1800" b="1" dirty="0">
                <a:solidFill>
                  <a:srgbClr val="002060"/>
                </a:solidFill>
              </a:rPr>
              <a:t>UAACCE Conference</a:t>
            </a:r>
          </a:p>
          <a:p>
            <a:pPr algn="r"/>
            <a:r>
              <a:rPr lang="en-US" sz="1800" b="1" dirty="0">
                <a:solidFill>
                  <a:srgbClr val="002060"/>
                </a:solidFill>
              </a:rPr>
              <a:t>Salt Lake City</a:t>
            </a:r>
          </a:p>
          <a:p>
            <a:pPr algn="r"/>
            <a:r>
              <a:rPr lang="en-US" sz="1800" b="1" dirty="0">
                <a:solidFill>
                  <a:srgbClr val="002060"/>
                </a:solidFill>
              </a:rPr>
              <a:t>September 14, 2018</a:t>
            </a:r>
          </a:p>
          <a:p>
            <a:endParaRPr lang="en-US" dirty="0">
              <a:solidFill>
                <a:srgbClr val="002060"/>
              </a:solidFill>
            </a:endParaRPr>
          </a:p>
        </p:txBody>
      </p:sp>
      <p:sp>
        <p:nvSpPr>
          <p:cNvPr id="4" name="TextBox 3"/>
          <p:cNvSpPr txBox="1"/>
          <p:nvPr/>
        </p:nvSpPr>
        <p:spPr>
          <a:xfrm>
            <a:off x="2895600" y="1688068"/>
            <a:ext cx="47244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4"/>
            <a:ext cx="9144000" cy="3663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0" y="168041"/>
            <a:ext cx="4876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a:ea typeface="+mn-ea"/>
                <a:cs typeface="+mn-cs"/>
              </a:rPr>
              <a:t>Pathways to Success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    Jeffrey A. </a:t>
            </a:r>
            <a:r>
              <a:rPr kumimoji="0" lang="en-US" sz="1800" b="1" i="0" u="none" strike="noStrike" kern="1200" cap="none" spc="0" normalizeH="0" baseline="0" noProof="0" dirty="0" err="1">
                <a:ln>
                  <a:noFill/>
                </a:ln>
                <a:solidFill>
                  <a:srgbClr val="002060"/>
                </a:solidFill>
                <a:effectLst/>
                <a:uLnTx/>
                <a:uFillTx/>
                <a:latin typeface="Times New Roman"/>
                <a:ea typeface="+mn-ea"/>
                <a:cs typeface="+mn-cs"/>
              </a:rPr>
              <a:t>Fantine</a:t>
            </a:r>
            <a:r>
              <a:rPr kumimoji="0" lang="en-US" sz="1800" b="1" i="0" u="none" strike="noStrike" kern="1200" cap="none" spc="0" normalizeH="0" baseline="0" noProof="0" dirty="0">
                <a:ln>
                  <a:noFill/>
                </a:ln>
                <a:solidFill>
                  <a:srgbClr val="002060"/>
                </a:solidFill>
                <a:effectLst/>
                <a:uLnTx/>
                <a:uFillTx/>
                <a:latin typeface="Times New Roman"/>
                <a:ea typeface="+mn-ea"/>
                <a:cs typeface="+mn-cs"/>
              </a:rPr>
              <a:t>, Ph.D.</a:t>
            </a:r>
            <a:endParaRPr kumimoji="0" lang="en-US" sz="2500" b="1" i="0" u="none" strike="noStrike" kern="1200" cap="none" spc="0" normalizeH="0" baseline="0" noProof="0" dirty="0">
              <a:ln>
                <a:noFill/>
              </a:ln>
              <a:solidFill>
                <a:srgbClr val="002060"/>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663E3B55-AD4D-46FD-968F-79E6B7B49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5029200"/>
            <a:ext cx="2026806" cy="990600"/>
          </a:xfrm>
          <a:prstGeom prst="rect">
            <a:avLst/>
          </a:prstGeom>
        </p:spPr>
      </p:pic>
    </p:spTree>
    <p:extLst>
      <p:ext uri="{BB962C8B-B14F-4D97-AF65-F5344CB8AC3E}">
        <p14:creationId xmlns:p14="http://schemas.microsoft.com/office/powerpoint/2010/main" val="3986339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609600" y="1399371"/>
            <a:ext cx="7772400" cy="422672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a:ea typeface="+mn-ea"/>
                <a:cs typeface="+mn-cs"/>
              </a:rPr>
              <a:t>A college and career going culture refers to the environment, attitudes, and practices in schools and communities that encourage students to obtain the information, tools, and perspective to enhance access to and success in post-secondary education and career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Times New Roman"/>
                <a:ea typeface="+mn-ea"/>
                <a:cs typeface="+mn-cs"/>
              </a:rPr>
              <a:t>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Times New Roman"/>
                <a:ea typeface="+mn-ea"/>
                <a:cs typeface="+mn-cs"/>
              </a:rPr>
              <a:t>College and Career Talk: “when you’re in college…”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Times New Roman"/>
                <a:ea typeface="+mn-ea"/>
                <a:cs typeface="+mn-cs"/>
              </a:rPr>
              <a:t>Create school experience like a job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Times New Roman"/>
                <a:ea typeface="+mn-ea"/>
                <a:cs typeface="+mn-cs"/>
              </a:rPr>
              <a:t>Nurture student ownership of their career path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Times New Roman"/>
                <a:ea typeface="+mn-ea"/>
                <a:cs typeface="+mn-cs"/>
              </a:rPr>
              <a:t>Offer post-secondary and career exposure, navigation and planning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Times New Roman"/>
                <a:ea typeface="+mn-ea"/>
                <a:cs typeface="+mn-cs"/>
              </a:rPr>
              <a:t>Require college visit and/or job shadowing while in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Times New Roman"/>
                <a:ea typeface="+mn-ea"/>
                <a:cs typeface="+mn-cs"/>
              </a:rPr>
              <a:t>Promote students to have a job or acceptance into college upon completion of program</a:t>
            </a:r>
          </a:p>
        </p:txBody>
      </p:sp>
      <p:sp>
        <p:nvSpPr>
          <p:cNvPr id="11" name="Content Placeholder 2">
            <a:extLst>
              <a:ext uri="{FF2B5EF4-FFF2-40B4-BE49-F238E27FC236}">
                <a16:creationId xmlns:a16="http://schemas.microsoft.com/office/drawing/2014/main" id="{7FE92725-4136-4B71-B4D9-D584ECE21AE7}"/>
              </a:ext>
            </a:extLst>
          </p:cNvPr>
          <p:cNvSpPr>
            <a:spLocks noGrp="1"/>
          </p:cNvSpPr>
          <p:nvPr>
            <p:ph idx="1"/>
          </p:nvPr>
        </p:nvSpPr>
        <p:spPr>
          <a:xfrm>
            <a:off x="381000" y="430238"/>
            <a:ext cx="8229600" cy="865162"/>
          </a:xfrm>
          <a:solidFill>
            <a:srgbClr val="002060"/>
          </a:solidFill>
          <a:ln>
            <a:solidFill>
              <a:srgbClr val="002060"/>
            </a:solidFill>
          </a:ln>
        </p:spPr>
        <p:txBody>
          <a:bodyPr>
            <a:normAutofit/>
          </a:bodyPr>
          <a:lstStyle/>
          <a:p>
            <a:pPr marL="109728" indent="0" algn="ctr">
              <a:buNone/>
            </a:pPr>
            <a:r>
              <a:rPr lang="en-US" sz="3000" dirty="0">
                <a:solidFill>
                  <a:schemeClr val="bg1"/>
                </a:solidFill>
              </a:rPr>
              <a:t>Creating a College and Career Culture</a:t>
            </a:r>
          </a:p>
        </p:txBody>
      </p:sp>
      <p:pic>
        <p:nvPicPr>
          <p:cNvPr id="6" name="Picture 5">
            <a:extLst>
              <a:ext uri="{FF2B5EF4-FFF2-40B4-BE49-F238E27FC236}">
                <a16:creationId xmlns:a16="http://schemas.microsoft.com/office/drawing/2014/main" id="{87F1A616-4F74-4F4A-BDAB-869453CFF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819400"/>
            <a:ext cx="2057400" cy="1371600"/>
          </a:xfrm>
          <a:prstGeom prst="rect">
            <a:avLst/>
          </a:prstGeom>
        </p:spPr>
      </p:pic>
      <p:sp>
        <p:nvSpPr>
          <p:cNvPr id="8" name="TextBox 7">
            <a:extLst>
              <a:ext uri="{FF2B5EF4-FFF2-40B4-BE49-F238E27FC236}">
                <a16:creationId xmlns:a16="http://schemas.microsoft.com/office/drawing/2014/main" id="{0B74C622-E66A-44C2-94D1-D384199F1BB7}"/>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4975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694340"/>
            <a:ext cx="8229600" cy="990600"/>
          </a:xfrm>
          <a:solidFill>
            <a:srgbClr val="002060"/>
          </a:solidFill>
          <a:ln>
            <a:solidFill>
              <a:srgbClr val="002060"/>
            </a:solidFill>
          </a:ln>
        </p:spPr>
        <p:txBody>
          <a:bodyPr>
            <a:normAutofit fontScale="32500" lnSpcReduction="20000"/>
          </a:bodyPr>
          <a:lstStyle/>
          <a:p>
            <a:pPr marL="109728" indent="0" algn="ctr">
              <a:buNone/>
            </a:pPr>
            <a:r>
              <a:rPr lang="en-US" sz="9200" dirty="0">
                <a:solidFill>
                  <a:schemeClr val="bg1"/>
                </a:solidFill>
              </a:rPr>
              <a:t>Pathways Strategies for Small, Rural Programs</a:t>
            </a:r>
            <a:endParaRPr lang="en-US" dirty="0"/>
          </a:p>
        </p:txBody>
      </p:sp>
      <p:sp>
        <p:nvSpPr>
          <p:cNvPr id="3" name="Rectangle 2"/>
          <p:cNvSpPr/>
          <p:nvPr/>
        </p:nvSpPr>
        <p:spPr>
          <a:xfrm>
            <a:off x="1195992" y="1964374"/>
            <a:ext cx="1638300" cy="1600200"/>
          </a:xfrm>
          <a:prstGeom prst="rect">
            <a:avLst/>
          </a:prstGeom>
          <a:solidFill>
            <a:schemeClr val="tx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Utilize Partners -  Exposure to Job Opportunities</a:t>
            </a:r>
          </a:p>
        </p:txBody>
      </p:sp>
      <p:sp>
        <p:nvSpPr>
          <p:cNvPr id="6" name="Rectangle 5"/>
          <p:cNvSpPr/>
          <p:nvPr/>
        </p:nvSpPr>
        <p:spPr>
          <a:xfrm>
            <a:off x="2802322" y="2421036"/>
            <a:ext cx="1447800" cy="1600200"/>
          </a:xfrm>
          <a:prstGeom prst="rect">
            <a:avLst/>
          </a:prstGeom>
          <a:solidFill>
            <a:schemeClr val="tx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Intensive Student Engagement</a:t>
            </a:r>
          </a:p>
        </p:txBody>
      </p:sp>
      <p:sp>
        <p:nvSpPr>
          <p:cNvPr id="7" name="Rectangle 6"/>
          <p:cNvSpPr/>
          <p:nvPr/>
        </p:nvSpPr>
        <p:spPr>
          <a:xfrm>
            <a:off x="7239000" y="1762177"/>
            <a:ext cx="1752600" cy="1600200"/>
          </a:xfrm>
          <a:prstGeom prst="rect">
            <a:avLst/>
          </a:prstGeom>
          <a:solidFill>
            <a:schemeClr val="tx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Offer Program Tracks/Strands by Levels</a:t>
            </a:r>
          </a:p>
        </p:txBody>
      </p:sp>
      <p:sp>
        <p:nvSpPr>
          <p:cNvPr id="8" name="Rectangle 7"/>
          <p:cNvSpPr/>
          <p:nvPr/>
        </p:nvSpPr>
        <p:spPr>
          <a:xfrm>
            <a:off x="6080235" y="2764474"/>
            <a:ext cx="1371600" cy="1600200"/>
          </a:xfrm>
          <a:prstGeom prst="rect">
            <a:avLst/>
          </a:prstGeom>
          <a:solidFill>
            <a:schemeClr val="tx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Career Focused Project Based Learning</a:t>
            </a:r>
          </a:p>
        </p:txBody>
      </p:sp>
      <p:sp>
        <p:nvSpPr>
          <p:cNvPr id="9" name="Rectangle 8"/>
          <p:cNvSpPr/>
          <p:nvPr/>
        </p:nvSpPr>
        <p:spPr>
          <a:xfrm>
            <a:off x="6489262" y="4319225"/>
            <a:ext cx="1765300" cy="1524000"/>
          </a:xfrm>
          <a:prstGeom prst="rect">
            <a:avLst/>
          </a:prstGeom>
          <a:solidFill>
            <a:schemeClr val="tx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Contextualized Services/ Technology</a:t>
            </a: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65978" y="3518416"/>
            <a:ext cx="1447800" cy="1524000"/>
          </a:xfrm>
          <a:prstGeom prst="rect">
            <a:avLst/>
          </a:prstGeom>
          <a:solidFill>
            <a:schemeClr val="tx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Career Exploration Course</a:t>
            </a:r>
          </a:p>
        </p:txBody>
      </p:sp>
      <p:sp>
        <p:nvSpPr>
          <p:cNvPr id="12" name="Rectangle 11"/>
          <p:cNvSpPr/>
          <p:nvPr/>
        </p:nvSpPr>
        <p:spPr>
          <a:xfrm>
            <a:off x="3118727" y="3870150"/>
            <a:ext cx="1853762" cy="1524000"/>
          </a:xfrm>
          <a:prstGeom prst="rect">
            <a:avLst/>
          </a:prstGeom>
          <a:solidFill>
            <a:schemeClr val="tx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Work with CCRS at Lower Levels (Curriculum)</a:t>
            </a:r>
          </a:p>
        </p:txBody>
      </p:sp>
      <p:sp>
        <p:nvSpPr>
          <p:cNvPr id="13" name="Rectangle 12"/>
          <p:cNvSpPr/>
          <p:nvPr/>
        </p:nvSpPr>
        <p:spPr>
          <a:xfrm>
            <a:off x="4904390" y="4540024"/>
            <a:ext cx="1676400" cy="1524000"/>
          </a:xfrm>
          <a:prstGeom prst="rect">
            <a:avLst/>
          </a:prstGeom>
          <a:solidFill>
            <a:schemeClr val="tx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Focus of Metacognitive Skills</a:t>
            </a:r>
            <a:endParaRPr kumimoji="0" lang="en-US" sz="1400" b="1" i="0" u="none" strike="noStrike" kern="1200" cap="none" spc="0" normalizeH="0" baseline="0" noProof="0" dirty="0">
              <a:ln>
                <a:noFill/>
              </a:ln>
              <a:solidFill>
                <a:srgbClr val="002060"/>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703C3B4A-C368-4CA2-BB06-0FD5E5EECAF7}"/>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64881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512" y="762000"/>
            <a:ext cx="8262288" cy="914400"/>
          </a:xfrm>
          <a:solidFill>
            <a:srgbClr val="002060"/>
          </a:solidFill>
        </p:spPr>
        <p:txBody>
          <a:bodyPr>
            <a:normAutofit fontScale="92500"/>
          </a:bodyPr>
          <a:lstStyle/>
          <a:p>
            <a:pPr marL="0" indent="0" algn="ctr">
              <a:buNone/>
            </a:pPr>
            <a:r>
              <a:rPr lang="en-US" sz="3200" dirty="0">
                <a:solidFill>
                  <a:schemeClr val="bg1"/>
                </a:solidFill>
                <a:sym typeface="Wingdings" panose="05000000000000000000" pitchFamily="2" charset="2"/>
              </a:rPr>
              <a:t>Organize Services in a College and Career Context</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95A3F50-A631-49F3-A616-B048B9C66BA9}"/>
              </a:ext>
            </a:extLst>
          </p:cNvPr>
          <p:cNvSpPr txBox="1"/>
          <p:nvPr/>
        </p:nvSpPr>
        <p:spPr>
          <a:xfrm>
            <a:off x="2019300" y="2145060"/>
            <a:ext cx="1905000" cy="3352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3" name="TextBox 12">
            <a:extLst>
              <a:ext uri="{FF2B5EF4-FFF2-40B4-BE49-F238E27FC236}">
                <a16:creationId xmlns:a16="http://schemas.microsoft.com/office/drawing/2014/main" id="{FCD3485B-BAE7-4437-943D-0CD8FC7CDEF0}"/>
              </a:ext>
            </a:extLst>
          </p:cNvPr>
          <p:cNvSpPr txBox="1"/>
          <p:nvPr/>
        </p:nvSpPr>
        <p:spPr>
          <a:xfrm>
            <a:off x="152400" y="2106588"/>
            <a:ext cx="2628900" cy="2831544"/>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Times New Roman"/>
                <a:ea typeface="+mn-ea"/>
                <a:cs typeface="+mn-cs"/>
              </a:rPr>
              <a:t>Skills Track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Lower Level (0-5)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Focus on Basic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Contextualized Lessons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Integrate Employability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D60E61EA-E709-4E35-9C2E-6581C4800A82}"/>
              </a:ext>
            </a:extLst>
          </p:cNvPr>
          <p:cNvSpPr txBox="1"/>
          <p:nvPr/>
        </p:nvSpPr>
        <p:spPr>
          <a:xfrm>
            <a:off x="3048000" y="2106588"/>
            <a:ext cx="2971800" cy="3477875"/>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Times New Roman"/>
                <a:ea typeface="+mn-ea"/>
                <a:cs typeface="+mn-cs"/>
              </a:rPr>
              <a:t>Employment Track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Middle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Focus on Job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Include IET Programming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Contextualized Lessons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Integrate Employability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Job Exposure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Credential Attainment</a:t>
            </a:r>
          </a:p>
        </p:txBody>
      </p:sp>
      <p:sp>
        <p:nvSpPr>
          <p:cNvPr id="14" name="TextBox 13">
            <a:extLst>
              <a:ext uri="{FF2B5EF4-FFF2-40B4-BE49-F238E27FC236}">
                <a16:creationId xmlns:a16="http://schemas.microsoft.com/office/drawing/2014/main" id="{11B06B25-98FD-4815-A06C-23C91A0B1948}"/>
              </a:ext>
            </a:extLst>
          </p:cNvPr>
          <p:cNvSpPr txBox="1"/>
          <p:nvPr/>
        </p:nvSpPr>
        <p:spPr>
          <a:xfrm>
            <a:off x="6324600" y="2132864"/>
            <a:ext cx="2667000" cy="3477875"/>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060"/>
                </a:solidFill>
                <a:effectLst/>
                <a:uLnTx/>
                <a:uFillTx/>
                <a:latin typeface="Times New Roman"/>
                <a:ea typeface="+mn-ea"/>
                <a:cs typeface="+mn-cs"/>
              </a:rPr>
              <a:t>College Prep Track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ASE Level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Focus on Mastering Basic Skills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College Prep Activities:  Tour, Financial Aid, Academic Assistance, Advising and Transition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a:ea typeface="+mn-ea"/>
                <a:cs typeface="+mn-cs"/>
              </a:rPr>
              <a:t>Dual Enrollment </a:t>
            </a:r>
          </a:p>
        </p:txBody>
      </p:sp>
      <p:sp>
        <p:nvSpPr>
          <p:cNvPr id="15" name="TextBox 14">
            <a:extLst>
              <a:ext uri="{FF2B5EF4-FFF2-40B4-BE49-F238E27FC236}">
                <a16:creationId xmlns:a16="http://schemas.microsoft.com/office/drawing/2014/main" id="{4638AEE5-259E-49AA-8A5C-D04DF441BE9B}"/>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3427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4572" y="571510"/>
            <a:ext cx="8229600" cy="685800"/>
          </a:xfrm>
          <a:solidFill>
            <a:srgbClr val="002060"/>
          </a:solidFill>
          <a:ln>
            <a:solidFill>
              <a:srgbClr val="002060"/>
            </a:solidFill>
          </a:ln>
        </p:spPr>
        <p:txBody>
          <a:bodyPr>
            <a:normAutofit fontScale="47500" lnSpcReduction="20000"/>
          </a:bodyPr>
          <a:lstStyle/>
          <a:p>
            <a:pPr marL="109728" indent="0" algn="ctr">
              <a:buNone/>
            </a:pPr>
            <a:r>
              <a:rPr lang="en-US" sz="9200" dirty="0">
                <a:solidFill>
                  <a:schemeClr val="bg1"/>
                </a:solidFill>
              </a:rPr>
              <a:t>Creating Student Pathways</a:t>
            </a:r>
            <a:endParaRPr lang="en-US" dirty="0"/>
          </a:p>
        </p:txBody>
      </p:sp>
      <p:sp>
        <p:nvSpPr>
          <p:cNvPr id="5" name="TextBox 4"/>
          <p:cNvSpPr txBox="1"/>
          <p:nvPr/>
        </p:nvSpPr>
        <p:spPr>
          <a:xfrm>
            <a:off x="465082" y="1371600"/>
            <a:ext cx="8219090"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Develop career pathway maps specific to your program that can be shared with students.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Pathways should describe services one needs, (</a:t>
            </a:r>
            <a:r>
              <a:rPr kumimoji="0" lang="en-US" sz="2400" b="1" i="0" u="none" strike="noStrike" kern="1200" cap="none" spc="0" normalizeH="0" baseline="0" noProof="0" dirty="0" err="1">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i.e</a:t>
            </a: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the knowledge and skills they should acquire) and the certifications they should achieve as they progress along a pathway.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Integrate academic instruction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with job training aligned to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CCR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Offer students exposure to </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a:ln>
                  <a:noFill/>
                </a:ln>
                <a:solidFill>
                  <a:srgbClr val="00206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career opportunities.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49236C8-1DB9-4262-9749-3ACF05363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176" y="3466584"/>
            <a:ext cx="2953624" cy="2590800"/>
          </a:xfrm>
          <a:prstGeom prst="rect">
            <a:avLst/>
          </a:prstGeom>
        </p:spPr>
      </p:pic>
      <p:sp>
        <p:nvSpPr>
          <p:cNvPr id="7" name="TextBox 6">
            <a:extLst>
              <a:ext uri="{FF2B5EF4-FFF2-40B4-BE49-F238E27FC236}">
                <a16:creationId xmlns:a16="http://schemas.microsoft.com/office/drawing/2014/main" id="{9221A0C3-9FC5-4190-A151-501B1468A083}"/>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70443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1905600-1839-43BB-BD31-0909424435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Screen Clipping">
            <a:extLst>
              <a:ext uri="{FF2B5EF4-FFF2-40B4-BE49-F238E27FC236}">
                <a16:creationId xmlns:a16="http://schemas.microsoft.com/office/drawing/2014/main" id="{12E70463-1DF3-4DE5-B7B8-BCCB96437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36333"/>
            <a:ext cx="8305800" cy="5283472"/>
          </a:xfrm>
          <a:prstGeom prst="rect">
            <a:avLst/>
          </a:prstGeom>
        </p:spPr>
      </p:pic>
      <p:sp>
        <p:nvSpPr>
          <p:cNvPr id="6" name="TextBox 5">
            <a:extLst>
              <a:ext uri="{FF2B5EF4-FFF2-40B4-BE49-F238E27FC236}">
                <a16:creationId xmlns:a16="http://schemas.microsoft.com/office/drawing/2014/main" id="{B445FC70-AF4B-48E6-BA3F-25F2096BD2DB}"/>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415483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3552" y="448478"/>
            <a:ext cx="8229600" cy="685800"/>
          </a:xfrm>
          <a:solidFill>
            <a:srgbClr val="002060"/>
          </a:solidFill>
          <a:ln>
            <a:solidFill>
              <a:srgbClr val="002060"/>
            </a:solidFill>
          </a:ln>
        </p:spPr>
        <p:txBody>
          <a:bodyPr>
            <a:normAutofit fontScale="47500" lnSpcReduction="20000"/>
          </a:bodyPr>
          <a:lstStyle/>
          <a:p>
            <a:pPr marL="109728" indent="0" algn="ctr">
              <a:buNone/>
            </a:pPr>
            <a:r>
              <a:rPr lang="en-US" sz="9200" dirty="0">
                <a:solidFill>
                  <a:schemeClr val="bg1"/>
                </a:solidFill>
              </a:rPr>
              <a:t>Creating Student Pathways</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Screen Clipping">
            <a:extLst>
              <a:ext uri="{FF2B5EF4-FFF2-40B4-BE49-F238E27FC236}">
                <a16:creationId xmlns:a16="http://schemas.microsoft.com/office/drawing/2014/main" id="{63F23F88-8084-4A34-BEC9-9486F7753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60762"/>
            <a:ext cx="8839200" cy="4670138"/>
          </a:xfrm>
          <a:prstGeom prst="rect">
            <a:avLst/>
          </a:prstGeom>
        </p:spPr>
      </p:pic>
      <p:sp>
        <p:nvSpPr>
          <p:cNvPr id="7" name="TextBox 6">
            <a:extLst>
              <a:ext uri="{FF2B5EF4-FFF2-40B4-BE49-F238E27FC236}">
                <a16:creationId xmlns:a16="http://schemas.microsoft.com/office/drawing/2014/main" id="{8FD4F57B-0A80-4192-86EF-3C9967893A05}"/>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287444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33552" y="459902"/>
            <a:ext cx="8229600" cy="685800"/>
          </a:xfrm>
          <a:solidFill>
            <a:srgbClr val="002060"/>
          </a:solidFill>
          <a:ln>
            <a:solidFill>
              <a:srgbClr val="002060"/>
            </a:solidFill>
          </a:ln>
        </p:spPr>
        <p:txBody>
          <a:bodyPr>
            <a:normAutofit fontScale="47500" lnSpcReduction="20000"/>
          </a:bodyPr>
          <a:lstStyle/>
          <a:p>
            <a:pPr marL="109728" indent="0" algn="ctr">
              <a:buNone/>
            </a:pPr>
            <a:r>
              <a:rPr lang="en-US" sz="9200" dirty="0">
                <a:solidFill>
                  <a:schemeClr val="bg1"/>
                </a:solidFill>
              </a:rPr>
              <a:t>Creating Student Pathways</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creen Clipping">
            <a:extLst>
              <a:ext uri="{FF2B5EF4-FFF2-40B4-BE49-F238E27FC236}">
                <a16:creationId xmlns:a16="http://schemas.microsoft.com/office/drawing/2014/main" id="{8A4194F9-09F9-4302-B982-60FF5F375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8839200" cy="4659868"/>
          </a:xfrm>
          <a:prstGeom prst="rect">
            <a:avLst/>
          </a:prstGeom>
        </p:spPr>
      </p:pic>
      <p:sp>
        <p:nvSpPr>
          <p:cNvPr id="7" name="TextBox 6">
            <a:extLst>
              <a:ext uri="{FF2B5EF4-FFF2-40B4-BE49-F238E27FC236}">
                <a16:creationId xmlns:a16="http://schemas.microsoft.com/office/drawing/2014/main" id="{B5F37CA3-3387-4155-97E4-4E99ED5A4E3B}"/>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572751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512" y="762000"/>
            <a:ext cx="8262288" cy="914400"/>
          </a:xfrm>
          <a:solidFill>
            <a:srgbClr val="002060"/>
          </a:solidFill>
        </p:spPr>
        <p:txBody>
          <a:bodyPr>
            <a:normAutofit/>
          </a:bodyPr>
          <a:lstStyle/>
          <a:p>
            <a:pPr marL="0" indent="0" algn="ctr">
              <a:buNone/>
            </a:pPr>
            <a:r>
              <a:rPr lang="en-US" sz="3200" dirty="0">
                <a:solidFill>
                  <a:schemeClr val="bg1"/>
                </a:solidFill>
                <a:sym typeface="Wingdings" panose="05000000000000000000" pitchFamily="2" charset="2"/>
              </a:rPr>
              <a:t>Lesson Planning</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795A3F50-A631-49F3-A616-B048B9C66BA9}"/>
              </a:ext>
            </a:extLst>
          </p:cNvPr>
          <p:cNvSpPr txBox="1"/>
          <p:nvPr/>
        </p:nvSpPr>
        <p:spPr>
          <a:xfrm>
            <a:off x="3238502" y="1924833"/>
            <a:ext cx="5715000" cy="2123658"/>
          </a:xfrm>
          <a:prstGeom prst="rect">
            <a:avLst/>
          </a:prstGeom>
          <a:solidFill>
            <a:schemeClr val="accent1">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060"/>
                </a:solidFill>
                <a:effectLst/>
                <a:uLnTx/>
                <a:uFillTx/>
                <a:latin typeface="Times New Roman"/>
                <a:ea typeface="+mn-ea"/>
                <a:cs typeface="+mn-cs"/>
              </a:rPr>
              <a:t>Skills identified within the CCR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060"/>
                </a:solidFill>
                <a:effectLst/>
                <a:uLnTx/>
                <a:uFillTx/>
                <a:latin typeface="Times New Roman"/>
                <a:ea typeface="+mn-ea"/>
                <a:cs typeface="+mn-cs"/>
              </a:rPr>
              <a:t>Incorporating Instructional Shifts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002060"/>
                </a:solidFill>
                <a:effectLst/>
                <a:uLnTx/>
                <a:uFillTx/>
                <a:latin typeface="Times New Roman"/>
                <a:ea typeface="+mn-ea"/>
                <a:cs typeface="+mn-cs"/>
              </a:rPr>
              <a:t>Application to Careers</a:t>
            </a:r>
          </a:p>
          <a:p>
            <a:pPr marL="2114550" lvl="4" indent="-285750">
              <a:buFont typeface="Arial" panose="020B0604020202020204" pitchFamily="34" charset="0"/>
              <a:buChar char="•"/>
            </a:pPr>
            <a:r>
              <a:rPr lang="en-US" sz="2200" b="1" dirty="0">
                <a:solidFill>
                  <a:srgbClr val="002060"/>
                </a:solidFill>
                <a:latin typeface="Times New Roman"/>
              </a:rPr>
              <a:t>Student Engagement</a:t>
            </a:r>
          </a:p>
          <a:p>
            <a:pPr marL="2114550" lvl="4" indent="-285750">
              <a:buFont typeface="Arial" panose="020B0604020202020204" pitchFamily="34" charset="0"/>
              <a:buChar char="•"/>
            </a:pPr>
            <a:r>
              <a:rPr kumimoji="0" lang="en-US" sz="2200" b="1" i="0" u="none" strike="noStrike" kern="1200" cap="none" spc="0" normalizeH="0" baseline="0" noProof="0" dirty="0">
                <a:ln>
                  <a:noFill/>
                </a:ln>
                <a:solidFill>
                  <a:srgbClr val="002060"/>
                </a:solidFill>
                <a:effectLst/>
                <a:uLnTx/>
                <a:uFillTx/>
                <a:latin typeface="Times New Roman"/>
                <a:ea typeface="+mn-ea"/>
                <a:cs typeface="+mn-cs"/>
              </a:rPr>
              <a:t>Cohorts/Group Work</a:t>
            </a:r>
          </a:p>
          <a:p>
            <a:pPr marL="2114550" lvl="4" indent="-285750">
              <a:buFont typeface="Arial" panose="020B0604020202020204" pitchFamily="34" charset="0"/>
              <a:buChar char="•"/>
            </a:pPr>
            <a:r>
              <a:rPr kumimoji="0" lang="en-US" sz="2200" b="1" i="0" u="none" strike="noStrike" kern="1200" cap="none" spc="0" normalizeH="0" baseline="0" noProof="0" dirty="0">
                <a:ln>
                  <a:noFill/>
                </a:ln>
                <a:solidFill>
                  <a:srgbClr val="002060"/>
                </a:solidFill>
                <a:effectLst/>
                <a:uLnTx/>
                <a:uFillTx/>
                <a:latin typeface="Times New Roman"/>
                <a:ea typeface="+mn-ea"/>
                <a:cs typeface="+mn-cs"/>
              </a:rPr>
              <a:t>Use of Technology</a:t>
            </a:r>
            <a:endParaRPr kumimoji="0" lang="en-US"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 name="Arrow: Right 1">
            <a:extLst>
              <a:ext uri="{FF2B5EF4-FFF2-40B4-BE49-F238E27FC236}">
                <a16:creationId xmlns:a16="http://schemas.microsoft.com/office/drawing/2014/main" id="{264BECAF-BF49-4BBD-884B-338E5DDD1EF3}"/>
              </a:ext>
            </a:extLst>
          </p:cNvPr>
          <p:cNvSpPr/>
          <p:nvPr/>
        </p:nvSpPr>
        <p:spPr>
          <a:xfrm>
            <a:off x="424512" y="1929368"/>
            <a:ext cx="2623488" cy="927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SHOULD INCLUDE</a:t>
            </a:r>
          </a:p>
        </p:txBody>
      </p:sp>
      <p:pic>
        <p:nvPicPr>
          <p:cNvPr id="5" name="Picture 4">
            <a:extLst>
              <a:ext uri="{FF2B5EF4-FFF2-40B4-BE49-F238E27FC236}">
                <a16:creationId xmlns:a16="http://schemas.microsoft.com/office/drawing/2014/main" id="{BCB8F29D-3851-47AC-90B6-0D994C649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959" y="3276600"/>
            <a:ext cx="4038600" cy="2403872"/>
          </a:xfrm>
          <a:prstGeom prst="rect">
            <a:avLst/>
          </a:prstGeom>
        </p:spPr>
      </p:pic>
      <p:sp>
        <p:nvSpPr>
          <p:cNvPr id="8" name="TextBox 7">
            <a:extLst>
              <a:ext uri="{FF2B5EF4-FFF2-40B4-BE49-F238E27FC236}">
                <a16:creationId xmlns:a16="http://schemas.microsoft.com/office/drawing/2014/main" id="{83870F7C-C825-4F99-9E30-5C02317FA153}"/>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35218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384300"/>
            <a:ext cx="4343400" cy="4343400"/>
          </a:xfrm>
        </p:spPr>
        <p:txBody>
          <a:bodyPr>
            <a:normAutofit/>
          </a:bodyPr>
          <a:lstStyle/>
          <a:p>
            <a:pPr marL="0" indent="0">
              <a:buNone/>
            </a:pPr>
            <a:r>
              <a:rPr lang="en-US" sz="2800" b="1" dirty="0">
                <a:solidFill>
                  <a:schemeClr val="accent1">
                    <a:lumMod val="75000"/>
                  </a:schemeClr>
                </a:solidFill>
              </a:rPr>
              <a:t>Key Shifts in Instruction with CCRS:</a:t>
            </a:r>
          </a:p>
          <a:p>
            <a:pPr lvl="1"/>
            <a:r>
              <a:rPr lang="en-US" sz="2800" b="1" dirty="0">
                <a:solidFill>
                  <a:srgbClr val="002060"/>
                </a:solidFill>
              </a:rPr>
              <a:t>Focus</a:t>
            </a:r>
          </a:p>
          <a:p>
            <a:pPr lvl="1"/>
            <a:r>
              <a:rPr lang="en-US" sz="2800" b="1" dirty="0">
                <a:solidFill>
                  <a:srgbClr val="002060"/>
                </a:solidFill>
              </a:rPr>
              <a:t>Coherence</a:t>
            </a:r>
          </a:p>
          <a:p>
            <a:pPr lvl="1"/>
            <a:r>
              <a:rPr lang="en-US" sz="2800" b="1" dirty="0">
                <a:solidFill>
                  <a:srgbClr val="002060"/>
                </a:solidFill>
              </a:rPr>
              <a:t>Rigor</a:t>
            </a:r>
          </a:p>
          <a:p>
            <a:pPr lvl="1"/>
            <a:r>
              <a:rPr lang="en-US" sz="2800" b="1" dirty="0">
                <a:solidFill>
                  <a:srgbClr val="002060"/>
                </a:solidFill>
              </a:rPr>
              <a:t>Complexity </a:t>
            </a:r>
          </a:p>
          <a:p>
            <a:pPr lvl="1"/>
            <a:r>
              <a:rPr lang="en-US" sz="2800" b="1" dirty="0">
                <a:solidFill>
                  <a:srgbClr val="002060"/>
                </a:solidFill>
              </a:rPr>
              <a:t>Evidence</a:t>
            </a:r>
          </a:p>
          <a:p>
            <a:pPr lvl="1"/>
            <a:r>
              <a:rPr lang="en-US" sz="2800" b="1" dirty="0">
                <a:solidFill>
                  <a:srgbClr val="002060"/>
                </a:solidFill>
              </a:rPr>
              <a:t>Knowledge</a:t>
            </a:r>
          </a:p>
          <a:p>
            <a:endParaRPr lang="en-US" sz="28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ts1.mm.bing.net/th?&amp;id=HN.608000260860215518&amp;w=300&amp;h=300&amp;c=0&amp;pid=1.9&amp;rs=0&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371600"/>
            <a:ext cx="3352800" cy="1524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152400"/>
            <a:ext cx="8153400" cy="762000"/>
          </a:xfrm>
        </p:spPr>
        <p:txBody>
          <a:bodyPr>
            <a:normAutofit fontScale="90000"/>
          </a:bodyPr>
          <a:lstStyle/>
          <a:p>
            <a:pPr algn="ctr"/>
            <a:br>
              <a:rPr lang="en-US" sz="2500" u="sng" dirty="0"/>
            </a:br>
            <a:br>
              <a:rPr lang="en-US" sz="4800" dirty="0"/>
            </a:br>
            <a:r>
              <a:rPr lang="en-US" sz="2700" b="1" dirty="0">
                <a:solidFill>
                  <a:srgbClr val="002060"/>
                </a:solidFill>
                <a:latin typeface="Calibri" panose="020F0502020204030204" pitchFamily="34" charset="0"/>
              </a:rPr>
              <a:t>College &amp; Career Readiness Standards</a:t>
            </a:r>
          </a:p>
        </p:txBody>
      </p:sp>
      <p:pic>
        <p:nvPicPr>
          <p:cNvPr id="7" name="Picture 2" descr="http://1.bp.blogspot.com/_lDX3tvBCHbU/TCrltrEKGSI/AAAAAAAACoc/m5aY16afqRI/s320/ParadigmShif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082523"/>
            <a:ext cx="3352800" cy="26324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2F3EC9-9A32-4058-B028-B41712D8FA3C}"/>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6023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762000"/>
          </a:xfrm>
        </p:spPr>
        <p:txBody>
          <a:bodyPr>
            <a:normAutofit fontScale="90000"/>
          </a:bodyPr>
          <a:lstStyle/>
          <a:p>
            <a:pPr algn="ctr"/>
            <a:br>
              <a:rPr lang="en-US" sz="2500" u="sng" dirty="0"/>
            </a:br>
            <a:br>
              <a:rPr lang="en-US" sz="4800" dirty="0"/>
            </a:br>
            <a:r>
              <a:rPr lang="en-US" sz="3100" b="1" dirty="0">
                <a:solidFill>
                  <a:srgbClr val="002060"/>
                </a:solidFill>
                <a:latin typeface="Calibri" panose="020F0502020204030204" pitchFamily="34" charset="0"/>
              </a:rPr>
              <a:t>Making Your Instruction SMARTER with Career Context</a:t>
            </a:r>
          </a:p>
        </p:txBody>
      </p:sp>
      <p:sp>
        <p:nvSpPr>
          <p:cNvPr id="3" name="Content Placeholder 2"/>
          <p:cNvSpPr>
            <a:spLocks noGrp="1"/>
          </p:cNvSpPr>
          <p:nvPr>
            <p:ph sz="quarter" idx="4294967295"/>
          </p:nvPr>
        </p:nvSpPr>
        <p:spPr>
          <a:xfrm>
            <a:off x="266700" y="1549400"/>
            <a:ext cx="7391400" cy="2413000"/>
          </a:xfrm>
          <a:prstGeom prst="rect">
            <a:avLst/>
          </a:prstGeom>
        </p:spPr>
        <p:txBody>
          <a:bodyPr>
            <a:normAutofit fontScale="92500" lnSpcReduction="20000"/>
          </a:bodyPr>
          <a:lstStyle/>
          <a:p>
            <a:pPr marL="388620" indent="-342900"/>
            <a:r>
              <a:rPr lang="en-US" sz="2400" b="1" dirty="0">
                <a:solidFill>
                  <a:srgbClr val="002060"/>
                </a:solidFill>
              </a:rPr>
              <a:t>S – State the Question</a:t>
            </a:r>
          </a:p>
          <a:p>
            <a:pPr marL="388620" indent="-342900"/>
            <a:r>
              <a:rPr lang="en-US" sz="2400" b="1" dirty="0">
                <a:solidFill>
                  <a:srgbClr val="002060"/>
                </a:solidFill>
              </a:rPr>
              <a:t>M – Map the Content</a:t>
            </a:r>
          </a:p>
          <a:p>
            <a:pPr marL="388620" indent="-342900"/>
            <a:r>
              <a:rPr lang="en-US" b="1" dirty="0">
                <a:solidFill>
                  <a:srgbClr val="002060"/>
                </a:solidFill>
              </a:rPr>
              <a:t>A – Apply Career Context</a:t>
            </a:r>
          </a:p>
          <a:p>
            <a:pPr marL="388620" indent="-342900"/>
            <a:r>
              <a:rPr lang="en-US" b="1" dirty="0">
                <a:solidFill>
                  <a:srgbClr val="002060"/>
                </a:solidFill>
              </a:rPr>
              <a:t>R – Rehearse or Role Play</a:t>
            </a:r>
          </a:p>
          <a:p>
            <a:pPr marL="388620" indent="-342900"/>
            <a:r>
              <a:rPr lang="en-US" b="1" dirty="0">
                <a:solidFill>
                  <a:srgbClr val="002060"/>
                </a:solidFill>
              </a:rPr>
              <a:t>T – Use Technology</a:t>
            </a:r>
          </a:p>
          <a:p>
            <a:pPr marL="388620" indent="-342900"/>
            <a:r>
              <a:rPr lang="en-US" b="1" dirty="0">
                <a:solidFill>
                  <a:srgbClr val="002060"/>
                </a:solidFill>
              </a:rPr>
              <a:t>E – Evidence</a:t>
            </a:r>
          </a:p>
          <a:p>
            <a:pPr marL="388620" indent="-342900"/>
            <a:r>
              <a:rPr lang="en-US" b="1" dirty="0">
                <a:solidFill>
                  <a:srgbClr val="002060"/>
                </a:solidFill>
              </a:rPr>
              <a:t>R - Reflect</a:t>
            </a:r>
          </a:p>
        </p:txBody>
      </p:sp>
      <p:sp>
        <p:nvSpPr>
          <p:cNvPr id="4" name="Oval 3"/>
          <p:cNvSpPr/>
          <p:nvPr/>
        </p:nvSpPr>
        <p:spPr>
          <a:xfrm>
            <a:off x="3695700" y="3810000"/>
            <a:ext cx="2286000" cy="762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Oval 4"/>
          <p:cNvSpPr/>
          <p:nvPr/>
        </p:nvSpPr>
        <p:spPr>
          <a:xfrm>
            <a:off x="1028700" y="4635500"/>
            <a:ext cx="2362200" cy="609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Oval 5"/>
          <p:cNvSpPr/>
          <p:nvPr/>
        </p:nvSpPr>
        <p:spPr>
          <a:xfrm>
            <a:off x="3810000" y="4876800"/>
            <a:ext cx="2133600" cy="609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Oval 6"/>
          <p:cNvSpPr/>
          <p:nvPr/>
        </p:nvSpPr>
        <p:spPr>
          <a:xfrm>
            <a:off x="6438900" y="4648200"/>
            <a:ext cx="2209800" cy="685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9" name="Straight Arrow Connector 8"/>
          <p:cNvCxnSpPr/>
          <p:nvPr/>
        </p:nvCxnSpPr>
        <p:spPr>
          <a:xfrm flipH="1">
            <a:off x="3124200" y="4305300"/>
            <a:ext cx="8382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76800" y="4419600"/>
            <a:ext cx="0" cy="5715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15000" y="4343400"/>
            <a:ext cx="10668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7BCAD478-0C8B-44C0-983D-15D0EE5E7361}"/>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43106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0" y="1828800"/>
            <a:ext cx="6477000" cy="3505200"/>
          </a:xfrm>
          <a:solidFill>
            <a:schemeClr val="bg2">
              <a:lumMod val="95000"/>
            </a:schemeClr>
          </a:solidFill>
          <a:ln>
            <a:noFill/>
          </a:ln>
        </p:spPr>
        <p:txBody>
          <a:bodyPr>
            <a:normAutofit fontScale="92500" lnSpcReduction="10000"/>
          </a:bodyPr>
          <a:lstStyle/>
          <a:p>
            <a:pPr marL="0" indent="0">
              <a:buNone/>
            </a:pPr>
            <a:endParaRPr lang="en-US" sz="2400" u="sng" dirty="0">
              <a:latin typeface="Times New Roman" panose="02020603050405020304" pitchFamily="18" charset="0"/>
              <a:cs typeface="Times New Roman" panose="02020603050405020304" pitchFamily="18" charset="0"/>
            </a:endParaRPr>
          </a:p>
          <a:p>
            <a:r>
              <a:rPr lang="en-US" sz="2400" b="1" dirty="0">
                <a:solidFill>
                  <a:srgbClr val="002060"/>
                </a:solidFill>
                <a:latin typeface="Arial Narrow" panose="020B0606020202030204" pitchFamily="34" charset="0"/>
                <a:cs typeface="Nirmala UI Semilight" panose="020B0402040204020203" pitchFamily="34" charset="0"/>
              </a:rPr>
              <a:t>31 years in Adult Education</a:t>
            </a:r>
          </a:p>
          <a:p>
            <a:r>
              <a:rPr lang="en-US" sz="2400" b="1" dirty="0">
                <a:solidFill>
                  <a:srgbClr val="002060"/>
                </a:solidFill>
                <a:latin typeface="Arial Narrow" panose="020B0606020202030204" pitchFamily="34" charset="0"/>
                <a:cs typeface="Nirmala UI Semilight" panose="020B0402040204020203" pitchFamily="34" charset="0"/>
              </a:rPr>
              <a:t>Instructor/Director of Local ABLE Program</a:t>
            </a:r>
          </a:p>
          <a:p>
            <a:r>
              <a:rPr lang="en-US" sz="2400" b="1" dirty="0">
                <a:solidFill>
                  <a:srgbClr val="002060"/>
                </a:solidFill>
                <a:latin typeface="Arial Narrow" panose="020B0606020202030204" pitchFamily="34" charset="0"/>
                <a:cs typeface="Nirmala UI Semilight" panose="020B0402040204020203" pitchFamily="34" charset="0"/>
              </a:rPr>
              <a:t>Director, Professional Development Center (Ohio)</a:t>
            </a:r>
          </a:p>
          <a:p>
            <a:r>
              <a:rPr lang="en-US" sz="2400" b="1" dirty="0">
                <a:solidFill>
                  <a:srgbClr val="002060"/>
                </a:solidFill>
                <a:latin typeface="Arial Narrow" panose="020B0606020202030204" pitchFamily="34" charset="0"/>
                <a:cs typeface="Nirmala UI Semilight" panose="020B0402040204020203" pitchFamily="34" charset="0"/>
              </a:rPr>
              <a:t>State Director of Adult Education (Maine)</a:t>
            </a:r>
          </a:p>
          <a:p>
            <a:r>
              <a:rPr lang="en-US" sz="2400" b="1" dirty="0">
                <a:solidFill>
                  <a:srgbClr val="002060"/>
                </a:solidFill>
                <a:latin typeface="Arial Narrow" panose="020B0606020202030204" pitchFamily="34" charset="0"/>
                <a:cs typeface="Nirmala UI Semilight" panose="020B0402040204020203" pitchFamily="34" charset="0"/>
              </a:rPr>
              <a:t>Director of National Career Pathways Project (OCTAE)</a:t>
            </a:r>
          </a:p>
          <a:p>
            <a:r>
              <a:rPr lang="en-US" sz="2400" b="1" dirty="0">
                <a:solidFill>
                  <a:srgbClr val="002060"/>
                </a:solidFill>
                <a:latin typeface="Arial Narrow" panose="020B0606020202030204" pitchFamily="34" charset="0"/>
                <a:cs typeface="Nirmala UI Semilight" panose="020B0402040204020203" pitchFamily="34" charset="0"/>
              </a:rPr>
              <a:t>COABE Vice President (2009 – 2014)</a:t>
            </a:r>
          </a:p>
          <a:p>
            <a:r>
              <a:rPr lang="en-US" b="1" dirty="0">
                <a:solidFill>
                  <a:srgbClr val="002060"/>
                </a:solidFill>
                <a:latin typeface="Arial Narrow" panose="020B0606020202030204" pitchFamily="34" charset="0"/>
                <a:cs typeface="Nirmala UI Semilight" panose="020B0402040204020203" pitchFamily="34" charset="0"/>
              </a:rPr>
              <a:t>NCL Vice President and AALPD Chair </a:t>
            </a:r>
            <a:endParaRPr lang="en-US" sz="2400" b="1" dirty="0">
              <a:solidFill>
                <a:srgbClr val="002060"/>
              </a:solidFill>
              <a:latin typeface="Arial Narrow" panose="020B0606020202030204" pitchFamily="34" charset="0"/>
              <a:cs typeface="Nirmala UI Semilight" panose="020B0402040204020203" pitchFamily="34" charset="0"/>
            </a:endParaRPr>
          </a:p>
          <a:p>
            <a:r>
              <a:rPr lang="en-US" sz="2400" b="1" dirty="0">
                <a:solidFill>
                  <a:srgbClr val="002060"/>
                </a:solidFill>
                <a:latin typeface="Arial Narrow" panose="020B0606020202030204" pitchFamily="34" charset="0"/>
                <a:cs typeface="Nirmala UI Semilight" panose="020B0402040204020203" pitchFamily="34" charset="0"/>
              </a:rPr>
              <a:t>Current National Consultant/Trainer </a:t>
            </a:r>
            <a:endParaRPr lang="en-US" b="1" dirty="0">
              <a:solidFill>
                <a:srgbClr val="002060"/>
              </a:solidFill>
              <a:latin typeface="Arial Narrow" panose="020B0606020202030204" pitchFamily="34" charset="0"/>
              <a:cs typeface="Nirmala UI Semilight" panose="020B0402040204020203" pitchFamily="34" charset="0"/>
            </a:endParaRPr>
          </a:p>
          <a:p>
            <a:endParaRPr lang="en-US"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501248E-3CCE-4A18-909B-F6391B0D0CFD}"/>
              </a:ext>
            </a:extLst>
          </p:cNvPr>
          <p:cNvPicPr>
            <a:picLocks noChangeAspect="1"/>
          </p:cNvPicPr>
          <p:nvPr/>
        </p:nvPicPr>
        <p:blipFill>
          <a:blip r:embed="rId4"/>
          <a:stretch>
            <a:fillRect/>
          </a:stretch>
        </p:blipFill>
        <p:spPr>
          <a:xfrm>
            <a:off x="457200" y="838200"/>
            <a:ext cx="1681655" cy="2053823"/>
          </a:xfrm>
          <a:prstGeom prst="rect">
            <a:avLst/>
          </a:prstGeom>
        </p:spPr>
      </p:pic>
      <p:sp>
        <p:nvSpPr>
          <p:cNvPr id="3" name="TextBox 2">
            <a:extLst>
              <a:ext uri="{FF2B5EF4-FFF2-40B4-BE49-F238E27FC236}">
                <a16:creationId xmlns:a16="http://schemas.microsoft.com/office/drawing/2014/main" id="{1993BD14-B65D-4F99-9000-B20EAB64EAB0}"/>
              </a:ext>
            </a:extLst>
          </p:cNvPr>
          <p:cNvSpPr txBox="1"/>
          <p:nvPr/>
        </p:nvSpPr>
        <p:spPr>
          <a:xfrm>
            <a:off x="2283372" y="1186190"/>
            <a:ext cx="579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B85C00"/>
              </a:buClr>
              <a:buSzTx/>
              <a:buFontTx/>
              <a:buNone/>
              <a:tabLst/>
              <a:defRPr/>
            </a:pPr>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Nirmala UI Semilight" panose="020B0402040204020203" pitchFamily="34" charset="0"/>
              </a:rPr>
              <a:t>Jeffrey A. </a:t>
            </a:r>
            <a:r>
              <a:rPr kumimoji="0" lang="en-US" sz="2800" b="1" i="0" u="none" strike="noStrike" kern="1200" cap="none" spc="0" normalizeH="0" baseline="0" noProof="0" dirty="0" err="1">
                <a:ln>
                  <a:noFill/>
                </a:ln>
                <a:solidFill>
                  <a:srgbClr val="002060"/>
                </a:solidFill>
                <a:effectLst/>
                <a:uLnTx/>
                <a:uFillTx/>
                <a:latin typeface="Arial Narrow" panose="020B0606020202030204" pitchFamily="34" charset="0"/>
                <a:ea typeface="+mn-ea"/>
                <a:cs typeface="Nirmala UI Semilight" panose="020B0402040204020203" pitchFamily="34" charset="0"/>
              </a:rPr>
              <a:t>Fantine</a:t>
            </a:r>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Nirmala UI Semilight" panose="020B0402040204020203" pitchFamily="34" charset="0"/>
              </a:rPr>
              <a:t>, Ph.D.</a:t>
            </a:r>
          </a:p>
        </p:txBody>
      </p:sp>
      <p:sp>
        <p:nvSpPr>
          <p:cNvPr id="8" name="TextBox 7">
            <a:extLst>
              <a:ext uri="{FF2B5EF4-FFF2-40B4-BE49-F238E27FC236}">
                <a16:creationId xmlns:a16="http://schemas.microsoft.com/office/drawing/2014/main" id="{DF5A899F-85B8-46D6-B271-C314EDDFCB20}"/>
              </a:ext>
            </a:extLst>
          </p:cNvPr>
          <p:cNvSpPr txBox="1"/>
          <p:nvPr/>
        </p:nvSpPr>
        <p:spPr>
          <a:xfrm>
            <a:off x="685800" y="61838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42932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nvPr>
        </p:nvGraphicFramePr>
        <p:xfrm>
          <a:off x="147693" y="1106489"/>
          <a:ext cx="8836025" cy="762000"/>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200" b="1" i="0" u="none" strike="noStrike" dirty="0">
                          <a:solidFill>
                            <a:srgbClr val="002060"/>
                          </a:solidFill>
                          <a:effectLst/>
                          <a:latin typeface="+mn-lt"/>
                        </a:rPr>
                        <a:t>What have you accomplished so far with implementing your career pathways models?</a:t>
                      </a:r>
                      <a:endParaRPr lang="en-US" sz="2200" b="1" dirty="0">
                        <a:solidFill>
                          <a:srgbClr val="002060"/>
                        </a:solidFill>
                        <a:latin typeface="+mn-lt"/>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3" name="TextBox 12">
            <a:extLst>
              <a:ext uri="{FF2B5EF4-FFF2-40B4-BE49-F238E27FC236}">
                <a16:creationId xmlns:a16="http://schemas.microsoft.com/office/drawing/2014/main" id="{09A39BDE-A1FD-4DC0-B3CA-8BCC92D30ECF}"/>
              </a:ext>
            </a:extLst>
          </p:cNvPr>
          <p:cNvSpPr txBox="1"/>
          <p:nvPr/>
        </p:nvSpPr>
        <p:spPr>
          <a:xfrm>
            <a:off x="155575" y="1943309"/>
            <a:ext cx="8830771" cy="2646878"/>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Southwestern City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have initiated a partnership with the Fitness Loft in Columbus near Children’s Hospital. The goal of the partnership is to utilize the community space at The Fitness Loft to conduct community classes in ESL. Within the class we plan to embed a certification given in tandem by The Fitness Loft and South-Western City Schools. The certification would document that a student successfully completed the course, has had experience speaking and learning English and obtained a intermediate level of understanding and fluency, and has also had basic training in the fitness industry relative to entry level fitness employability skills.</a:t>
            </a:r>
            <a:br>
              <a:rPr kumimoji="0" lang="en-US" sz="1800" b="0" i="0" u="none" strike="noStrike" kern="1200" cap="none" spc="0" normalizeH="0" baseline="0" noProof="0" dirty="0">
                <a:ln>
                  <a:noFill/>
                </a:ln>
                <a:solidFill>
                  <a:prstClr val="black"/>
                </a:solidFill>
                <a:effectLst/>
                <a:uLnTx/>
                <a:uFillTx/>
                <a:latin typeface="Times New Roman"/>
                <a:ea typeface="+mn-ea"/>
                <a:cs typeface="+mn-cs"/>
              </a:rPr>
            </a:br>
            <a:endParaRPr kumimoji="0" lang="en-US" sz="1800" b="0" i="0" u="none" strike="noStrike" kern="1200" cap="none" spc="0" normalizeH="0" baseline="0" noProof="0" dirty="0">
              <a:ln>
                <a:noFill/>
              </a:ln>
              <a:solidFill>
                <a:srgbClr val="002060"/>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020DFFFE-AFD3-4510-8151-AC88253F3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303626"/>
            <a:ext cx="3810000" cy="1753758"/>
          </a:xfrm>
          <a:prstGeom prst="rect">
            <a:avLst/>
          </a:prstGeom>
        </p:spPr>
      </p:pic>
      <p:sp>
        <p:nvSpPr>
          <p:cNvPr id="14" name="TextBox 13">
            <a:extLst>
              <a:ext uri="{FF2B5EF4-FFF2-40B4-BE49-F238E27FC236}">
                <a16:creationId xmlns:a16="http://schemas.microsoft.com/office/drawing/2014/main" id="{77326DB5-BD26-4DC1-8955-0A7FD66D065E}"/>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69604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nvPr>
        </p:nvGraphicFramePr>
        <p:xfrm>
          <a:off x="147693" y="1106489"/>
          <a:ext cx="8836025" cy="762000"/>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200" b="1" i="0" u="none" strike="noStrike" dirty="0">
                          <a:solidFill>
                            <a:srgbClr val="002060"/>
                          </a:solidFill>
                          <a:effectLst/>
                          <a:latin typeface="+mn-lt"/>
                        </a:rPr>
                        <a:t>What have you accomplished so far with implementing your career pathways models?</a:t>
                      </a:r>
                      <a:endParaRPr lang="en-US" sz="2200" b="1" dirty="0">
                        <a:solidFill>
                          <a:srgbClr val="002060"/>
                        </a:solidFill>
                        <a:latin typeface="+mn-lt"/>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3" name="TextBox 12">
            <a:extLst>
              <a:ext uri="{FF2B5EF4-FFF2-40B4-BE49-F238E27FC236}">
                <a16:creationId xmlns:a16="http://schemas.microsoft.com/office/drawing/2014/main" id="{09A39BDE-A1FD-4DC0-B3CA-8BCC92D30ECF}"/>
              </a:ext>
            </a:extLst>
          </p:cNvPr>
          <p:cNvSpPr txBox="1"/>
          <p:nvPr/>
        </p:nvSpPr>
        <p:spPr>
          <a:xfrm>
            <a:off x="155575" y="1943309"/>
            <a:ext cx="8830771" cy="2046714"/>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Springfield City Schools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imes New Roman"/>
                <a:ea typeface="+mn-ea"/>
                <a:cs typeface="+mn-cs"/>
              </a:rPr>
              <a:t>LMI information indicated that food prep/servers and maintenance/repair workers were two occupations with the most annual projected openings in our area over the next five years; thus, we decided to pursue job shadowing opportunities in these occupational areas.  In our school district (one of the largest employers in our rural community) we struggle to fill substitute positions in food service and maintenance/custodial areas, so we thought this might be a good time to see if we could put together some job shadowing in the school district for students who meet certain criteria. My thinking was that if students had a chance to shadow, they would have some exposure to working in the school district, as well as an idea of what these particular jobs entail. </a:t>
            </a:r>
          </a:p>
        </p:txBody>
      </p:sp>
      <p:pic>
        <p:nvPicPr>
          <p:cNvPr id="8" name="Picture 7">
            <a:extLst>
              <a:ext uri="{FF2B5EF4-FFF2-40B4-BE49-F238E27FC236}">
                <a16:creationId xmlns:a16="http://schemas.microsoft.com/office/drawing/2014/main" id="{C96AE8FF-5D22-40D2-97F2-F71FE56BC1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895" y="4105031"/>
            <a:ext cx="2889305" cy="1753234"/>
          </a:xfrm>
          <a:prstGeom prst="rect">
            <a:avLst/>
          </a:prstGeom>
        </p:spPr>
      </p:pic>
      <p:pic>
        <p:nvPicPr>
          <p:cNvPr id="14" name="Picture 13">
            <a:extLst>
              <a:ext uri="{FF2B5EF4-FFF2-40B4-BE49-F238E27FC236}">
                <a16:creationId xmlns:a16="http://schemas.microsoft.com/office/drawing/2014/main" id="{BBD9C979-0512-4363-A234-EC9F72F59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4099776"/>
            <a:ext cx="2889305" cy="1779292"/>
          </a:xfrm>
          <a:prstGeom prst="rect">
            <a:avLst/>
          </a:prstGeom>
        </p:spPr>
      </p:pic>
      <p:sp>
        <p:nvSpPr>
          <p:cNvPr id="15" name="TextBox 14">
            <a:extLst>
              <a:ext uri="{FF2B5EF4-FFF2-40B4-BE49-F238E27FC236}">
                <a16:creationId xmlns:a16="http://schemas.microsoft.com/office/drawing/2014/main" id="{D08A3B84-28EC-42A3-B172-7791CBC47303}"/>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130189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nvPr>
        </p:nvGraphicFramePr>
        <p:xfrm>
          <a:off x="150321" y="1258225"/>
          <a:ext cx="8836025" cy="762000"/>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200" b="1" i="0" u="none" strike="noStrike" dirty="0">
                          <a:solidFill>
                            <a:srgbClr val="002060"/>
                          </a:solidFill>
                          <a:effectLst/>
                          <a:latin typeface="+mn-lt"/>
                        </a:rPr>
                        <a:t>What have you accomplished so far with implementing your career pathways models?</a:t>
                      </a:r>
                      <a:endParaRPr lang="en-US" sz="2200" b="1" dirty="0">
                        <a:solidFill>
                          <a:srgbClr val="002060"/>
                        </a:solidFill>
                        <a:latin typeface="+mn-lt"/>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3" name="TextBox 12">
            <a:extLst>
              <a:ext uri="{FF2B5EF4-FFF2-40B4-BE49-F238E27FC236}">
                <a16:creationId xmlns:a16="http://schemas.microsoft.com/office/drawing/2014/main" id="{09A39BDE-A1FD-4DC0-B3CA-8BCC92D30ECF}"/>
              </a:ext>
            </a:extLst>
          </p:cNvPr>
          <p:cNvSpPr txBox="1"/>
          <p:nvPr/>
        </p:nvSpPr>
        <p:spPr>
          <a:xfrm>
            <a:off x="155575" y="2209800"/>
            <a:ext cx="8830771" cy="116955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Eastland-Fairfield Career &amp; Technical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Contextualized Lesson in a Box Project:  t</a:t>
            </a:r>
            <a:r>
              <a:rPr kumimoji="0" lang="en-US" sz="1600" b="0" i="0" u="none" strike="noStrike" kern="1200" cap="none" spc="0" normalizeH="0" baseline="0" noProof="0" dirty="0">
                <a:ln>
                  <a:noFill/>
                </a:ln>
                <a:solidFill>
                  <a:srgbClr val="222222"/>
                </a:solidFill>
                <a:effectLst/>
                <a:uLnTx/>
                <a:uFillTx/>
                <a:latin typeface="Times New Roman"/>
                <a:ea typeface="+mn-ea"/>
                <a:cs typeface="Arial" panose="020B0604020202020204" pitchFamily="34" charset="0"/>
              </a:rPr>
              <a:t>he tablet has construction videos, trade articles and career exploration.  We are going to use all of the containers at orientation, open houses, and in classroom instruction for HSE and ESOL.</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8" name="Picture 7" descr="Screen Clipping">
            <a:extLst>
              <a:ext uri="{FF2B5EF4-FFF2-40B4-BE49-F238E27FC236}">
                <a16:creationId xmlns:a16="http://schemas.microsoft.com/office/drawing/2014/main" id="{32E8AB07-4C67-4BB9-A1AE-7EF81ED6E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01" y="3506116"/>
            <a:ext cx="3759377" cy="2438400"/>
          </a:xfrm>
          <a:prstGeom prst="rect">
            <a:avLst/>
          </a:prstGeom>
        </p:spPr>
      </p:pic>
      <p:pic>
        <p:nvPicPr>
          <p:cNvPr id="12" name="Picture 11" descr="Screen Clipping">
            <a:extLst>
              <a:ext uri="{FF2B5EF4-FFF2-40B4-BE49-F238E27FC236}">
                <a16:creationId xmlns:a16="http://schemas.microsoft.com/office/drawing/2014/main" id="{AC96DBD7-409D-4062-B7FB-BAA7888734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0450" y="3506116"/>
            <a:ext cx="4064182" cy="2438400"/>
          </a:xfrm>
          <a:prstGeom prst="rect">
            <a:avLst/>
          </a:prstGeom>
        </p:spPr>
      </p:pic>
      <p:sp>
        <p:nvSpPr>
          <p:cNvPr id="15" name="TextBox 14">
            <a:extLst>
              <a:ext uri="{FF2B5EF4-FFF2-40B4-BE49-F238E27FC236}">
                <a16:creationId xmlns:a16="http://schemas.microsoft.com/office/drawing/2014/main" id="{6473C355-7246-4564-B6E8-85C6E13BA9FD}"/>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4104905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nvPr>
        </p:nvGraphicFramePr>
        <p:xfrm>
          <a:off x="150321" y="1258225"/>
          <a:ext cx="8836025" cy="762000"/>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200" b="1" i="0" u="none" strike="noStrike" dirty="0">
                          <a:solidFill>
                            <a:srgbClr val="002060"/>
                          </a:solidFill>
                          <a:effectLst/>
                          <a:latin typeface="+mn-lt"/>
                        </a:rPr>
                        <a:t>What have you accomplished so far with implementing your career pathways models?</a:t>
                      </a:r>
                      <a:endParaRPr lang="en-US" sz="2200" b="1" dirty="0">
                        <a:solidFill>
                          <a:srgbClr val="002060"/>
                        </a:solidFill>
                        <a:latin typeface="+mn-lt"/>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3" name="TextBox 12">
            <a:extLst>
              <a:ext uri="{FF2B5EF4-FFF2-40B4-BE49-F238E27FC236}">
                <a16:creationId xmlns:a16="http://schemas.microsoft.com/office/drawing/2014/main" id="{09A39BDE-A1FD-4DC0-B3CA-8BCC92D30ECF}"/>
              </a:ext>
            </a:extLst>
          </p:cNvPr>
          <p:cNvSpPr txBox="1"/>
          <p:nvPr/>
        </p:nvSpPr>
        <p:spPr>
          <a:xfrm>
            <a:off x="155575" y="2209800"/>
            <a:ext cx="8830771" cy="1908215"/>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Kettering City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We are implementing Project-Based Learning into our classrooms.  Teachers develop lesson plans aligned to the CCR standards and then students are grouped and are given problems to solve or projects to create.  Some recent examples include developing marketing campaigns, developing budgets, creating an emergency response plan, creating a newsletter.  We hope to develop more, but implementing PBL has brought more energy and active engaged learning into our classrooms.   </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790C95E7-1492-4746-AAAB-CEA2DF961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873500"/>
            <a:ext cx="3505200" cy="2057400"/>
          </a:xfrm>
          <a:prstGeom prst="rect">
            <a:avLst/>
          </a:prstGeom>
        </p:spPr>
      </p:pic>
      <p:sp>
        <p:nvSpPr>
          <p:cNvPr id="14" name="TextBox 13">
            <a:extLst>
              <a:ext uri="{FF2B5EF4-FFF2-40B4-BE49-F238E27FC236}">
                <a16:creationId xmlns:a16="http://schemas.microsoft.com/office/drawing/2014/main" id="{05C7499D-AAA7-435F-A016-BB5CBC370DFB}"/>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761033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4113242809"/>
              </p:ext>
            </p:extLst>
          </p:nvPr>
        </p:nvGraphicFramePr>
        <p:xfrm>
          <a:off x="152948" y="983773"/>
          <a:ext cx="8836025" cy="762000"/>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200" b="1" i="0" u="none" strike="noStrike" dirty="0">
                          <a:solidFill>
                            <a:srgbClr val="002060"/>
                          </a:solidFill>
                          <a:effectLst/>
                          <a:latin typeface="+mn-lt"/>
                        </a:rPr>
                        <a:t>What have you accomplished so far with implementing your career pathways models?</a:t>
                      </a:r>
                      <a:endParaRPr lang="en-US" sz="2200" b="1" dirty="0">
                        <a:solidFill>
                          <a:srgbClr val="002060"/>
                        </a:solidFill>
                        <a:latin typeface="+mn-lt"/>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4" name="Rounded Rectangle 1">
            <a:extLst>
              <a:ext uri="{FF2B5EF4-FFF2-40B4-BE49-F238E27FC236}">
                <a16:creationId xmlns:a16="http://schemas.microsoft.com/office/drawing/2014/main" id="{6C552304-A932-4CCB-9A10-AA6586F0518A}"/>
              </a:ext>
            </a:extLst>
          </p:cNvPr>
          <p:cNvSpPr/>
          <p:nvPr/>
        </p:nvSpPr>
        <p:spPr>
          <a:xfrm>
            <a:off x="352096" y="1805427"/>
            <a:ext cx="8485515" cy="2540038"/>
          </a:xfrm>
          <a:prstGeom prst="roundRect">
            <a:avLst/>
          </a:prstGeom>
          <a:solidFill>
            <a:srgbClr val="B85C00">
              <a:lumMod val="20000"/>
              <a:lumOff val="80000"/>
            </a:srgbClr>
          </a:solidFill>
          <a:ln w="22225" cap="flat" cmpd="sng" algn="ctr">
            <a:solidFill>
              <a:srgbClr val="B85C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060"/>
                </a:solidFill>
                <a:effectLst/>
                <a:uLnTx/>
                <a:uFillTx/>
                <a:latin typeface="Times New Roman"/>
                <a:ea typeface="+mn-ea"/>
                <a:cs typeface="+mn-cs"/>
              </a:rPr>
              <a:t>Sector Partnerships: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4444"/>
                </a:solidFill>
                <a:effectLst/>
                <a:uLnTx/>
                <a:uFillTx/>
                <a:latin typeface="Times New Roman"/>
                <a:ea typeface="+mn-ea"/>
                <a:cs typeface="+mn-cs"/>
              </a:rPr>
              <a:t>We developed sector partnerships around workforce needs </a:t>
            </a:r>
            <a:r>
              <a:rPr lang="en-US" sz="2000" kern="0" dirty="0">
                <a:solidFill>
                  <a:srgbClr val="444444"/>
                </a:solidFill>
                <a:latin typeface="Times New Roman"/>
              </a:rPr>
              <a:t>and included employers in those </a:t>
            </a:r>
            <a:r>
              <a:rPr kumimoji="0" lang="en-US" sz="2000" b="0" i="0" u="none" strike="noStrike" kern="0" cap="none" spc="0" normalizeH="0" baseline="0" noProof="0" dirty="0">
                <a:ln>
                  <a:noFill/>
                </a:ln>
                <a:solidFill>
                  <a:srgbClr val="444444"/>
                </a:solidFill>
                <a:effectLst/>
                <a:uLnTx/>
                <a:uFillTx/>
                <a:latin typeface="Times New Roman"/>
                <a:ea typeface="+mn-ea"/>
                <a:cs typeface="+mn-cs"/>
              </a:rPr>
              <a:t>industries.  Each partnership also included education, workforce, economic, and community organizations in supportive roles. These </a:t>
            </a:r>
            <a:r>
              <a:rPr kumimoji="0" lang="en-US" sz="2000" b="1" i="0" u="none" strike="noStrike" kern="0" cap="none" spc="0" normalizeH="0" baseline="0" noProof="0" dirty="0">
                <a:ln>
                  <a:noFill/>
                </a:ln>
                <a:solidFill>
                  <a:srgbClr val="444444"/>
                </a:solidFill>
                <a:effectLst/>
                <a:uLnTx/>
                <a:uFillTx/>
                <a:latin typeface="Times New Roman"/>
                <a:ea typeface="+mn-ea"/>
                <a:cs typeface="+mn-cs"/>
              </a:rPr>
              <a:t>partnerships</a:t>
            </a:r>
            <a:r>
              <a:rPr kumimoji="0" lang="en-US" sz="2000" b="0" i="0" u="none" strike="noStrike" kern="0" cap="none" spc="0" normalizeH="0" baseline="0" noProof="0" dirty="0">
                <a:ln>
                  <a:noFill/>
                </a:ln>
                <a:solidFill>
                  <a:srgbClr val="444444"/>
                </a:solidFill>
                <a:effectLst/>
                <a:uLnTx/>
                <a:uFillTx/>
                <a:latin typeface="Times New Roman"/>
                <a:ea typeface="+mn-ea"/>
                <a:cs typeface="+mn-cs"/>
              </a:rPr>
              <a:t> develop and continuously evaluate goals, policies, and service-delivery strategies to meet the needs of employers in a given </a:t>
            </a:r>
            <a:r>
              <a:rPr kumimoji="0" lang="en-US" sz="2000" b="1" i="0" u="none" strike="noStrike" kern="0" cap="none" spc="0" normalizeH="0" baseline="0" noProof="0" dirty="0">
                <a:ln>
                  <a:noFill/>
                </a:ln>
                <a:solidFill>
                  <a:srgbClr val="444444"/>
                </a:solidFill>
                <a:effectLst/>
                <a:uLnTx/>
                <a:uFillTx/>
                <a:latin typeface="Times New Roman"/>
                <a:ea typeface="+mn-ea"/>
                <a:cs typeface="+mn-cs"/>
              </a:rPr>
              <a:t>sector</a:t>
            </a:r>
            <a:r>
              <a:rPr kumimoji="0" lang="en-US" sz="2000" b="0" i="0" u="none" strike="noStrike" kern="0" cap="none" spc="0" normalizeH="0" baseline="0" noProof="0" dirty="0">
                <a:ln>
                  <a:noFill/>
                </a:ln>
                <a:solidFill>
                  <a:srgbClr val="444444"/>
                </a:solidFill>
                <a:effectLst/>
                <a:uLnTx/>
                <a:uFillTx/>
                <a:latin typeface="Times New Roman"/>
                <a:ea typeface="+mn-ea"/>
                <a:cs typeface="+mn-cs"/>
              </a:rPr>
              <a:t>.  Students are encouraged into these pathways where they acquire the knowledge, skills and credentials necessary to access entry level jobs in these sectors.</a:t>
            </a:r>
            <a:endParaRPr kumimoji="0" lang="en-US" sz="2000" b="1" i="0" u="none" strike="noStrike" kern="0" cap="none" spc="0" normalizeH="0" baseline="0" noProof="0" dirty="0">
              <a:ln>
                <a:noFill/>
              </a:ln>
              <a:solidFill>
                <a:srgbClr val="002060"/>
              </a:solidFill>
              <a:effectLst/>
              <a:uLnTx/>
              <a:uFillTx/>
              <a:latin typeface="Times New Roman"/>
              <a:ea typeface="+mn-ea"/>
              <a:cs typeface="+mn-cs"/>
            </a:endParaRPr>
          </a:p>
        </p:txBody>
      </p:sp>
      <p:sp>
        <p:nvSpPr>
          <p:cNvPr id="15" name="TextBox 14">
            <a:extLst>
              <a:ext uri="{FF2B5EF4-FFF2-40B4-BE49-F238E27FC236}">
                <a16:creationId xmlns:a16="http://schemas.microsoft.com/office/drawing/2014/main" id="{EB75F7A2-21E3-40F9-A6F8-9A0988FD5810}"/>
              </a:ext>
            </a:extLst>
          </p:cNvPr>
          <p:cNvSpPr txBox="1"/>
          <p:nvPr/>
        </p:nvSpPr>
        <p:spPr>
          <a:xfrm>
            <a:off x="990600" y="4359102"/>
            <a:ext cx="830580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2060"/>
                </a:solidFill>
                <a:effectLst/>
                <a:uLnTx/>
                <a:uFillTx/>
              </a:rPr>
              <a:t>Hawaii Adult Education has initiated statewide sector partnerships: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2060"/>
                </a:solidFill>
                <a:effectLst/>
                <a:uLnTx/>
                <a:uFillTx/>
              </a:rPr>
              <a:t>Healthcare Systems Coordination Sector Action Team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2060"/>
                </a:solidFill>
                <a:effectLst/>
                <a:uLnTx/>
                <a:uFillTx/>
              </a:rPr>
              <a:t>Workplace Wellness Sector Action Team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2060"/>
                </a:solidFill>
                <a:effectLst/>
                <a:uLnTx/>
                <a:uFillTx/>
              </a:rPr>
              <a:t>Hospitality &amp; Tourism Job Training Coordination Sector Action Team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srgbClr val="002060"/>
                </a:solidFill>
                <a:effectLst/>
                <a:uLnTx/>
                <a:uFillTx/>
              </a:rPr>
              <a:t>Construction Trade Certification Sector Action Team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C982B67A-EE4F-41DB-9A69-F7508B4213FF}"/>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9378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nvPr>
        </p:nvGraphicFramePr>
        <p:xfrm>
          <a:off x="155575" y="931508"/>
          <a:ext cx="8836025" cy="1390841"/>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1500" b="1" dirty="0">
                          <a:solidFill>
                            <a:srgbClr val="002060"/>
                          </a:solidFill>
                        </a:rPr>
                        <a:t>Canton City Schools</a:t>
                      </a:r>
                    </a:p>
                    <a:p>
                      <a:pPr marL="0" marR="0" algn="ctr">
                        <a:lnSpc>
                          <a:spcPct val="115000"/>
                        </a:lnSpc>
                        <a:spcBef>
                          <a:spcPts val="0"/>
                        </a:spcBef>
                        <a:spcAft>
                          <a:spcPts val="0"/>
                        </a:spcAft>
                      </a:pPr>
                      <a:r>
                        <a:rPr lang="en-US" sz="15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Adult College and Career Readiness Center</a:t>
                      </a:r>
                      <a:endParaRPr lang="en-US" sz="15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5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Orientation Outline</a:t>
                      </a:r>
                      <a:endParaRPr lang="en-US" sz="1500" b="1"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596661756"/>
                  </a:ext>
                </a:extLst>
              </a:tr>
              <a:tr h="424381">
                <a:tc>
                  <a:txBody>
                    <a:bodyPr/>
                    <a:lstStyle/>
                    <a:p>
                      <a:pPr marL="0" marR="0">
                        <a:lnSpc>
                          <a:spcPct val="115000"/>
                        </a:lnSpc>
                        <a:spcBef>
                          <a:spcPts val="0"/>
                        </a:spcBef>
                        <a:spcAft>
                          <a:spcPts val="0"/>
                        </a:spcAft>
                      </a:pPr>
                      <a:r>
                        <a:rPr lang="en-US"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Career Advising begins during the 4-day orientation process and continues at each end-of-session conference.</a:t>
                      </a:r>
                      <a:endParaRPr lang="en-U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0000"/>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3" name="TextBox 12">
            <a:extLst>
              <a:ext uri="{FF2B5EF4-FFF2-40B4-BE49-F238E27FC236}">
                <a16:creationId xmlns:a16="http://schemas.microsoft.com/office/drawing/2014/main" id="{09A39BDE-A1FD-4DC0-B3CA-8BCC92D30ECF}"/>
              </a:ext>
            </a:extLst>
          </p:cNvPr>
          <p:cNvSpPr txBox="1"/>
          <p:nvPr/>
        </p:nvSpPr>
        <p:spPr>
          <a:xfrm>
            <a:off x="160829" y="2411695"/>
            <a:ext cx="2125171" cy="3046988"/>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Times New Roman"/>
                <a:ea typeface="+mn-ea"/>
                <a:cs typeface="+mn-cs"/>
              </a:rPr>
              <a:t>Day 1</a:t>
            </a:r>
            <a:endParaRPr kumimoji="0" lang="en-US" sz="1200" b="0" i="0" u="none" strike="noStrike" kern="1200" cap="none" spc="0" normalizeH="0" baseline="0" noProof="0" dirty="0">
              <a:ln>
                <a:noFill/>
              </a:ln>
              <a:solidFill>
                <a:srgbClr val="002060"/>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mn-ea"/>
                <a:cs typeface="+mn-cs"/>
              </a:rPr>
              <a:t>Talk about why you are here – your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mn-ea"/>
                <a:cs typeface="+mn-cs"/>
              </a:rPr>
              <a:t>Talk about </a:t>
            </a:r>
            <a:r>
              <a:rPr kumimoji="0" lang="en-US" sz="1200" b="1" i="0" u="none" strike="noStrike" kern="1200" cap="none" spc="0" normalizeH="0" baseline="0" noProof="0" dirty="0">
                <a:ln>
                  <a:noFill/>
                </a:ln>
                <a:solidFill>
                  <a:srgbClr val="002060"/>
                </a:solidFill>
                <a:effectLst/>
                <a:uLnTx/>
                <a:uFillTx/>
                <a:latin typeface="Times New Roman"/>
                <a:ea typeface="+mn-ea"/>
                <a:cs typeface="+mn-cs"/>
              </a:rPr>
              <a:t>previous education and work experience</a:t>
            </a:r>
            <a:r>
              <a:rPr kumimoji="0" lang="en-US" sz="1200" b="0" i="0" u="none" strike="noStrike" kern="1200" cap="none" spc="0" normalizeH="0" baseline="0" noProof="0" dirty="0">
                <a:ln>
                  <a:noFill/>
                </a:ln>
                <a:solidFill>
                  <a:srgbClr val="002060"/>
                </a:solidFill>
                <a:effectLst/>
                <a:uLnTx/>
                <a:uFillTx/>
                <a:latin typeface="Times New Roman"/>
                <a:ea typeface="+mn-ea"/>
                <a:cs typeface="+mn-cs"/>
              </a:rPr>
              <a:t> and the credentials and skills gained.  Record on </a:t>
            </a:r>
            <a:r>
              <a:rPr kumimoji="0" lang="en-US" sz="1200" b="1" i="0" u="none" strike="noStrike" kern="1200" cap="none" spc="0" normalizeH="0" baseline="0" noProof="0" dirty="0">
                <a:ln>
                  <a:noFill/>
                </a:ln>
                <a:solidFill>
                  <a:srgbClr val="002060"/>
                </a:solidFill>
                <a:effectLst/>
                <a:uLnTx/>
                <a:uFillTx/>
                <a:latin typeface="Times New Roman"/>
                <a:ea typeface="+mn-ea"/>
                <a:cs typeface="+mn-cs"/>
              </a:rPr>
              <a:t>Education and Career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2060"/>
                </a:solidFill>
                <a:effectLst/>
                <a:uLnTx/>
                <a:uFillTx/>
                <a:latin typeface="Times New Roman"/>
                <a:ea typeface="+mn-ea"/>
                <a:cs typeface="+mn-cs"/>
              </a:rPr>
              <a:t>Register on OMJ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mn-ea"/>
                <a:cs typeface="+mn-cs"/>
              </a:rPr>
              <a:t>Take OMJ Career Profile.  Look at results and </a:t>
            </a:r>
            <a:r>
              <a:rPr kumimoji="0" lang="en-US" sz="1200" b="1" i="0" u="none" strike="noStrike" kern="1200" cap="none" spc="0" normalizeH="0" baseline="0" noProof="0" dirty="0">
                <a:ln>
                  <a:noFill/>
                </a:ln>
                <a:solidFill>
                  <a:srgbClr val="002060"/>
                </a:solidFill>
                <a:effectLst/>
                <a:uLnTx/>
                <a:uFillTx/>
                <a:latin typeface="Times New Roman"/>
                <a:ea typeface="+mn-ea"/>
                <a:cs typeface="+mn-cs"/>
              </a:rPr>
              <a:t>discuss the interest areas</a:t>
            </a:r>
            <a:r>
              <a:rPr kumimoji="0" lang="en-US" sz="1200" b="0" i="0" u="none" strike="noStrike" kern="1200" cap="none" spc="0" normalizeH="0" baseline="0" noProof="0" dirty="0">
                <a:ln>
                  <a:noFill/>
                </a:ln>
                <a:solidFill>
                  <a:srgbClr val="002060"/>
                </a:solidFill>
                <a:effectLst/>
                <a:uLnTx/>
                <a:uFillTx/>
                <a:latin typeface="Times New Roman"/>
                <a:ea typeface="+mn-ea"/>
                <a:cs typeface="+mn-cs"/>
              </a:rPr>
              <a:t>.  Record on Education and Career Plan</a:t>
            </a:r>
          </a:p>
        </p:txBody>
      </p:sp>
      <p:sp>
        <p:nvSpPr>
          <p:cNvPr id="14" name="TextBox 13">
            <a:extLst>
              <a:ext uri="{FF2B5EF4-FFF2-40B4-BE49-F238E27FC236}">
                <a16:creationId xmlns:a16="http://schemas.microsoft.com/office/drawing/2014/main" id="{A3FA44B2-1D97-4774-9790-0228EF738547}"/>
              </a:ext>
            </a:extLst>
          </p:cNvPr>
          <p:cNvSpPr txBox="1"/>
          <p:nvPr/>
        </p:nvSpPr>
        <p:spPr>
          <a:xfrm>
            <a:off x="2428161" y="2411695"/>
            <a:ext cx="1915239" cy="2640723"/>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Day 2</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Deeper look at interest areas from Day 1</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Discuss factors to consider when choosing a career including level of effort and in demand jobs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View careers </a:t>
            </a: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on OMJ site based on interested from career profile</a:t>
            </a:r>
          </a:p>
        </p:txBody>
      </p:sp>
      <p:sp>
        <p:nvSpPr>
          <p:cNvPr id="15" name="TextBox 14">
            <a:extLst>
              <a:ext uri="{FF2B5EF4-FFF2-40B4-BE49-F238E27FC236}">
                <a16:creationId xmlns:a16="http://schemas.microsoft.com/office/drawing/2014/main" id="{FF2901D7-F0B5-48CF-BD4E-01CE8521B5C4}"/>
              </a:ext>
            </a:extLst>
          </p:cNvPr>
          <p:cNvSpPr txBox="1"/>
          <p:nvPr/>
        </p:nvSpPr>
        <p:spPr>
          <a:xfrm>
            <a:off x="4495800" y="2393293"/>
            <a:ext cx="1981202" cy="221599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Day 3</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Discuss career clusters and </a:t>
            </a: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career pathways </a:t>
            </a: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using handouts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In OMJ </a:t>
            </a: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explore</a:t>
            </a: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 the occupational search (show how can search 4 ways).  Record what explored on Education and Career plan</a:t>
            </a:r>
          </a:p>
        </p:txBody>
      </p:sp>
      <p:sp>
        <p:nvSpPr>
          <p:cNvPr id="16" name="TextBox 15">
            <a:extLst>
              <a:ext uri="{FF2B5EF4-FFF2-40B4-BE49-F238E27FC236}">
                <a16:creationId xmlns:a16="http://schemas.microsoft.com/office/drawing/2014/main" id="{21C81F00-3472-47C6-B90C-704F275ABB4D}"/>
              </a:ext>
            </a:extLst>
          </p:cNvPr>
          <p:cNvSpPr txBox="1"/>
          <p:nvPr/>
        </p:nvSpPr>
        <p:spPr>
          <a:xfrm>
            <a:off x="6629401" y="2393293"/>
            <a:ext cx="2362200" cy="34901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Day 4</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Review discussion – Why are you here?  What are you thinking now?  How sure are you?</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Discuss how can we help you reach those goals?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Writing sample about career interests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Post </a:t>
            </a: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career goal </a:t>
            </a: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on wall under decided or thinking about</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Individual conference  with each student to make a plan</a:t>
            </a:r>
            <a:r>
              <a:rPr kumimoji="0" lang="en-US" sz="1200" b="0" i="0" u="none" strike="noStrike" kern="1200" cap="none" spc="0" normalizeH="0" baseline="0" noProof="0" dirty="0">
                <a:ln>
                  <a:noFill/>
                </a:ln>
                <a:solidFill>
                  <a:srgbClr val="002060"/>
                </a:solidFill>
                <a:effectLst/>
                <a:uLnTx/>
                <a:uFillTx/>
                <a:latin typeface="Times New Roman"/>
                <a:ea typeface="Calibri" panose="020F0502020204030204" pitchFamily="34" charset="0"/>
                <a:cs typeface="Times New Roman" panose="02020603050405020304" pitchFamily="18" charset="0"/>
              </a:rPr>
              <a:t>.  Write career or cluster goal on Education and Career plan </a:t>
            </a:r>
          </a:p>
        </p:txBody>
      </p:sp>
      <p:sp>
        <p:nvSpPr>
          <p:cNvPr id="18" name="TextBox 17">
            <a:extLst>
              <a:ext uri="{FF2B5EF4-FFF2-40B4-BE49-F238E27FC236}">
                <a16:creationId xmlns:a16="http://schemas.microsoft.com/office/drawing/2014/main" id="{CFDB83AC-2636-4AA6-8413-8A9FAE47D279}"/>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97068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EA25016-4494-4C69-A145-54037EADA8E7}"/>
              </a:ext>
            </a:extLst>
          </p:cNvPr>
          <p:cNvPicPr>
            <a:picLocks noChangeAspect="1"/>
          </p:cNvPicPr>
          <p:nvPr/>
        </p:nvPicPr>
        <p:blipFill>
          <a:blip r:embed="rId3"/>
          <a:stretch>
            <a:fillRect/>
          </a:stretch>
        </p:blipFill>
        <p:spPr>
          <a:xfrm>
            <a:off x="307974" y="617538"/>
            <a:ext cx="8455025" cy="4945062"/>
          </a:xfrm>
          <a:prstGeom prst="rect">
            <a:avLst/>
          </a:prstGeom>
        </p:spPr>
      </p:pic>
      <p:sp>
        <p:nvSpPr>
          <p:cNvPr id="10" name="TextBox 9">
            <a:extLst>
              <a:ext uri="{FF2B5EF4-FFF2-40B4-BE49-F238E27FC236}">
                <a16:creationId xmlns:a16="http://schemas.microsoft.com/office/drawing/2014/main" id="{7C626529-6685-4A63-AB06-BD1976E58496}"/>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056203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550" y="609600"/>
            <a:ext cx="6496050" cy="2819400"/>
          </a:xfrm>
          <a:solidFill>
            <a:srgbClr val="002060"/>
          </a:solidFill>
          <a:ln>
            <a:solidFill>
              <a:srgbClr val="002060"/>
            </a:solidFill>
          </a:ln>
        </p:spPr>
        <p:txBody>
          <a:bodyPr>
            <a:normAutofit lnSpcReduction="10000"/>
          </a:bodyPr>
          <a:lstStyle/>
          <a:p>
            <a:pPr marL="0" indent="0" algn="ctr">
              <a:buNone/>
            </a:pPr>
            <a:endParaRPr lang="en-US" sz="3200" b="1" dirty="0">
              <a:solidFill>
                <a:schemeClr val="bg1"/>
              </a:solidFill>
              <a:sym typeface="Wingdings" panose="05000000000000000000" pitchFamily="2" charset="2"/>
            </a:endParaRPr>
          </a:p>
          <a:p>
            <a:pPr marL="0" indent="0" algn="ctr">
              <a:buNone/>
            </a:pPr>
            <a:r>
              <a:rPr lang="en-US" sz="3200" b="1" u="sng" dirty="0">
                <a:solidFill>
                  <a:schemeClr val="bg1"/>
                </a:solidFill>
                <a:sym typeface="Wingdings" panose="05000000000000000000" pitchFamily="2" charset="2"/>
              </a:rPr>
              <a:t>Questions</a:t>
            </a:r>
            <a:r>
              <a:rPr lang="en-US" sz="3200" b="1" dirty="0">
                <a:solidFill>
                  <a:schemeClr val="bg1"/>
                </a:solidFill>
                <a:sym typeface="Wingdings" panose="05000000000000000000" pitchFamily="2" charset="2"/>
              </a:rPr>
              <a:t>:  </a:t>
            </a:r>
          </a:p>
          <a:p>
            <a:pPr marL="0" indent="0" algn="ctr">
              <a:buNone/>
            </a:pPr>
            <a:r>
              <a:rPr lang="en-US" sz="3200" b="1" dirty="0">
                <a:solidFill>
                  <a:schemeClr val="bg1"/>
                </a:solidFill>
                <a:sym typeface="Wingdings" panose="05000000000000000000" pitchFamily="2" charset="2"/>
              </a:rPr>
              <a:t>Jeff </a:t>
            </a:r>
            <a:r>
              <a:rPr lang="en-US" sz="3200" b="1" dirty="0" err="1">
                <a:solidFill>
                  <a:schemeClr val="bg1"/>
                </a:solidFill>
                <a:sym typeface="Wingdings" panose="05000000000000000000" pitchFamily="2" charset="2"/>
              </a:rPr>
              <a:t>Fantine</a:t>
            </a:r>
            <a:endParaRPr lang="en-US" sz="3200" b="1" dirty="0">
              <a:solidFill>
                <a:schemeClr val="bg1"/>
              </a:solidFill>
              <a:sym typeface="Wingdings" panose="05000000000000000000" pitchFamily="2" charset="2"/>
            </a:endParaRPr>
          </a:p>
          <a:p>
            <a:pPr marL="0" indent="0" algn="ctr">
              <a:buNone/>
            </a:pPr>
            <a:r>
              <a:rPr lang="en-US" sz="3200" b="1" dirty="0">
                <a:solidFill>
                  <a:schemeClr val="bg1"/>
                </a:solidFill>
                <a:sym typeface="Wingdings" panose="05000000000000000000" pitchFamily="2" charset="2"/>
              </a:rPr>
              <a:t> jeff.fantine@gmail.com</a:t>
            </a:r>
          </a:p>
          <a:p>
            <a:pPr marL="0" indent="0" algn="ctr">
              <a:buNone/>
            </a:pPr>
            <a:r>
              <a:rPr lang="en-US" sz="3200" b="1" dirty="0">
                <a:solidFill>
                  <a:schemeClr val="bg1"/>
                </a:solidFill>
                <a:sym typeface="Wingdings" panose="05000000000000000000" pitchFamily="2" charset="2"/>
              </a:rPr>
              <a:t>740-503-4923</a:t>
            </a:r>
          </a:p>
          <a:p>
            <a:pPr marL="0" indent="0">
              <a:buNone/>
            </a:pPr>
            <a:endParaRPr lang="en-US" sz="3200" dirty="0">
              <a:sym typeface="Wingdings" panose="05000000000000000000" pitchFamily="2" charset="2"/>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239952"/>
            <a:ext cx="5105400" cy="236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1272A45-E4B2-4098-8B67-BCDACD2C0701}"/>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pic>
        <p:nvPicPr>
          <p:cNvPr id="6" name="Picture 5">
            <a:extLst>
              <a:ext uri="{FF2B5EF4-FFF2-40B4-BE49-F238E27FC236}">
                <a16:creationId xmlns:a16="http://schemas.microsoft.com/office/drawing/2014/main" id="{2D3EFD32-B384-460B-91C2-7019B6D6F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613150"/>
            <a:ext cx="3743325" cy="2133600"/>
          </a:xfrm>
          <a:prstGeom prst="rect">
            <a:avLst/>
          </a:prstGeom>
        </p:spPr>
      </p:pic>
    </p:spTree>
    <p:extLst>
      <p:ext uri="{BB962C8B-B14F-4D97-AF65-F5344CB8AC3E}">
        <p14:creationId xmlns:p14="http://schemas.microsoft.com/office/powerpoint/2010/main" val="265412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rehab.cahwnet.gov/images/WIOA-Logo.png">
            <a:hlinkClick r:id="rId3"/>
            <a:extLst>
              <a:ext uri="{FF2B5EF4-FFF2-40B4-BE49-F238E27FC236}">
                <a16:creationId xmlns:a16="http://schemas.microsoft.com/office/drawing/2014/main" id="{C73ADEDC-C01B-4047-B691-D63E5DDD6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59822" y="3041022"/>
            <a:ext cx="3810002" cy="92835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5F2CEAB7-D49E-416B-8A47-7F46B61EF158}"/>
              </a:ext>
            </a:extLst>
          </p:cNvPr>
          <p:cNvSpPr>
            <a:spLocks noGrp="1"/>
          </p:cNvSpPr>
          <p:nvPr>
            <p:ph idx="1"/>
          </p:nvPr>
        </p:nvSpPr>
        <p:spPr>
          <a:xfrm>
            <a:off x="457200" y="609600"/>
            <a:ext cx="8229600" cy="685800"/>
          </a:xfrm>
          <a:solidFill>
            <a:srgbClr val="002060"/>
          </a:solidFill>
          <a:ln>
            <a:solidFill>
              <a:srgbClr val="002060"/>
            </a:solidFill>
          </a:ln>
        </p:spPr>
        <p:txBody>
          <a:bodyPr>
            <a:normAutofit fontScale="40000" lnSpcReduction="20000"/>
          </a:bodyPr>
          <a:lstStyle/>
          <a:p>
            <a:pPr marL="109728" indent="0" algn="ctr">
              <a:buNone/>
            </a:pPr>
            <a:r>
              <a:rPr lang="en-US" sz="9200" dirty="0">
                <a:solidFill>
                  <a:schemeClr val="bg1"/>
                </a:solidFill>
              </a:rPr>
              <a:t>Creating a Career Pathways System</a:t>
            </a:r>
            <a:endParaRPr lang="en-US" dirty="0"/>
          </a:p>
        </p:txBody>
      </p:sp>
      <p:sp>
        <p:nvSpPr>
          <p:cNvPr id="4" name="Rectangle 3">
            <a:extLst>
              <a:ext uri="{FF2B5EF4-FFF2-40B4-BE49-F238E27FC236}">
                <a16:creationId xmlns:a16="http://schemas.microsoft.com/office/drawing/2014/main" id="{B5E1C340-3382-4CDF-B369-4AEF42D0F374}"/>
              </a:ext>
            </a:extLst>
          </p:cNvPr>
          <p:cNvSpPr/>
          <p:nvPr/>
        </p:nvSpPr>
        <p:spPr>
          <a:xfrm>
            <a:off x="1600200" y="1582136"/>
            <a:ext cx="6858000" cy="4241418"/>
          </a:xfrm>
          <a:prstGeom prst="rect">
            <a:avLst/>
          </a:prstGeom>
        </p:spPr>
        <p:txBody>
          <a:bodyPr wrap="square">
            <a:spAutoFit/>
          </a:bodyPr>
          <a:lstStyle/>
          <a:p>
            <a:pPr algn="just">
              <a:lnSpc>
                <a:spcPct val="107000"/>
              </a:lnSpc>
            </a:pPr>
            <a:r>
              <a:rPr lang="en-US" b="1" dirty="0">
                <a:solidFill>
                  <a:srgbClr val="002060"/>
                </a:solidFill>
                <a:ea typeface="Calibri" panose="020F0502020204030204" pitchFamily="34" charset="0"/>
                <a:cs typeface="Times New Roman" panose="02020603050405020304" pitchFamily="18" charset="0"/>
              </a:rPr>
              <a:t>CAREER PATHWAYS DEVELOPMENT:  </a:t>
            </a:r>
            <a:r>
              <a:rPr lang="en-US" dirty="0">
                <a:solidFill>
                  <a:srgbClr val="002060"/>
                </a:solidFill>
                <a:ea typeface="Calibri" panose="020F0502020204030204" pitchFamily="34" charset="0"/>
                <a:cs typeface="Times New Roman" panose="02020603050405020304" pitchFamily="18" charset="0"/>
              </a:rPr>
              <a:t>The local board, with representatives of secondary and postsecondary education programs, shall lead efforts in the local area to develop and implement a </a:t>
            </a:r>
            <a:r>
              <a:rPr lang="en-US" b="1" dirty="0">
                <a:solidFill>
                  <a:srgbClr val="002060"/>
                </a:solidFill>
                <a:ea typeface="Calibri" panose="020F0502020204030204" pitchFamily="34" charset="0"/>
                <a:cs typeface="Times New Roman" panose="02020603050405020304" pitchFamily="18" charset="0"/>
              </a:rPr>
              <a:t>career pathways system</a:t>
            </a:r>
            <a:r>
              <a:rPr lang="en-US" dirty="0">
                <a:solidFill>
                  <a:srgbClr val="002060"/>
                </a:solidFill>
                <a:ea typeface="Calibri" panose="020F0502020204030204" pitchFamily="34" charset="0"/>
                <a:cs typeface="Times New Roman" panose="02020603050405020304" pitchFamily="18" charset="0"/>
              </a:rPr>
              <a:t> within the local area by aligning the employment, training, education, and supportive services that are needed by adults and youth, particularly individuals with barriers to employment.</a:t>
            </a:r>
          </a:p>
          <a:p>
            <a:pPr>
              <a:lnSpc>
                <a:spcPct val="107000"/>
              </a:lnSpc>
            </a:pPr>
            <a:endPar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solidFill>
                  <a:srgbClr val="002060"/>
                </a:solidFill>
              </a:rPr>
              <a:t>PROGRAM DESIGN:  </a:t>
            </a:r>
            <a:r>
              <a:rPr lang="en-US" dirty="0">
                <a:solidFill>
                  <a:srgbClr val="002060"/>
                </a:solidFill>
              </a:rPr>
              <a:t>Provide an objective assessment for the purpose of identifying appropriate services and career pathways for participants, and develop service strategies for each participant that are directly linked to one or more of the indicators of performance and that identify career pathways that include education and employment goals, appropriate achievement objectives, and appropriate services.</a:t>
            </a:r>
            <a:endPar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6C96BD1-B283-413C-9A15-02DE1BFAAF0C}"/>
              </a:ext>
            </a:extLst>
          </p:cNvPr>
          <p:cNvSpPr txBox="1"/>
          <p:nvPr/>
        </p:nvSpPr>
        <p:spPr>
          <a:xfrm>
            <a:off x="685800" y="61838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9590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rehab.cahwnet.gov/images/WIOA-Logo.png">
            <a:hlinkClick r:id="rId3"/>
            <a:extLst>
              <a:ext uri="{FF2B5EF4-FFF2-40B4-BE49-F238E27FC236}">
                <a16:creationId xmlns:a16="http://schemas.microsoft.com/office/drawing/2014/main" id="{C73ADEDC-C01B-4047-B691-D63E5DDD6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59822" y="3269620"/>
            <a:ext cx="3810002" cy="92835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5F2CEAB7-D49E-416B-8A47-7F46B61EF158}"/>
              </a:ext>
            </a:extLst>
          </p:cNvPr>
          <p:cNvSpPr>
            <a:spLocks noGrp="1"/>
          </p:cNvSpPr>
          <p:nvPr>
            <p:ph idx="1"/>
          </p:nvPr>
        </p:nvSpPr>
        <p:spPr>
          <a:xfrm>
            <a:off x="457200" y="609600"/>
            <a:ext cx="8229600" cy="685800"/>
          </a:xfrm>
          <a:solidFill>
            <a:srgbClr val="002060"/>
          </a:solidFill>
          <a:ln>
            <a:solidFill>
              <a:srgbClr val="002060"/>
            </a:solidFill>
          </a:ln>
        </p:spPr>
        <p:txBody>
          <a:bodyPr>
            <a:normAutofit fontScale="40000" lnSpcReduction="20000"/>
          </a:bodyPr>
          <a:lstStyle/>
          <a:p>
            <a:pPr marL="109728" indent="0" algn="ctr">
              <a:buNone/>
            </a:pPr>
            <a:r>
              <a:rPr lang="en-US" sz="9200" dirty="0">
                <a:solidFill>
                  <a:schemeClr val="bg1"/>
                </a:solidFill>
              </a:rPr>
              <a:t>Creating a Career Pathways System</a:t>
            </a:r>
            <a:endParaRPr lang="en-US" dirty="0"/>
          </a:p>
        </p:txBody>
      </p:sp>
      <p:sp>
        <p:nvSpPr>
          <p:cNvPr id="4" name="Rectangle 3">
            <a:extLst>
              <a:ext uri="{FF2B5EF4-FFF2-40B4-BE49-F238E27FC236}">
                <a16:creationId xmlns:a16="http://schemas.microsoft.com/office/drawing/2014/main" id="{B5E1C340-3382-4CDF-B369-4AEF42D0F374}"/>
              </a:ext>
            </a:extLst>
          </p:cNvPr>
          <p:cNvSpPr/>
          <p:nvPr/>
        </p:nvSpPr>
        <p:spPr>
          <a:xfrm>
            <a:off x="1600200" y="1582136"/>
            <a:ext cx="6858000" cy="671915"/>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a:ea typeface="+mn-ea"/>
                <a:cs typeface="+mn-cs"/>
              </a:rPr>
              <a:t>.</a:t>
            </a: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70053FB-C50A-4462-9E79-F10D1A08ABC2}"/>
              </a:ext>
            </a:extLst>
          </p:cNvPr>
          <p:cNvSpPr/>
          <p:nvPr/>
        </p:nvSpPr>
        <p:spPr>
          <a:xfrm>
            <a:off x="1447800" y="1444109"/>
            <a:ext cx="7467600" cy="47089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WIOA defines career pathways to mean a “series of rigorous and high-quality education and training strategies and other services that enable individuals to secure employment within a specific occupational sector and to advance over time to successively higher levels of education and employment in that sector. Elements of Career Pathways will:</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 align with the skill needs of industries in the economy of the State or regional economy involved; </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B. prepare an individual to be successful in any of a full range of secondary or postsecondary education options, including registered apprenticeships; </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 include advising to support an individual in achieving the individual’s education and career goals; </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D. include, as appropriate, education offered concurrently with and in the same context as workforce preparation activities and training for a specific occupation or occupational cluster (IET); </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E. organize education, training, and other services to meet the particular needs of an individual in a manner that accelerates the educational and career advancement of the individual to the extent possible; </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F. enable an individual to attain a secondary school diploma or its recognized equivalent and at least one recognized postsecondary credential; and </a:t>
            </a:r>
          </a:p>
          <a:p>
            <a:pPr marL="685800" marR="0" lvl="0" indent="-22860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 help an individual enter or advance within a specific occupation or occupational cluster.”</a:t>
            </a:r>
          </a:p>
        </p:txBody>
      </p:sp>
      <p:sp>
        <p:nvSpPr>
          <p:cNvPr id="9" name="TextBox 8">
            <a:extLst>
              <a:ext uri="{FF2B5EF4-FFF2-40B4-BE49-F238E27FC236}">
                <a16:creationId xmlns:a16="http://schemas.microsoft.com/office/drawing/2014/main" id="{3BCBF966-4BF4-43C8-93C0-38B56526CEFB}"/>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397669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914400"/>
            <a:ext cx="8229600" cy="990600"/>
          </a:xfrm>
          <a:solidFill>
            <a:srgbClr val="002060"/>
          </a:solidFill>
          <a:ln>
            <a:solidFill>
              <a:srgbClr val="002060"/>
            </a:solidFill>
          </a:ln>
        </p:spPr>
        <p:txBody>
          <a:bodyPr>
            <a:normAutofit/>
          </a:bodyPr>
          <a:lstStyle/>
          <a:p>
            <a:pPr marL="109728" indent="0" algn="ctr">
              <a:buNone/>
            </a:pPr>
            <a:r>
              <a:rPr lang="en-US" sz="3000" b="1" dirty="0">
                <a:solidFill>
                  <a:schemeClr val="bg1"/>
                </a:solidFill>
              </a:rPr>
              <a:t>Integrated Education and Training</a:t>
            </a:r>
          </a:p>
        </p:txBody>
      </p:sp>
      <p:sp>
        <p:nvSpPr>
          <p:cNvPr id="3" name="Rectangle 2"/>
          <p:cNvSpPr/>
          <p:nvPr/>
        </p:nvSpPr>
        <p:spPr>
          <a:xfrm>
            <a:off x="699891" y="2514600"/>
            <a:ext cx="2133600" cy="25146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mn-ea"/>
                <a:cs typeface="+mn-cs"/>
              </a:rPr>
              <a:t>ADULT EDUCATION</a:t>
            </a:r>
          </a:p>
        </p:txBody>
      </p:sp>
      <p:sp>
        <p:nvSpPr>
          <p:cNvPr id="6" name="Rectangle 5"/>
          <p:cNvSpPr/>
          <p:nvPr/>
        </p:nvSpPr>
        <p:spPr>
          <a:xfrm>
            <a:off x="3309137" y="2514600"/>
            <a:ext cx="2514600" cy="25146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mn-ea"/>
                <a:cs typeface="+mn-cs"/>
              </a:rPr>
              <a:t>WORKFORCE PREPARATION </a:t>
            </a:r>
          </a:p>
        </p:txBody>
      </p:sp>
      <p:sp>
        <p:nvSpPr>
          <p:cNvPr id="7" name="Rectangle 6"/>
          <p:cNvSpPr/>
          <p:nvPr/>
        </p:nvSpPr>
        <p:spPr>
          <a:xfrm>
            <a:off x="6223184" y="2514600"/>
            <a:ext cx="2209800" cy="25146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mn-ea"/>
                <a:cs typeface="+mn-cs"/>
              </a:rPr>
              <a:t>JOB TRAINING</a:t>
            </a: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a:extLst>
              <a:ext uri="{FF2B5EF4-FFF2-40B4-BE49-F238E27FC236}">
                <a16:creationId xmlns:a16="http://schemas.microsoft.com/office/drawing/2014/main" id="{369405BC-389E-4676-8E12-ED6F04C53552}"/>
              </a:ext>
            </a:extLst>
          </p:cNvPr>
          <p:cNvCxnSpPr/>
          <p:nvPr/>
        </p:nvCxnSpPr>
        <p:spPr>
          <a:xfrm>
            <a:off x="2833491" y="3886200"/>
            <a:ext cx="457200" cy="0"/>
          </a:xfrm>
          <a:prstGeom prst="straightConnector1">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6CFB20-DC57-4094-9941-950FA8CEFCDD}"/>
              </a:ext>
            </a:extLst>
          </p:cNvPr>
          <p:cNvCxnSpPr/>
          <p:nvPr/>
        </p:nvCxnSpPr>
        <p:spPr>
          <a:xfrm>
            <a:off x="5823737" y="3848559"/>
            <a:ext cx="457200" cy="0"/>
          </a:xfrm>
          <a:prstGeom prst="straightConnector1">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AD780D-60F3-44BD-8512-DB15BAC0933F}"/>
              </a:ext>
            </a:extLst>
          </p:cNvPr>
          <p:cNvSpPr txBox="1"/>
          <p:nvPr/>
        </p:nvSpPr>
        <p:spPr>
          <a:xfrm>
            <a:off x="2432837" y="2130607"/>
            <a:ext cx="4267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a:ea typeface="+mn-ea"/>
                <a:cs typeface="+mn-cs"/>
              </a:rPr>
              <a:t>CONCURRENT</a:t>
            </a:r>
          </a:p>
        </p:txBody>
      </p:sp>
      <p:sp>
        <p:nvSpPr>
          <p:cNvPr id="12" name="TextBox 11">
            <a:extLst>
              <a:ext uri="{FF2B5EF4-FFF2-40B4-BE49-F238E27FC236}">
                <a16:creationId xmlns:a16="http://schemas.microsoft.com/office/drawing/2014/main" id="{F21BE708-0DB1-4E8C-8B2B-494EF7C56B50}"/>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30842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762000"/>
            <a:ext cx="8229600" cy="685800"/>
          </a:xfrm>
          <a:solidFill>
            <a:srgbClr val="002060"/>
          </a:solidFill>
          <a:ln>
            <a:solidFill>
              <a:srgbClr val="002060"/>
            </a:solidFill>
          </a:ln>
        </p:spPr>
        <p:txBody>
          <a:bodyPr>
            <a:normAutofit fontScale="40000" lnSpcReduction="20000"/>
          </a:bodyPr>
          <a:lstStyle/>
          <a:p>
            <a:pPr marL="109728" indent="0" algn="ctr">
              <a:buNone/>
            </a:pPr>
            <a:r>
              <a:rPr lang="en-US" sz="9200" dirty="0">
                <a:solidFill>
                  <a:schemeClr val="bg1"/>
                </a:solidFill>
              </a:rPr>
              <a:t>Developing a Career Pathways Model</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85800" y="1905000"/>
            <a:ext cx="7620000" cy="1754326"/>
          </a:xfrm>
          <a:prstGeom prst="rect">
            <a:avLst/>
          </a:prstGeom>
          <a:solidFill>
            <a:schemeClr val="accent2">
              <a:lumMod val="20000"/>
              <a:lumOff val="80000"/>
            </a:schemeClr>
          </a:solidFill>
          <a:ln>
            <a:solidFill>
              <a:schemeClr val="accent2">
                <a:lumMod val="50000"/>
              </a:schemeClr>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Marketing and Promotion:	Career Preparation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Partnerships:			Stakeholders in Education &amp; 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Alignment:			Seamless and Without Remediation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Local Demands:		Feed Job Growth Projections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Career Context (Program Services):</a:t>
            </a:r>
            <a:r>
              <a:rPr kumimoji="0" lang="en-US" sz="1800" b="0" i="0" u="none" strike="noStrike" kern="1200" cap="none" spc="0" normalizeH="0" baseline="0" noProof="0" dirty="0">
                <a:ln>
                  <a:noFill/>
                </a:ln>
                <a:solidFill>
                  <a:srgbClr val="002060"/>
                </a:solidFill>
                <a:effectLst/>
                <a:uLnTx/>
                <a:uFillTx/>
                <a:latin typeface="Times New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521076"/>
            <a:ext cx="2895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24400" y="3266044"/>
            <a:ext cx="4114800" cy="2031325"/>
          </a:xfrm>
          <a:prstGeom prst="rect">
            <a:avLst/>
          </a:prstGeom>
          <a:solidFill>
            <a:schemeClr val="accent2">
              <a:lumMod val="60000"/>
              <a:lumOff val="40000"/>
            </a:schemeClr>
          </a:solidFill>
          <a:ln>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Assessment/Exploration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Employability, Education and Job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Advising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Knowledge, Skills and Credentials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Transitions</a:t>
            </a:r>
          </a:p>
        </p:txBody>
      </p:sp>
      <p:cxnSp>
        <p:nvCxnSpPr>
          <p:cNvPr id="9" name="Straight Arrow Connector 8"/>
          <p:cNvCxnSpPr/>
          <p:nvPr/>
        </p:nvCxnSpPr>
        <p:spPr>
          <a:xfrm>
            <a:off x="4610100" y="3276600"/>
            <a:ext cx="266700" cy="0"/>
          </a:xfrm>
          <a:prstGeom prst="straightConnector1">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0" y="5410200"/>
            <a:ext cx="6172200" cy="369332"/>
          </a:xfrm>
          <a:prstGeom prst="rect">
            <a:avLst/>
          </a:prstGeom>
          <a:solidFill>
            <a:schemeClr val="accent2">
              <a:lumMod val="20000"/>
              <a:lumOff val="80000"/>
            </a:schemeClr>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Relevant Policy, Funding and Outcomes</a:t>
            </a:r>
          </a:p>
        </p:txBody>
      </p:sp>
      <p:pic>
        <p:nvPicPr>
          <p:cNvPr id="16" name="Picture 15"/>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59326"/>
            <a:ext cx="4038600" cy="1638043"/>
          </a:xfrm>
          <a:prstGeom prst="rect">
            <a:avLst/>
          </a:prstGeom>
          <a:noFill/>
          <a:ln>
            <a:noFill/>
          </a:ln>
        </p:spPr>
      </p:pic>
      <p:cxnSp>
        <p:nvCxnSpPr>
          <p:cNvPr id="17" name="Straight Arrow Connector 16"/>
          <p:cNvCxnSpPr/>
          <p:nvPr/>
        </p:nvCxnSpPr>
        <p:spPr>
          <a:xfrm>
            <a:off x="3810000" y="2133600"/>
            <a:ext cx="533400" cy="0"/>
          </a:xfrm>
          <a:prstGeom prst="straightConnector1">
            <a:avLst/>
          </a:prstGeom>
          <a:ln>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438400" y="2362200"/>
            <a:ext cx="1905000" cy="0"/>
          </a:xfrm>
          <a:prstGeom prst="straightConnector1">
            <a:avLst/>
          </a:prstGeom>
          <a:ln>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33600" y="2667000"/>
            <a:ext cx="2209800" cy="0"/>
          </a:xfrm>
          <a:prstGeom prst="straightConnector1">
            <a:avLst/>
          </a:prstGeom>
          <a:ln>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654300" y="2971800"/>
            <a:ext cx="1689100" cy="0"/>
          </a:xfrm>
          <a:prstGeom prst="straightConnector1">
            <a:avLst/>
          </a:prstGeom>
          <a:ln>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5D29693-36EC-465E-885D-7D8BDDD89E15}"/>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5396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990600"/>
            <a:ext cx="8229600" cy="685800"/>
          </a:xfrm>
          <a:solidFill>
            <a:srgbClr val="002060"/>
          </a:solidFill>
          <a:ln>
            <a:solidFill>
              <a:srgbClr val="002060"/>
            </a:solidFill>
          </a:ln>
        </p:spPr>
        <p:txBody>
          <a:bodyPr>
            <a:normAutofit fontScale="47500" lnSpcReduction="20000"/>
          </a:bodyPr>
          <a:lstStyle/>
          <a:p>
            <a:pPr marL="109728" indent="0" algn="ctr">
              <a:buNone/>
            </a:pPr>
            <a:r>
              <a:rPr lang="en-US" sz="9200" dirty="0">
                <a:solidFill>
                  <a:schemeClr val="bg1"/>
                </a:solidFill>
              </a:rPr>
              <a:t>Career Context</a:t>
            </a:r>
            <a:endParaRPr lang="en-US" dirty="0"/>
          </a:p>
        </p:txBody>
      </p:sp>
      <p:sp>
        <p:nvSpPr>
          <p:cNvPr id="3" name="Rectangle 2"/>
          <p:cNvSpPr/>
          <p:nvPr/>
        </p:nvSpPr>
        <p:spPr>
          <a:xfrm>
            <a:off x="533400" y="3213100"/>
            <a:ext cx="1295400" cy="1371600"/>
          </a:xfrm>
          <a:prstGeom prst="rect">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Career Interests and Abilities</a:t>
            </a:r>
          </a:p>
        </p:txBody>
      </p:sp>
      <p:sp>
        <p:nvSpPr>
          <p:cNvPr id="6" name="Rectangle 5"/>
          <p:cNvSpPr/>
          <p:nvPr/>
        </p:nvSpPr>
        <p:spPr>
          <a:xfrm>
            <a:off x="2057400" y="3213100"/>
            <a:ext cx="1447800" cy="1371600"/>
          </a:xfrm>
          <a:prstGeom prst="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Career Options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(with local workforce needs)</a:t>
            </a:r>
          </a:p>
        </p:txBody>
      </p:sp>
      <p:sp>
        <p:nvSpPr>
          <p:cNvPr id="7" name="Rectangle 6"/>
          <p:cNvSpPr/>
          <p:nvPr/>
        </p:nvSpPr>
        <p:spPr>
          <a:xfrm>
            <a:off x="3733800" y="3213100"/>
            <a:ext cx="1676400" cy="1371600"/>
          </a:xfrm>
          <a:prstGeom prst="rect">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Provides Education, Job Training and Work Readiness </a:t>
            </a:r>
          </a:p>
        </p:txBody>
      </p:sp>
      <p:sp>
        <p:nvSpPr>
          <p:cNvPr id="8" name="Rectangle 7"/>
          <p:cNvSpPr/>
          <p:nvPr/>
        </p:nvSpPr>
        <p:spPr>
          <a:xfrm>
            <a:off x="5638800" y="3213100"/>
            <a:ext cx="1371600" cy="1371600"/>
          </a:xfrm>
          <a:prstGeom prst="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Acquire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Knowledge, Skills and Credentials</a:t>
            </a:r>
          </a:p>
        </p:txBody>
      </p:sp>
      <p:sp>
        <p:nvSpPr>
          <p:cNvPr id="9" name="Rectangle 8"/>
          <p:cNvSpPr/>
          <p:nvPr/>
        </p:nvSpPr>
        <p:spPr>
          <a:xfrm>
            <a:off x="7277100" y="3213100"/>
            <a:ext cx="1409700" cy="1371600"/>
          </a:xfrm>
          <a:prstGeom prst="rect">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a:ea typeface="+mn-ea"/>
                <a:cs typeface="+mn-cs"/>
              </a:rPr>
              <a:t>(postsecondary, advanced job training, employment</a:t>
            </a:r>
          </a:p>
        </p:txBody>
      </p:sp>
      <p:cxnSp>
        <p:nvCxnSpPr>
          <p:cNvPr id="12" name="Straight Arrow Connector 11"/>
          <p:cNvCxnSpPr>
            <a:stCxn id="3" idx="3"/>
            <a:endCxn id="6" idx="1"/>
          </p:cNvCxnSpPr>
          <p:nvPr/>
        </p:nvCxnSpPr>
        <p:spPr>
          <a:xfrm>
            <a:off x="1828800" y="3898900"/>
            <a:ext cx="228600" cy="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a:endCxn id="7" idx="1"/>
          </p:cNvCxnSpPr>
          <p:nvPr/>
        </p:nvCxnSpPr>
        <p:spPr>
          <a:xfrm>
            <a:off x="3505200" y="3898900"/>
            <a:ext cx="228600" cy="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3"/>
            <a:endCxn id="8" idx="1"/>
          </p:cNvCxnSpPr>
          <p:nvPr/>
        </p:nvCxnSpPr>
        <p:spPr>
          <a:xfrm>
            <a:off x="5410200" y="3898900"/>
            <a:ext cx="228600" cy="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3"/>
            <a:endCxn id="9" idx="1"/>
          </p:cNvCxnSpPr>
          <p:nvPr/>
        </p:nvCxnSpPr>
        <p:spPr>
          <a:xfrm>
            <a:off x="7010400" y="3898900"/>
            <a:ext cx="266700" cy="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33600" y="2247900"/>
            <a:ext cx="4743450" cy="369332"/>
          </a:xfrm>
          <a:prstGeom prst="rect">
            <a:avLst/>
          </a:prstGeom>
          <a:solidFill>
            <a:schemeClr val="accent2">
              <a:lumMod val="20000"/>
              <a:lumOff val="8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Career Focused Marketing and Promotion</a:t>
            </a:r>
          </a:p>
        </p:txBody>
      </p:sp>
      <p:cxnSp>
        <p:nvCxnSpPr>
          <p:cNvPr id="10" name="Straight Arrow Connector 9"/>
          <p:cNvCxnSpPr>
            <a:stCxn id="2" idx="2"/>
          </p:cNvCxnSpPr>
          <p:nvPr/>
        </p:nvCxnSpPr>
        <p:spPr>
          <a:xfrm flipH="1">
            <a:off x="1676401" y="2617232"/>
            <a:ext cx="2828924" cy="50696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2"/>
          </p:cNvCxnSpPr>
          <p:nvPr/>
        </p:nvCxnSpPr>
        <p:spPr>
          <a:xfrm flipH="1">
            <a:off x="3124201" y="2617232"/>
            <a:ext cx="1381124" cy="50696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 idx="2"/>
          </p:cNvCxnSpPr>
          <p:nvPr/>
        </p:nvCxnSpPr>
        <p:spPr>
          <a:xfrm>
            <a:off x="4505325" y="2617232"/>
            <a:ext cx="66676" cy="50696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 idx="2"/>
          </p:cNvCxnSpPr>
          <p:nvPr/>
        </p:nvCxnSpPr>
        <p:spPr>
          <a:xfrm>
            <a:off x="4505325" y="2617232"/>
            <a:ext cx="1514475" cy="50696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2"/>
          </p:cNvCxnSpPr>
          <p:nvPr/>
        </p:nvCxnSpPr>
        <p:spPr>
          <a:xfrm>
            <a:off x="4505325" y="2617232"/>
            <a:ext cx="2962275" cy="50696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3400" y="4724400"/>
            <a:ext cx="8153400" cy="461665"/>
          </a:xfrm>
          <a:prstGeom prst="rect">
            <a:avLst/>
          </a:prstGeom>
          <a:solidFill>
            <a:schemeClr val="accent2">
              <a:lumMod val="20000"/>
              <a:lumOff val="8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a:ea typeface="+mn-ea"/>
                <a:cs typeface="+mn-cs"/>
              </a:rPr>
              <a:t>Advising</a:t>
            </a:r>
          </a:p>
        </p:txBody>
      </p:sp>
      <p:cxnSp>
        <p:nvCxnSpPr>
          <p:cNvPr id="27" name="Straight Arrow Connector 26"/>
          <p:cNvCxnSpPr/>
          <p:nvPr/>
        </p:nvCxnSpPr>
        <p:spPr>
          <a:xfrm flipH="1">
            <a:off x="723900" y="5017074"/>
            <a:ext cx="3200400" cy="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95900" y="5017074"/>
            <a:ext cx="3162300" cy="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D06BB3-1D4E-4B09-8186-09452EC7ADD6}"/>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14991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2"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685800"/>
            <a:ext cx="8229600" cy="4495800"/>
          </a:xfrm>
          <a:solidFill>
            <a:srgbClr val="002060"/>
          </a:solidFill>
          <a:ln>
            <a:solidFill>
              <a:srgbClr val="002060"/>
            </a:solidFill>
          </a:ln>
        </p:spPr>
        <p:txBody>
          <a:bodyPr>
            <a:noAutofit/>
          </a:bodyPr>
          <a:lstStyle/>
          <a:p>
            <a:pPr marL="109728" indent="0" algn="ctr">
              <a:buNone/>
            </a:pPr>
            <a:r>
              <a:rPr lang="en-US" sz="3000" u="sng" dirty="0">
                <a:solidFill>
                  <a:schemeClr val="bg1"/>
                </a:solidFill>
              </a:rPr>
              <a:t>THE CHALLENGE UNDER WIOA</a:t>
            </a:r>
          </a:p>
          <a:p>
            <a:pPr marL="109728" indent="0" algn="ctr">
              <a:buNone/>
            </a:pPr>
            <a:r>
              <a:rPr lang="en-US" sz="3000" dirty="0">
                <a:solidFill>
                  <a:schemeClr val="bg1"/>
                </a:solidFill>
              </a:rPr>
              <a:t>How do we create and deliver career pathways:</a:t>
            </a:r>
          </a:p>
          <a:p>
            <a:pPr marL="109728" indent="0">
              <a:buNone/>
            </a:pPr>
            <a:r>
              <a:rPr lang="en-US" sz="2800" b="1" dirty="0">
                <a:solidFill>
                  <a:schemeClr val="bg1"/>
                </a:solidFill>
              </a:rPr>
              <a:t>		</a:t>
            </a:r>
            <a:r>
              <a:rPr lang="en-US" sz="2800" dirty="0">
                <a:solidFill>
                  <a:schemeClr val="bg1"/>
                </a:solidFill>
              </a:rPr>
              <a:t>1.) specifically in adult education</a:t>
            </a:r>
          </a:p>
          <a:p>
            <a:pPr marL="109728" indent="0">
              <a:buNone/>
            </a:pPr>
            <a:r>
              <a:rPr lang="en-US" sz="2800" b="1" dirty="0">
                <a:solidFill>
                  <a:schemeClr val="bg1"/>
                </a:solidFill>
              </a:rPr>
              <a:t>		2.) for small programs/rural areas</a:t>
            </a:r>
          </a:p>
          <a:p>
            <a:pPr marL="109728" indent="0">
              <a:buNone/>
            </a:pPr>
            <a:r>
              <a:rPr lang="en-US" sz="3000" dirty="0">
                <a:solidFill>
                  <a:schemeClr val="bg1"/>
                </a:solidFill>
              </a:rPr>
              <a:t>		3.) to low-level students</a:t>
            </a:r>
          </a:p>
          <a:p>
            <a:pPr marL="109728" indent="0">
              <a:buNone/>
            </a:pPr>
            <a:r>
              <a:rPr lang="en-US" sz="3000" b="1" dirty="0">
                <a:solidFill>
                  <a:schemeClr val="bg1"/>
                </a:solidFill>
              </a:rPr>
              <a:t>		</a:t>
            </a:r>
            <a:r>
              <a:rPr lang="en-US" sz="3000" dirty="0">
                <a:solidFill>
                  <a:schemeClr val="bg1"/>
                </a:solidFill>
              </a:rPr>
              <a:t>4.) for all populations:  </a:t>
            </a:r>
          </a:p>
          <a:p>
            <a:pPr marL="2761488" lvl="8" indent="-457200">
              <a:buFont typeface="Wingdings" panose="05000000000000000000" pitchFamily="2" charset="2"/>
              <a:buChar char="Ø"/>
            </a:pPr>
            <a:r>
              <a:rPr lang="en-US" sz="2200" dirty="0">
                <a:solidFill>
                  <a:schemeClr val="bg1"/>
                </a:solidFill>
              </a:rPr>
              <a:t>ESOL, ABE, Corrections</a:t>
            </a:r>
          </a:p>
          <a:p>
            <a:pPr marL="109728" indent="0" algn="ctr">
              <a:buNone/>
            </a:pPr>
            <a:r>
              <a:rPr lang="en-US" sz="3500" b="1" dirty="0">
                <a:solidFill>
                  <a:schemeClr val="bg1"/>
                </a:solidFill>
              </a:rPr>
              <a:t>????</a:t>
            </a: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152400" y="2286000"/>
            <a:ext cx="1828800" cy="12954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C0DAD394-8C2B-4C08-8628-2B6E556CF6B6}"/>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7092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52400" y="1964124"/>
            <a:ext cx="8839200" cy="352585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srgbClr val="002060"/>
                </a:solidFill>
                <a:effectLst/>
                <a:uLnTx/>
                <a:uFillTx/>
                <a:latin typeface="Times New Roman"/>
                <a:ea typeface="+mn-ea"/>
                <a:cs typeface="+mn-cs"/>
              </a:rPr>
              <a:t>Promote</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as a College and Career Readiness program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Engage with necessary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partners</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throughout service delivery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Offer career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assessment</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and</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exploration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Help</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student</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s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set goals and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plan</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for college and career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Provide</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career advising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Articulate your services with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career pathway</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Integrate</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employability skill</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s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&amp;</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job training</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into instruction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Provide</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contextualized</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ABE/ASE/ESOL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instruction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srgbClr val="002060"/>
                </a:solidFill>
                <a:effectLst/>
                <a:uLnTx/>
                <a:uFillTx/>
                <a:latin typeface="Times New Roman"/>
                <a:ea typeface="+mn-ea"/>
                <a:cs typeface="+mn-cs"/>
              </a:rPr>
              <a:t>Expose</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students to college and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job</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Assist students with successful </a:t>
            </a:r>
            <a:r>
              <a:rPr kumimoji="0" lang="en-US" sz="2200" b="1" i="0" u="sng" strike="noStrike" kern="1200" cap="none" spc="0" normalizeH="0" baseline="0" noProof="0" dirty="0">
                <a:ln>
                  <a:noFill/>
                </a:ln>
                <a:solidFill>
                  <a:srgbClr val="002060"/>
                </a:solidFill>
                <a:effectLst/>
                <a:uLnTx/>
                <a:uFillTx/>
                <a:latin typeface="Times New Roman"/>
                <a:ea typeface="+mn-ea"/>
                <a:cs typeface="+mn-cs"/>
              </a:rPr>
              <a:t>transition</a:t>
            </a:r>
            <a:r>
              <a:rPr kumimoji="0" lang="en-US" sz="2200" b="1" i="0" u="none" strike="noStrike" kern="1200" cap="none" spc="0" normalizeH="0" baseline="0" noProof="0" dirty="0">
                <a:ln>
                  <a:noFill/>
                </a:ln>
                <a:solidFill>
                  <a:srgbClr val="002060"/>
                </a:solidFill>
                <a:effectLst/>
                <a:uLnTx/>
                <a:uFillTx/>
                <a:latin typeface="Times New Roman"/>
                <a:ea typeface="+mn-ea"/>
                <a:cs typeface="+mn-cs"/>
              </a:rPr>
              <a:t> </a:t>
            </a:r>
            <a:r>
              <a:rPr kumimoji="0" lang="en-US" sz="2200" b="0" i="0" u="none" strike="noStrike" kern="1200" cap="none" spc="0" normalizeH="0" baseline="0" noProof="0" dirty="0">
                <a:ln>
                  <a:noFill/>
                </a:ln>
                <a:solidFill>
                  <a:srgbClr val="002060"/>
                </a:solidFill>
                <a:effectLst/>
                <a:uLnTx/>
                <a:uFillTx/>
                <a:latin typeface="Times New Roman"/>
                <a:ea typeface="+mn-ea"/>
                <a:cs typeface="+mn-cs"/>
              </a:rPr>
              <a:t>into college and jobs</a:t>
            </a:r>
          </a:p>
        </p:txBody>
      </p:sp>
      <p:sp>
        <p:nvSpPr>
          <p:cNvPr id="11" name="Content Placeholder 2">
            <a:extLst>
              <a:ext uri="{FF2B5EF4-FFF2-40B4-BE49-F238E27FC236}">
                <a16:creationId xmlns:a16="http://schemas.microsoft.com/office/drawing/2014/main" id="{7FE92725-4136-4B71-B4D9-D584ECE21AE7}"/>
              </a:ext>
            </a:extLst>
          </p:cNvPr>
          <p:cNvSpPr>
            <a:spLocks noGrp="1"/>
          </p:cNvSpPr>
          <p:nvPr>
            <p:ph idx="1"/>
          </p:nvPr>
        </p:nvSpPr>
        <p:spPr>
          <a:xfrm>
            <a:off x="381000" y="430238"/>
            <a:ext cx="8229600" cy="1425524"/>
          </a:xfrm>
          <a:solidFill>
            <a:srgbClr val="002060"/>
          </a:solidFill>
          <a:ln>
            <a:solidFill>
              <a:srgbClr val="002060"/>
            </a:solidFill>
          </a:ln>
        </p:spPr>
        <p:txBody>
          <a:bodyPr>
            <a:normAutofit fontScale="25000" lnSpcReduction="20000"/>
          </a:bodyPr>
          <a:lstStyle/>
          <a:p>
            <a:pPr marL="109728" indent="0" algn="ctr">
              <a:buNone/>
            </a:pPr>
            <a:r>
              <a:rPr lang="en-US" sz="9200" u="sng" dirty="0">
                <a:solidFill>
                  <a:schemeClr val="bg1"/>
                </a:solidFill>
              </a:rPr>
              <a:t>Developing A Career Pathways Service Delivery Model </a:t>
            </a:r>
          </a:p>
          <a:p>
            <a:pPr marL="109728" indent="0" algn="ctr">
              <a:buNone/>
            </a:pPr>
            <a:r>
              <a:rPr lang="en-US" sz="9200" b="1" dirty="0">
                <a:solidFill>
                  <a:srgbClr val="C00000"/>
                </a:solidFill>
              </a:rPr>
              <a:t>CAREER CONTEXT:</a:t>
            </a:r>
          </a:p>
          <a:p>
            <a:pPr marL="109728" indent="0" algn="ctr">
              <a:buNone/>
            </a:pPr>
            <a:r>
              <a:rPr lang="en-US" sz="9200" dirty="0">
                <a:solidFill>
                  <a:schemeClr val="bg1"/>
                </a:solidFill>
              </a:rPr>
              <a:t>HOW Do You Integrate Career Related Services Across Your Service Delivery Model?</a:t>
            </a:r>
            <a:endParaRPr lang="en-US" dirty="0"/>
          </a:p>
        </p:txBody>
      </p:sp>
      <p:sp>
        <p:nvSpPr>
          <p:cNvPr id="3" name="Oval 2">
            <a:extLst>
              <a:ext uri="{FF2B5EF4-FFF2-40B4-BE49-F238E27FC236}">
                <a16:creationId xmlns:a16="http://schemas.microsoft.com/office/drawing/2014/main" id="{F6FD1514-4C86-4757-B666-876EB9767023}"/>
              </a:ext>
            </a:extLst>
          </p:cNvPr>
          <p:cNvSpPr/>
          <p:nvPr/>
        </p:nvSpPr>
        <p:spPr>
          <a:xfrm>
            <a:off x="1623934" y="1975404"/>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1</a:t>
            </a:r>
          </a:p>
        </p:txBody>
      </p:sp>
      <p:sp>
        <p:nvSpPr>
          <p:cNvPr id="8" name="Oval 7">
            <a:extLst>
              <a:ext uri="{FF2B5EF4-FFF2-40B4-BE49-F238E27FC236}">
                <a16:creationId xmlns:a16="http://schemas.microsoft.com/office/drawing/2014/main" id="{28B2A594-0409-4669-9C13-A30914AD2D0A}"/>
              </a:ext>
            </a:extLst>
          </p:cNvPr>
          <p:cNvSpPr/>
          <p:nvPr/>
        </p:nvSpPr>
        <p:spPr>
          <a:xfrm>
            <a:off x="4267200" y="2306995"/>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2</a:t>
            </a:r>
          </a:p>
        </p:txBody>
      </p:sp>
      <p:sp>
        <p:nvSpPr>
          <p:cNvPr id="9" name="Oval 8">
            <a:extLst>
              <a:ext uri="{FF2B5EF4-FFF2-40B4-BE49-F238E27FC236}">
                <a16:creationId xmlns:a16="http://schemas.microsoft.com/office/drawing/2014/main" id="{BF432C7E-006B-4B86-99C9-A594A2BE0577}"/>
              </a:ext>
            </a:extLst>
          </p:cNvPr>
          <p:cNvSpPr/>
          <p:nvPr/>
        </p:nvSpPr>
        <p:spPr>
          <a:xfrm>
            <a:off x="2057400" y="2640768"/>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3</a:t>
            </a:r>
          </a:p>
        </p:txBody>
      </p:sp>
      <p:sp>
        <p:nvSpPr>
          <p:cNvPr id="10" name="Oval 9">
            <a:extLst>
              <a:ext uri="{FF2B5EF4-FFF2-40B4-BE49-F238E27FC236}">
                <a16:creationId xmlns:a16="http://schemas.microsoft.com/office/drawing/2014/main" id="{62C9BDB3-2B89-44C5-BD61-B128FF7A353E}"/>
              </a:ext>
            </a:extLst>
          </p:cNvPr>
          <p:cNvSpPr/>
          <p:nvPr/>
        </p:nvSpPr>
        <p:spPr>
          <a:xfrm>
            <a:off x="5358983" y="2688238"/>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4</a:t>
            </a:r>
          </a:p>
        </p:txBody>
      </p:sp>
      <p:sp>
        <p:nvSpPr>
          <p:cNvPr id="12" name="Oval 11">
            <a:extLst>
              <a:ext uri="{FF2B5EF4-FFF2-40B4-BE49-F238E27FC236}">
                <a16:creationId xmlns:a16="http://schemas.microsoft.com/office/drawing/2014/main" id="{109BDC72-12A3-41F0-9C00-ED86B82EE2C1}"/>
              </a:ext>
            </a:extLst>
          </p:cNvPr>
          <p:cNvSpPr/>
          <p:nvPr/>
        </p:nvSpPr>
        <p:spPr>
          <a:xfrm>
            <a:off x="3810000" y="2998762"/>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5</a:t>
            </a:r>
          </a:p>
        </p:txBody>
      </p:sp>
      <p:sp>
        <p:nvSpPr>
          <p:cNvPr id="13" name="Oval 12">
            <a:extLst>
              <a:ext uri="{FF2B5EF4-FFF2-40B4-BE49-F238E27FC236}">
                <a16:creationId xmlns:a16="http://schemas.microsoft.com/office/drawing/2014/main" id="{9EF9B813-2266-4752-AAD0-AF5D57AB6B8F}"/>
              </a:ext>
            </a:extLst>
          </p:cNvPr>
          <p:cNvSpPr/>
          <p:nvPr/>
        </p:nvSpPr>
        <p:spPr>
          <a:xfrm>
            <a:off x="3505200" y="3391090"/>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6</a:t>
            </a:r>
          </a:p>
        </p:txBody>
      </p:sp>
      <p:sp>
        <p:nvSpPr>
          <p:cNvPr id="14" name="Oval 13">
            <a:extLst>
              <a:ext uri="{FF2B5EF4-FFF2-40B4-BE49-F238E27FC236}">
                <a16:creationId xmlns:a16="http://schemas.microsoft.com/office/drawing/2014/main" id="{EC760A72-B26F-4015-BD42-7D8C9FE3E1FA}"/>
              </a:ext>
            </a:extLst>
          </p:cNvPr>
          <p:cNvSpPr/>
          <p:nvPr/>
        </p:nvSpPr>
        <p:spPr>
          <a:xfrm>
            <a:off x="5943600" y="3684562"/>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7</a:t>
            </a:r>
          </a:p>
        </p:txBody>
      </p:sp>
      <p:sp>
        <p:nvSpPr>
          <p:cNvPr id="15" name="Oval 14">
            <a:extLst>
              <a:ext uri="{FF2B5EF4-FFF2-40B4-BE49-F238E27FC236}">
                <a16:creationId xmlns:a16="http://schemas.microsoft.com/office/drawing/2014/main" id="{435A656D-8687-4C76-AC98-C78376DAFE83}"/>
              </a:ext>
            </a:extLst>
          </p:cNvPr>
          <p:cNvSpPr/>
          <p:nvPr/>
        </p:nvSpPr>
        <p:spPr>
          <a:xfrm>
            <a:off x="1676400" y="3989362"/>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8</a:t>
            </a:r>
          </a:p>
        </p:txBody>
      </p:sp>
      <p:sp>
        <p:nvSpPr>
          <p:cNvPr id="16" name="Oval 15">
            <a:extLst>
              <a:ext uri="{FF2B5EF4-FFF2-40B4-BE49-F238E27FC236}">
                <a16:creationId xmlns:a16="http://schemas.microsoft.com/office/drawing/2014/main" id="{AA3C3CFD-C280-410E-8F7E-EF1B14366774}"/>
              </a:ext>
            </a:extLst>
          </p:cNvPr>
          <p:cNvSpPr/>
          <p:nvPr/>
        </p:nvSpPr>
        <p:spPr>
          <a:xfrm>
            <a:off x="5791200" y="3996128"/>
            <a:ext cx="228600" cy="2016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9</a:t>
            </a:r>
          </a:p>
        </p:txBody>
      </p:sp>
      <p:sp>
        <p:nvSpPr>
          <p:cNvPr id="17" name="Oval 16">
            <a:extLst>
              <a:ext uri="{FF2B5EF4-FFF2-40B4-BE49-F238E27FC236}">
                <a16:creationId xmlns:a16="http://schemas.microsoft.com/office/drawing/2014/main" id="{A35B2D67-EC20-4674-9B5C-4EE9164E9F19}"/>
              </a:ext>
            </a:extLst>
          </p:cNvPr>
          <p:cNvSpPr/>
          <p:nvPr/>
        </p:nvSpPr>
        <p:spPr>
          <a:xfrm>
            <a:off x="1424066" y="4343400"/>
            <a:ext cx="480934" cy="2187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10</a:t>
            </a:r>
          </a:p>
        </p:txBody>
      </p:sp>
      <p:sp>
        <p:nvSpPr>
          <p:cNvPr id="20" name="Oval 19">
            <a:extLst>
              <a:ext uri="{FF2B5EF4-FFF2-40B4-BE49-F238E27FC236}">
                <a16:creationId xmlns:a16="http://schemas.microsoft.com/office/drawing/2014/main" id="{DA546604-88C9-4885-878E-257B547414E3}"/>
              </a:ext>
            </a:extLst>
          </p:cNvPr>
          <p:cNvSpPr/>
          <p:nvPr/>
        </p:nvSpPr>
        <p:spPr>
          <a:xfrm>
            <a:off x="445333" y="4648200"/>
            <a:ext cx="480934" cy="2187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11</a:t>
            </a:r>
          </a:p>
        </p:txBody>
      </p:sp>
      <p:sp>
        <p:nvSpPr>
          <p:cNvPr id="21" name="Oval 20">
            <a:extLst>
              <a:ext uri="{FF2B5EF4-FFF2-40B4-BE49-F238E27FC236}">
                <a16:creationId xmlns:a16="http://schemas.microsoft.com/office/drawing/2014/main" id="{DFDD9AC9-3B91-4BCA-824F-6C59A60CF4CC}"/>
              </a:ext>
            </a:extLst>
          </p:cNvPr>
          <p:cNvSpPr/>
          <p:nvPr/>
        </p:nvSpPr>
        <p:spPr>
          <a:xfrm>
            <a:off x="5232816" y="4953000"/>
            <a:ext cx="480934" cy="2187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Times New Roman"/>
                <a:ea typeface="+mn-ea"/>
                <a:cs typeface="+mn-cs"/>
              </a:rPr>
              <a:t>12</a:t>
            </a:r>
          </a:p>
        </p:txBody>
      </p:sp>
      <p:sp>
        <p:nvSpPr>
          <p:cNvPr id="18" name="TextBox 17">
            <a:extLst>
              <a:ext uri="{FF2B5EF4-FFF2-40B4-BE49-F238E27FC236}">
                <a16:creationId xmlns:a16="http://schemas.microsoft.com/office/drawing/2014/main" id="{28CD1AA9-FD23-4E9C-BB94-05D2DCDF09C6}"/>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lvl="0">
              <a:defRPr/>
            </a:pPr>
            <a:r>
              <a:rPr lang="en-US" b="1" kern="0" dirty="0">
                <a:solidFill>
                  <a:srgbClr val="002060"/>
                </a:solidFill>
              </a:rPr>
              <a:t>Building Career Pathways in </a:t>
            </a:r>
            <a:r>
              <a:rPr kumimoji="0" lang="en-US" b="1" i="0" strike="noStrike" kern="0" cap="none" spc="0" normalizeH="0" baseline="0" noProof="0" dirty="0">
                <a:ln>
                  <a:noFill/>
                </a:ln>
                <a:solidFill>
                  <a:srgbClr val="002060"/>
                </a:solidFill>
                <a:effectLst/>
                <a:uLnTx/>
                <a:uFillTx/>
              </a:rPr>
              <a:t>Rural Programs </a:t>
            </a:r>
            <a:endParaRPr kumimoji="0" lang="en-US" b="1" i="0"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7408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2" grpId="0" animBg="1"/>
      <p:bldP spid="13" grpId="0" animBg="1"/>
      <p:bldP spid="14" grpId="0" animBg="1"/>
      <p:bldP spid="15" grpId="0" animBg="1"/>
      <p:bldP spid="16" grpId="0" animBg="1"/>
      <p:bldP spid="17" grpId="0" animBg="1"/>
      <p:bldP spid="20" grpId="0" animBg="1"/>
      <p:bldP spid="2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Custom 13">
      <a:dk1>
        <a:sysClr val="windowText" lastClr="000000"/>
      </a:dk1>
      <a:lt1>
        <a:sysClr val="window" lastClr="FFFFFF"/>
      </a:lt1>
      <a:dk2>
        <a:srgbClr val="5A6378"/>
      </a:dk2>
      <a:lt2>
        <a:srgbClr val="D4D4D6"/>
      </a:lt2>
      <a:accent1>
        <a:srgbClr val="B85C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Custom 16">
      <a:dk1>
        <a:sysClr val="windowText" lastClr="000000"/>
      </a:dk1>
      <a:lt1>
        <a:srgbClr val="FFFFFF"/>
      </a:lt1>
      <a:dk2>
        <a:srgbClr val="5A6378"/>
      </a:dk2>
      <a:lt2>
        <a:srgbClr val="FFFFFF"/>
      </a:lt2>
      <a:accent1>
        <a:srgbClr val="B85C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2_NewsPrint">
  <a:themeElements>
    <a:clrScheme name="Custom 13">
      <a:dk1>
        <a:sysClr val="windowText" lastClr="000000"/>
      </a:dk1>
      <a:lt1>
        <a:sysClr val="window" lastClr="FFFFFF"/>
      </a:lt1>
      <a:dk2>
        <a:srgbClr val="5A6378"/>
      </a:dk2>
      <a:lt2>
        <a:srgbClr val="D4D4D6"/>
      </a:lt2>
      <a:accent1>
        <a:srgbClr val="B85C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txDef>
      <a:spPr>
        <a:solidFill>
          <a:schemeClr val="bg1"/>
        </a:solidFill>
      </a:spPr>
      <a:bodyPr wrap="square" rtlCol="0">
        <a:spAutoFit/>
      </a:bodyPr>
      <a:lstStyle>
        <a:defPPr marL="0" marR="0" indent="0" defTabSz="914400" eaLnBrk="1" fontAlgn="auto" latinLnBrk="0" hangingPunct="1">
          <a:lnSpc>
            <a:spcPct val="100000"/>
          </a:lnSpc>
          <a:spcBef>
            <a:spcPts val="0"/>
          </a:spcBef>
          <a:spcAft>
            <a:spcPts val="0"/>
          </a:spcAft>
          <a:buClrTx/>
          <a:buSzTx/>
          <a:buFontTx/>
          <a:buNone/>
          <a:tabLst/>
          <a:defRPr kumimoji="0" sz="2500" b="1" i="0" u="none" strike="noStrike" kern="0" cap="none" spc="0" normalizeH="0" baseline="0" noProof="0" dirty="0" smtClean="0">
            <a:ln>
              <a:noFill/>
            </a:ln>
            <a:solidFill>
              <a:srgbClr val="C06000"/>
            </a:solidFill>
            <a:effectLst/>
            <a:uLnTx/>
            <a:uFillTx/>
          </a:defRPr>
        </a:defPPr>
      </a:lstStyle>
    </a:txDef>
  </a:objectDefaults>
  <a:extraClrSchemeLst/>
</a:theme>
</file>

<file path=ppt/theme/theme4.xml><?xml version="1.0" encoding="utf-8"?>
<a:theme xmlns:a="http://schemas.openxmlformats.org/drawingml/2006/main" name="4_NewsPrint">
  <a:themeElements>
    <a:clrScheme name="Custom 13">
      <a:dk1>
        <a:sysClr val="windowText" lastClr="000000"/>
      </a:dk1>
      <a:lt1>
        <a:sysClr val="window" lastClr="FFFFFF"/>
      </a:lt1>
      <a:dk2>
        <a:srgbClr val="5A6378"/>
      </a:dk2>
      <a:lt2>
        <a:srgbClr val="D4D4D6"/>
      </a:lt2>
      <a:accent1>
        <a:srgbClr val="B85C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txDef>
      <a:spPr>
        <a:solidFill>
          <a:schemeClr val="bg1"/>
        </a:solidFill>
      </a:spPr>
      <a:bodyPr wrap="square" rtlCol="0">
        <a:spAutoFit/>
      </a:bodyPr>
      <a:lstStyle>
        <a:defPPr marL="0" marR="0" indent="0" defTabSz="914400" eaLnBrk="1" fontAlgn="auto" latinLnBrk="0" hangingPunct="1">
          <a:lnSpc>
            <a:spcPct val="100000"/>
          </a:lnSpc>
          <a:spcBef>
            <a:spcPts val="0"/>
          </a:spcBef>
          <a:spcAft>
            <a:spcPts val="0"/>
          </a:spcAft>
          <a:buClrTx/>
          <a:buSzTx/>
          <a:buFontTx/>
          <a:buNone/>
          <a:tabLst/>
          <a:defRPr kumimoji="0" sz="2500" b="1" i="0" u="none" strike="noStrike" kern="0" cap="none" spc="0" normalizeH="0" baseline="0" noProof="0" dirty="0" smtClean="0">
            <a:ln>
              <a:noFill/>
            </a:ln>
            <a:solidFill>
              <a:srgbClr val="C06000"/>
            </a:solidFill>
            <a:effectLst/>
            <a:uLnTx/>
            <a:uFillTx/>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16561</TotalTime>
  <Words>2094</Words>
  <Application>Microsoft Office PowerPoint</Application>
  <PresentationFormat>On-screen Show (4:3)</PresentationFormat>
  <Paragraphs>256</Paragraphs>
  <Slides>27</Slides>
  <Notes>10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Aharoni</vt:lpstr>
      <vt:lpstr>arial</vt:lpstr>
      <vt:lpstr>arial</vt:lpstr>
      <vt:lpstr>Arial Narrow</vt:lpstr>
      <vt:lpstr>Arial Unicode MS</vt:lpstr>
      <vt:lpstr>Bahnschrift SemiBold</vt:lpstr>
      <vt:lpstr>Calibri</vt:lpstr>
      <vt:lpstr>Impact</vt:lpstr>
      <vt:lpstr>Nirmala UI Semilight</vt:lpstr>
      <vt:lpstr>Times New Roman</vt:lpstr>
      <vt:lpstr>Wingdings</vt:lpstr>
      <vt:lpstr>NewsPrint</vt:lpstr>
      <vt:lpstr>1_NewsPrint</vt:lpstr>
      <vt:lpstr>2_NewsPrint</vt:lpstr>
      <vt:lpstr>4_NewsPrint</vt:lpstr>
      <vt:lpstr>             KEEP MOVING FORWARD Building Career Pathways in Rural 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College &amp; Career Readiness Standards</vt:lpstr>
      <vt:lpstr>  Making Your Instruction SMARTER with Career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Stitt, Tandalaya</cp:lastModifiedBy>
  <cp:revision>226</cp:revision>
  <cp:lastPrinted>2014-12-01T01:15:39Z</cp:lastPrinted>
  <dcterms:created xsi:type="dcterms:W3CDTF">2013-10-14T18:35:33Z</dcterms:created>
  <dcterms:modified xsi:type="dcterms:W3CDTF">2018-09-07T14:44:51Z</dcterms:modified>
</cp:coreProperties>
</file>