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1" r:id="rId2"/>
    <p:sldId id="302" r:id="rId3"/>
    <p:sldId id="294" r:id="rId4"/>
    <p:sldId id="309" r:id="rId5"/>
    <p:sldId id="310" r:id="rId6"/>
    <p:sldId id="308" r:id="rId7"/>
    <p:sldId id="303" r:id="rId8"/>
    <p:sldId id="304" r:id="rId9"/>
    <p:sldId id="305" r:id="rId10"/>
    <p:sldId id="306" r:id="rId11"/>
    <p:sldId id="296" r:id="rId12"/>
    <p:sldId id="307" r:id="rId13"/>
    <p:sldId id="287" r:id="rId14"/>
    <p:sldId id="311" r:id="rId15"/>
    <p:sldId id="312" r:id="rId16"/>
    <p:sldId id="313" r:id="rId17"/>
    <p:sldId id="326" r:id="rId18"/>
    <p:sldId id="317" r:id="rId19"/>
    <p:sldId id="318" r:id="rId20"/>
    <p:sldId id="319" r:id="rId21"/>
    <p:sldId id="320" r:id="rId22"/>
    <p:sldId id="321" r:id="rId23"/>
    <p:sldId id="314" r:id="rId24"/>
    <p:sldId id="327" r:id="rId25"/>
    <p:sldId id="284" r:id="rId26"/>
    <p:sldId id="330" r:id="rId27"/>
    <p:sldId id="322" r:id="rId28"/>
    <p:sldId id="328" r:id="rId29"/>
    <p:sldId id="285" r:id="rId30"/>
    <p:sldId id="329" r:id="rId31"/>
    <p:sldId id="323" r:id="rId32"/>
    <p:sldId id="300" r:id="rId3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70349" autoAdjust="0"/>
  </p:normalViewPr>
  <p:slideViewPr>
    <p:cSldViewPr snapToGrid="0">
      <p:cViewPr varScale="1">
        <p:scale>
          <a:sx n="48" d="100"/>
          <a:sy n="48" d="100"/>
        </p:scale>
        <p:origin x="12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8B56F-FFA4-45E0-BFC9-9C9044F8AE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1C1D9-B31D-4CB0-A534-DA4DA46A2102}">
      <dgm:prSet phldrT="[Text]" custT="1"/>
      <dgm:spPr/>
      <dgm:t>
        <a:bodyPr/>
        <a:lstStyle/>
        <a:p>
          <a:r>
            <a:rPr lang="en-US" sz="4000" dirty="0"/>
            <a:t>Priority#1: Adult Learning Needs</a:t>
          </a:r>
        </a:p>
      </dgm:t>
    </dgm:pt>
    <dgm:pt modelId="{E7CB3186-5931-4F9D-9F85-903BBC49423E}" type="parTrans" cxnId="{77B20168-958E-4B67-9A2C-E8C0DE161E71}">
      <dgm:prSet/>
      <dgm:spPr/>
      <dgm:t>
        <a:bodyPr/>
        <a:lstStyle/>
        <a:p>
          <a:endParaRPr lang="en-US"/>
        </a:p>
      </dgm:t>
    </dgm:pt>
    <dgm:pt modelId="{08F4469C-0361-40DC-A8A3-94AE8EFC3675}" type="sibTrans" cxnId="{77B20168-958E-4B67-9A2C-E8C0DE161E71}">
      <dgm:prSet/>
      <dgm:spPr/>
      <dgm:t>
        <a:bodyPr/>
        <a:lstStyle/>
        <a:p>
          <a:endParaRPr lang="en-US"/>
        </a:p>
      </dgm:t>
    </dgm:pt>
    <dgm:pt modelId="{0F5C0C58-7E2A-4C20-8D9D-0FFE1AFCF02B}">
      <dgm:prSet phldrT="[Text]" custT="1"/>
      <dgm:spPr/>
      <dgm:t>
        <a:bodyPr/>
        <a:lstStyle/>
        <a:p>
          <a:r>
            <a:rPr lang="en-US" sz="4000" dirty="0"/>
            <a:t>Priority #2: Dialogue Education</a:t>
          </a:r>
        </a:p>
      </dgm:t>
    </dgm:pt>
    <dgm:pt modelId="{84F0032F-BDB2-4CFC-9C44-9E2E76BFAD4D}" type="parTrans" cxnId="{F25B7605-90D5-4786-AB0B-DC9069FC1186}">
      <dgm:prSet/>
      <dgm:spPr/>
      <dgm:t>
        <a:bodyPr/>
        <a:lstStyle/>
        <a:p>
          <a:endParaRPr lang="en-US"/>
        </a:p>
      </dgm:t>
    </dgm:pt>
    <dgm:pt modelId="{936B4154-1316-49EA-80C1-B25B294267E6}" type="sibTrans" cxnId="{F25B7605-90D5-4786-AB0B-DC9069FC1186}">
      <dgm:prSet/>
      <dgm:spPr/>
      <dgm:t>
        <a:bodyPr/>
        <a:lstStyle/>
        <a:p>
          <a:endParaRPr lang="en-US"/>
        </a:p>
      </dgm:t>
    </dgm:pt>
    <dgm:pt modelId="{D781B8BA-245C-4FBF-B57C-CC632C219ABA}">
      <dgm:prSet phldrT="[Text]" custT="1"/>
      <dgm:spPr/>
      <dgm:t>
        <a:bodyPr/>
        <a:lstStyle/>
        <a:p>
          <a:r>
            <a:rPr lang="en-US" sz="4000" dirty="0"/>
            <a:t>Priority #3: Learner-Centered &amp; Personalized</a:t>
          </a:r>
        </a:p>
      </dgm:t>
    </dgm:pt>
    <dgm:pt modelId="{74A3ED4B-0831-41CF-ADFE-DA9D74ABECDE}" type="parTrans" cxnId="{4125BF6D-62F4-42CA-B63A-3640BADD312B}">
      <dgm:prSet/>
      <dgm:spPr/>
      <dgm:t>
        <a:bodyPr/>
        <a:lstStyle/>
        <a:p>
          <a:endParaRPr lang="en-US"/>
        </a:p>
      </dgm:t>
    </dgm:pt>
    <dgm:pt modelId="{4BCA83EE-0AC2-4396-9F6D-F722168B89A7}" type="sibTrans" cxnId="{4125BF6D-62F4-42CA-B63A-3640BADD312B}">
      <dgm:prSet/>
      <dgm:spPr/>
      <dgm:t>
        <a:bodyPr/>
        <a:lstStyle/>
        <a:p>
          <a:endParaRPr lang="en-US"/>
        </a:p>
      </dgm:t>
    </dgm:pt>
    <dgm:pt modelId="{ABB55708-1F5F-4660-8374-A3EC6644086D}" type="pres">
      <dgm:prSet presAssocID="{8CB8B56F-FFA4-45E0-BFC9-9C9044F8AE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9198C-2F12-410C-8245-B69A6F00C08D}" type="pres">
      <dgm:prSet presAssocID="{21A1C1D9-B31D-4CB0-A534-DA4DA46A2102}" presName="parentLin" presStyleCnt="0"/>
      <dgm:spPr/>
    </dgm:pt>
    <dgm:pt modelId="{A94BA5D9-C725-4E08-BD73-374AABB3C6AE}" type="pres">
      <dgm:prSet presAssocID="{21A1C1D9-B31D-4CB0-A534-DA4DA46A21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17D4BA-31CD-42F0-A0E6-923D02626F44}" type="pres">
      <dgm:prSet presAssocID="{21A1C1D9-B31D-4CB0-A534-DA4DA46A2102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B58D-8FEE-4BA7-9694-B4D0A62E8EF6}" type="pres">
      <dgm:prSet presAssocID="{21A1C1D9-B31D-4CB0-A534-DA4DA46A2102}" presName="negativeSpace" presStyleCnt="0"/>
      <dgm:spPr/>
    </dgm:pt>
    <dgm:pt modelId="{932D3425-75E4-4164-BD26-795489A85954}" type="pres">
      <dgm:prSet presAssocID="{21A1C1D9-B31D-4CB0-A534-DA4DA46A2102}" presName="childText" presStyleLbl="conFgAcc1" presStyleIdx="0" presStyleCnt="3">
        <dgm:presLayoutVars>
          <dgm:bulletEnabled val="1"/>
        </dgm:presLayoutVars>
      </dgm:prSet>
      <dgm:spPr/>
    </dgm:pt>
    <dgm:pt modelId="{CE73BD2E-C2F3-4EFA-AA39-B918142BECC9}" type="pres">
      <dgm:prSet presAssocID="{08F4469C-0361-40DC-A8A3-94AE8EFC3675}" presName="spaceBetweenRectangles" presStyleCnt="0"/>
      <dgm:spPr/>
    </dgm:pt>
    <dgm:pt modelId="{A695B15F-12B6-45F8-B8EE-20CAE55EC4D6}" type="pres">
      <dgm:prSet presAssocID="{0F5C0C58-7E2A-4C20-8D9D-0FFE1AFCF02B}" presName="parentLin" presStyleCnt="0"/>
      <dgm:spPr/>
    </dgm:pt>
    <dgm:pt modelId="{11D3E471-E3ED-47F1-8217-6845A9E5EEDF}" type="pres">
      <dgm:prSet presAssocID="{0F5C0C58-7E2A-4C20-8D9D-0FFE1AFCF02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2F4424-A0FF-4C46-9AC5-ADDBB67325F9}" type="pres">
      <dgm:prSet presAssocID="{0F5C0C58-7E2A-4C20-8D9D-0FFE1AFCF02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366FA-28B0-49BB-8D95-CED7EA7DA567}" type="pres">
      <dgm:prSet presAssocID="{0F5C0C58-7E2A-4C20-8D9D-0FFE1AFCF02B}" presName="negativeSpace" presStyleCnt="0"/>
      <dgm:spPr/>
    </dgm:pt>
    <dgm:pt modelId="{AFF812AF-D694-4F70-918B-329B0779334B}" type="pres">
      <dgm:prSet presAssocID="{0F5C0C58-7E2A-4C20-8D9D-0FFE1AFCF02B}" presName="childText" presStyleLbl="conFgAcc1" presStyleIdx="1" presStyleCnt="3">
        <dgm:presLayoutVars>
          <dgm:bulletEnabled val="1"/>
        </dgm:presLayoutVars>
      </dgm:prSet>
      <dgm:spPr/>
    </dgm:pt>
    <dgm:pt modelId="{09C298E8-C344-4346-ABC1-FF17108530C5}" type="pres">
      <dgm:prSet presAssocID="{936B4154-1316-49EA-80C1-B25B294267E6}" presName="spaceBetweenRectangles" presStyleCnt="0"/>
      <dgm:spPr/>
    </dgm:pt>
    <dgm:pt modelId="{FE08C9A2-AF2F-48C0-9DA1-08889EE832DA}" type="pres">
      <dgm:prSet presAssocID="{D781B8BA-245C-4FBF-B57C-CC632C219ABA}" presName="parentLin" presStyleCnt="0"/>
      <dgm:spPr/>
    </dgm:pt>
    <dgm:pt modelId="{1F6BBA1B-3A6F-45AB-84E9-EC5480182902}" type="pres">
      <dgm:prSet presAssocID="{D781B8BA-245C-4FBF-B57C-CC632C219AB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EF99322-2957-4860-AEFC-4BF796B7A99E}" type="pres">
      <dgm:prSet presAssocID="{D781B8BA-245C-4FBF-B57C-CC632C219ABA}" presName="parentText" presStyleLbl="node1" presStyleIdx="2" presStyleCnt="3" custScaleX="142857" custScaleY="136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FC56-04A4-423A-8549-7F28CFD05663}" type="pres">
      <dgm:prSet presAssocID="{D781B8BA-245C-4FBF-B57C-CC632C219ABA}" presName="negativeSpace" presStyleCnt="0"/>
      <dgm:spPr/>
    </dgm:pt>
    <dgm:pt modelId="{42B88929-3583-4913-9976-13C76A0A450E}" type="pres">
      <dgm:prSet presAssocID="{D781B8BA-245C-4FBF-B57C-CC632C219A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25BF6D-62F4-42CA-B63A-3640BADD312B}" srcId="{8CB8B56F-FFA4-45E0-BFC9-9C9044F8AEA6}" destId="{D781B8BA-245C-4FBF-B57C-CC632C219ABA}" srcOrd="2" destOrd="0" parTransId="{74A3ED4B-0831-41CF-ADFE-DA9D74ABECDE}" sibTransId="{4BCA83EE-0AC2-4396-9F6D-F722168B89A7}"/>
    <dgm:cxn modelId="{F25B7605-90D5-4786-AB0B-DC9069FC1186}" srcId="{8CB8B56F-FFA4-45E0-BFC9-9C9044F8AEA6}" destId="{0F5C0C58-7E2A-4C20-8D9D-0FFE1AFCF02B}" srcOrd="1" destOrd="0" parTransId="{84F0032F-BDB2-4CFC-9C44-9E2E76BFAD4D}" sibTransId="{936B4154-1316-49EA-80C1-B25B294267E6}"/>
    <dgm:cxn modelId="{48C818DA-4679-4459-9127-232D4E14F01D}" type="presOf" srcId="{8CB8B56F-FFA4-45E0-BFC9-9C9044F8AEA6}" destId="{ABB55708-1F5F-4660-8374-A3EC6644086D}" srcOrd="0" destOrd="0" presId="urn:microsoft.com/office/officeart/2005/8/layout/list1"/>
    <dgm:cxn modelId="{55205F6B-E560-41EC-B6E4-24BE7703805D}" type="presOf" srcId="{0F5C0C58-7E2A-4C20-8D9D-0FFE1AFCF02B}" destId="{11D3E471-E3ED-47F1-8217-6845A9E5EEDF}" srcOrd="0" destOrd="0" presId="urn:microsoft.com/office/officeart/2005/8/layout/list1"/>
    <dgm:cxn modelId="{4BD6A683-21EE-46E0-930B-58E516389C5D}" type="presOf" srcId="{0F5C0C58-7E2A-4C20-8D9D-0FFE1AFCF02B}" destId="{7F2F4424-A0FF-4C46-9AC5-ADDBB67325F9}" srcOrd="1" destOrd="0" presId="urn:microsoft.com/office/officeart/2005/8/layout/list1"/>
    <dgm:cxn modelId="{7D7E5D8D-C3F0-4915-BF7B-A32E6E3675C3}" type="presOf" srcId="{21A1C1D9-B31D-4CB0-A534-DA4DA46A2102}" destId="{A94BA5D9-C725-4E08-BD73-374AABB3C6AE}" srcOrd="0" destOrd="0" presId="urn:microsoft.com/office/officeart/2005/8/layout/list1"/>
    <dgm:cxn modelId="{77B20168-958E-4B67-9A2C-E8C0DE161E71}" srcId="{8CB8B56F-FFA4-45E0-BFC9-9C9044F8AEA6}" destId="{21A1C1D9-B31D-4CB0-A534-DA4DA46A2102}" srcOrd="0" destOrd="0" parTransId="{E7CB3186-5931-4F9D-9F85-903BBC49423E}" sibTransId="{08F4469C-0361-40DC-A8A3-94AE8EFC3675}"/>
    <dgm:cxn modelId="{1EE53066-05D6-4BDF-A2BB-077D9BBA9732}" type="presOf" srcId="{21A1C1D9-B31D-4CB0-A534-DA4DA46A2102}" destId="{2F17D4BA-31CD-42F0-A0E6-923D02626F44}" srcOrd="1" destOrd="0" presId="urn:microsoft.com/office/officeart/2005/8/layout/list1"/>
    <dgm:cxn modelId="{3072285C-1AB8-4CCC-B2D6-5F06AECEC8AB}" type="presOf" srcId="{D781B8BA-245C-4FBF-B57C-CC632C219ABA}" destId="{1F6BBA1B-3A6F-45AB-84E9-EC5480182902}" srcOrd="0" destOrd="0" presId="urn:microsoft.com/office/officeart/2005/8/layout/list1"/>
    <dgm:cxn modelId="{00586ED3-048D-4A95-B451-0A66F11900EE}" type="presOf" srcId="{D781B8BA-245C-4FBF-B57C-CC632C219ABA}" destId="{DEF99322-2957-4860-AEFC-4BF796B7A99E}" srcOrd="1" destOrd="0" presId="urn:microsoft.com/office/officeart/2005/8/layout/list1"/>
    <dgm:cxn modelId="{23A5FB77-4502-4088-8468-DDC0E4B898D8}" type="presParOf" srcId="{ABB55708-1F5F-4660-8374-A3EC6644086D}" destId="{AFD9198C-2F12-410C-8245-B69A6F00C08D}" srcOrd="0" destOrd="0" presId="urn:microsoft.com/office/officeart/2005/8/layout/list1"/>
    <dgm:cxn modelId="{665B3F32-05ED-43C9-A819-523247B0C652}" type="presParOf" srcId="{AFD9198C-2F12-410C-8245-B69A6F00C08D}" destId="{A94BA5D9-C725-4E08-BD73-374AABB3C6AE}" srcOrd="0" destOrd="0" presId="urn:microsoft.com/office/officeart/2005/8/layout/list1"/>
    <dgm:cxn modelId="{F2F95A29-A4C0-4F02-9090-6FD11468EFBF}" type="presParOf" srcId="{AFD9198C-2F12-410C-8245-B69A6F00C08D}" destId="{2F17D4BA-31CD-42F0-A0E6-923D02626F44}" srcOrd="1" destOrd="0" presId="urn:microsoft.com/office/officeart/2005/8/layout/list1"/>
    <dgm:cxn modelId="{B4ED3431-FC47-4B23-8767-9E4B4C758B0C}" type="presParOf" srcId="{ABB55708-1F5F-4660-8374-A3EC6644086D}" destId="{8B66B58D-8FEE-4BA7-9694-B4D0A62E8EF6}" srcOrd="1" destOrd="0" presId="urn:microsoft.com/office/officeart/2005/8/layout/list1"/>
    <dgm:cxn modelId="{D61EACC5-13BD-4E47-B2A3-99D83CB234E0}" type="presParOf" srcId="{ABB55708-1F5F-4660-8374-A3EC6644086D}" destId="{932D3425-75E4-4164-BD26-795489A85954}" srcOrd="2" destOrd="0" presId="urn:microsoft.com/office/officeart/2005/8/layout/list1"/>
    <dgm:cxn modelId="{0806CFDC-B69A-4C40-A6FD-13E7ACE37CEF}" type="presParOf" srcId="{ABB55708-1F5F-4660-8374-A3EC6644086D}" destId="{CE73BD2E-C2F3-4EFA-AA39-B918142BECC9}" srcOrd="3" destOrd="0" presId="urn:microsoft.com/office/officeart/2005/8/layout/list1"/>
    <dgm:cxn modelId="{90AFDFC4-AC5D-409F-B7A0-8421799AAEB5}" type="presParOf" srcId="{ABB55708-1F5F-4660-8374-A3EC6644086D}" destId="{A695B15F-12B6-45F8-B8EE-20CAE55EC4D6}" srcOrd="4" destOrd="0" presId="urn:microsoft.com/office/officeart/2005/8/layout/list1"/>
    <dgm:cxn modelId="{3D558616-6508-4387-A7BF-D925ABF1A67E}" type="presParOf" srcId="{A695B15F-12B6-45F8-B8EE-20CAE55EC4D6}" destId="{11D3E471-E3ED-47F1-8217-6845A9E5EEDF}" srcOrd="0" destOrd="0" presId="urn:microsoft.com/office/officeart/2005/8/layout/list1"/>
    <dgm:cxn modelId="{1610DEA5-40B2-4D3E-9AB0-0B9CBC102EFC}" type="presParOf" srcId="{A695B15F-12B6-45F8-B8EE-20CAE55EC4D6}" destId="{7F2F4424-A0FF-4C46-9AC5-ADDBB67325F9}" srcOrd="1" destOrd="0" presId="urn:microsoft.com/office/officeart/2005/8/layout/list1"/>
    <dgm:cxn modelId="{89B628A5-F50C-45B5-9B2D-EC898F738B87}" type="presParOf" srcId="{ABB55708-1F5F-4660-8374-A3EC6644086D}" destId="{209366FA-28B0-49BB-8D95-CED7EA7DA567}" srcOrd="5" destOrd="0" presId="urn:microsoft.com/office/officeart/2005/8/layout/list1"/>
    <dgm:cxn modelId="{5970B1C0-36BF-47D3-9032-19D018051568}" type="presParOf" srcId="{ABB55708-1F5F-4660-8374-A3EC6644086D}" destId="{AFF812AF-D694-4F70-918B-329B0779334B}" srcOrd="6" destOrd="0" presId="urn:microsoft.com/office/officeart/2005/8/layout/list1"/>
    <dgm:cxn modelId="{B078DA5A-04E1-4020-AF61-43C428C2D595}" type="presParOf" srcId="{ABB55708-1F5F-4660-8374-A3EC6644086D}" destId="{09C298E8-C344-4346-ABC1-FF17108530C5}" srcOrd="7" destOrd="0" presId="urn:microsoft.com/office/officeart/2005/8/layout/list1"/>
    <dgm:cxn modelId="{EFBCCDAF-A3D4-4908-BFCB-01A0B533F7F2}" type="presParOf" srcId="{ABB55708-1F5F-4660-8374-A3EC6644086D}" destId="{FE08C9A2-AF2F-48C0-9DA1-08889EE832DA}" srcOrd="8" destOrd="0" presId="urn:microsoft.com/office/officeart/2005/8/layout/list1"/>
    <dgm:cxn modelId="{9ACBF5EE-0DD7-483E-92FF-F2488771FE34}" type="presParOf" srcId="{FE08C9A2-AF2F-48C0-9DA1-08889EE832DA}" destId="{1F6BBA1B-3A6F-45AB-84E9-EC5480182902}" srcOrd="0" destOrd="0" presId="urn:microsoft.com/office/officeart/2005/8/layout/list1"/>
    <dgm:cxn modelId="{6A8A0308-F809-4616-9FDD-0145E210B6DA}" type="presParOf" srcId="{FE08C9A2-AF2F-48C0-9DA1-08889EE832DA}" destId="{DEF99322-2957-4860-AEFC-4BF796B7A99E}" srcOrd="1" destOrd="0" presId="urn:microsoft.com/office/officeart/2005/8/layout/list1"/>
    <dgm:cxn modelId="{A5E70B1D-DA17-4123-A298-CE5B22649424}" type="presParOf" srcId="{ABB55708-1F5F-4660-8374-A3EC6644086D}" destId="{A379FC56-04A4-423A-8549-7F28CFD05663}" srcOrd="9" destOrd="0" presId="urn:microsoft.com/office/officeart/2005/8/layout/list1"/>
    <dgm:cxn modelId="{E769F12E-580E-4C9C-91B1-28D4C0BD2678}" type="presParOf" srcId="{ABB55708-1F5F-4660-8374-A3EC6644086D}" destId="{42B88929-3583-4913-9976-13C76A0A45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8B56F-FFA4-45E0-BFC9-9C9044F8AE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1C1D9-B31D-4CB0-A534-DA4DA46A2102}">
      <dgm:prSet phldrT="[Text]" custT="1"/>
      <dgm:spPr/>
      <dgm:t>
        <a:bodyPr/>
        <a:lstStyle/>
        <a:p>
          <a:r>
            <a:rPr lang="en-US" sz="3200" b="1" dirty="0"/>
            <a:t>Priority#1: Adult Learning Needs</a:t>
          </a:r>
        </a:p>
      </dgm:t>
    </dgm:pt>
    <dgm:pt modelId="{E7CB3186-5931-4F9D-9F85-903BBC49423E}" type="parTrans" cxnId="{77B20168-958E-4B67-9A2C-E8C0DE161E71}">
      <dgm:prSet/>
      <dgm:spPr/>
      <dgm:t>
        <a:bodyPr/>
        <a:lstStyle/>
        <a:p>
          <a:endParaRPr lang="en-US"/>
        </a:p>
      </dgm:t>
    </dgm:pt>
    <dgm:pt modelId="{08F4469C-0361-40DC-A8A3-94AE8EFC3675}" type="sibTrans" cxnId="{77B20168-958E-4B67-9A2C-E8C0DE161E71}">
      <dgm:prSet/>
      <dgm:spPr/>
      <dgm:t>
        <a:bodyPr/>
        <a:lstStyle/>
        <a:p>
          <a:endParaRPr lang="en-US"/>
        </a:p>
      </dgm:t>
    </dgm:pt>
    <dgm:pt modelId="{0F5C0C58-7E2A-4C20-8D9D-0FFE1AFCF02B}">
      <dgm:prSet phldrT="[Text]" custT="1"/>
      <dgm:spPr/>
      <dgm:t>
        <a:bodyPr/>
        <a:lstStyle/>
        <a:p>
          <a:r>
            <a:rPr lang="en-US" sz="3600" b="1" dirty="0"/>
            <a:t>Priority #2: Dialogue VS Discussion</a:t>
          </a:r>
        </a:p>
      </dgm:t>
    </dgm:pt>
    <dgm:pt modelId="{84F0032F-BDB2-4CFC-9C44-9E2E76BFAD4D}" type="parTrans" cxnId="{F25B7605-90D5-4786-AB0B-DC9069FC1186}">
      <dgm:prSet/>
      <dgm:spPr/>
      <dgm:t>
        <a:bodyPr/>
        <a:lstStyle/>
        <a:p>
          <a:endParaRPr lang="en-US"/>
        </a:p>
      </dgm:t>
    </dgm:pt>
    <dgm:pt modelId="{936B4154-1316-49EA-80C1-B25B294267E6}" type="sibTrans" cxnId="{F25B7605-90D5-4786-AB0B-DC9069FC1186}">
      <dgm:prSet/>
      <dgm:spPr/>
      <dgm:t>
        <a:bodyPr/>
        <a:lstStyle/>
        <a:p>
          <a:endParaRPr lang="en-US"/>
        </a:p>
      </dgm:t>
    </dgm:pt>
    <dgm:pt modelId="{D781B8BA-245C-4FBF-B57C-CC632C219ABA}">
      <dgm:prSet phldrT="[Text]" custT="1"/>
      <dgm:spPr/>
      <dgm:t>
        <a:bodyPr/>
        <a:lstStyle/>
        <a:p>
          <a:r>
            <a:rPr lang="en-US" sz="2800" b="1" dirty="0"/>
            <a:t>Priority #3: Personalized &amp; Learner-Centered</a:t>
          </a:r>
        </a:p>
      </dgm:t>
    </dgm:pt>
    <dgm:pt modelId="{74A3ED4B-0831-41CF-ADFE-DA9D74ABECDE}" type="parTrans" cxnId="{4125BF6D-62F4-42CA-B63A-3640BADD312B}">
      <dgm:prSet/>
      <dgm:spPr/>
      <dgm:t>
        <a:bodyPr/>
        <a:lstStyle/>
        <a:p>
          <a:endParaRPr lang="en-US"/>
        </a:p>
      </dgm:t>
    </dgm:pt>
    <dgm:pt modelId="{4BCA83EE-0AC2-4396-9F6D-F722168B89A7}" type="sibTrans" cxnId="{4125BF6D-62F4-42CA-B63A-3640BADD312B}">
      <dgm:prSet/>
      <dgm:spPr/>
      <dgm:t>
        <a:bodyPr/>
        <a:lstStyle/>
        <a:p>
          <a:endParaRPr lang="en-US"/>
        </a:p>
      </dgm:t>
    </dgm:pt>
    <dgm:pt modelId="{ABB55708-1F5F-4660-8374-A3EC6644086D}" type="pres">
      <dgm:prSet presAssocID="{8CB8B56F-FFA4-45E0-BFC9-9C9044F8AE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9198C-2F12-410C-8245-B69A6F00C08D}" type="pres">
      <dgm:prSet presAssocID="{21A1C1D9-B31D-4CB0-A534-DA4DA46A2102}" presName="parentLin" presStyleCnt="0"/>
      <dgm:spPr/>
    </dgm:pt>
    <dgm:pt modelId="{A94BA5D9-C725-4E08-BD73-374AABB3C6AE}" type="pres">
      <dgm:prSet presAssocID="{21A1C1D9-B31D-4CB0-A534-DA4DA46A21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17D4BA-31CD-42F0-A0E6-923D02626F44}" type="pres">
      <dgm:prSet presAssocID="{21A1C1D9-B31D-4CB0-A534-DA4DA46A2102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B58D-8FEE-4BA7-9694-B4D0A62E8EF6}" type="pres">
      <dgm:prSet presAssocID="{21A1C1D9-B31D-4CB0-A534-DA4DA46A2102}" presName="negativeSpace" presStyleCnt="0"/>
      <dgm:spPr/>
    </dgm:pt>
    <dgm:pt modelId="{932D3425-75E4-4164-BD26-795489A85954}" type="pres">
      <dgm:prSet presAssocID="{21A1C1D9-B31D-4CB0-A534-DA4DA46A2102}" presName="childText" presStyleLbl="conFgAcc1" presStyleIdx="0" presStyleCnt="3">
        <dgm:presLayoutVars>
          <dgm:bulletEnabled val="1"/>
        </dgm:presLayoutVars>
      </dgm:prSet>
      <dgm:spPr/>
    </dgm:pt>
    <dgm:pt modelId="{CE73BD2E-C2F3-4EFA-AA39-B918142BECC9}" type="pres">
      <dgm:prSet presAssocID="{08F4469C-0361-40DC-A8A3-94AE8EFC3675}" presName="spaceBetweenRectangles" presStyleCnt="0"/>
      <dgm:spPr/>
    </dgm:pt>
    <dgm:pt modelId="{A695B15F-12B6-45F8-B8EE-20CAE55EC4D6}" type="pres">
      <dgm:prSet presAssocID="{0F5C0C58-7E2A-4C20-8D9D-0FFE1AFCF02B}" presName="parentLin" presStyleCnt="0"/>
      <dgm:spPr/>
    </dgm:pt>
    <dgm:pt modelId="{11D3E471-E3ED-47F1-8217-6845A9E5EEDF}" type="pres">
      <dgm:prSet presAssocID="{0F5C0C58-7E2A-4C20-8D9D-0FFE1AFCF02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2F4424-A0FF-4C46-9AC5-ADDBB67325F9}" type="pres">
      <dgm:prSet presAssocID="{0F5C0C58-7E2A-4C20-8D9D-0FFE1AFCF02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366FA-28B0-49BB-8D95-CED7EA7DA567}" type="pres">
      <dgm:prSet presAssocID="{0F5C0C58-7E2A-4C20-8D9D-0FFE1AFCF02B}" presName="negativeSpace" presStyleCnt="0"/>
      <dgm:spPr/>
    </dgm:pt>
    <dgm:pt modelId="{AFF812AF-D694-4F70-918B-329B0779334B}" type="pres">
      <dgm:prSet presAssocID="{0F5C0C58-7E2A-4C20-8D9D-0FFE1AFCF02B}" presName="childText" presStyleLbl="conFgAcc1" presStyleIdx="1" presStyleCnt="3">
        <dgm:presLayoutVars>
          <dgm:bulletEnabled val="1"/>
        </dgm:presLayoutVars>
      </dgm:prSet>
      <dgm:spPr/>
    </dgm:pt>
    <dgm:pt modelId="{09C298E8-C344-4346-ABC1-FF17108530C5}" type="pres">
      <dgm:prSet presAssocID="{936B4154-1316-49EA-80C1-B25B294267E6}" presName="spaceBetweenRectangles" presStyleCnt="0"/>
      <dgm:spPr/>
    </dgm:pt>
    <dgm:pt modelId="{FE08C9A2-AF2F-48C0-9DA1-08889EE832DA}" type="pres">
      <dgm:prSet presAssocID="{D781B8BA-245C-4FBF-B57C-CC632C219ABA}" presName="parentLin" presStyleCnt="0"/>
      <dgm:spPr/>
    </dgm:pt>
    <dgm:pt modelId="{1F6BBA1B-3A6F-45AB-84E9-EC5480182902}" type="pres">
      <dgm:prSet presAssocID="{D781B8BA-245C-4FBF-B57C-CC632C219AB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EF99322-2957-4860-AEFC-4BF796B7A99E}" type="pres">
      <dgm:prSet presAssocID="{D781B8BA-245C-4FBF-B57C-CC632C219ABA}" presName="parentText" presStyleLbl="node1" presStyleIdx="2" presStyleCnt="3" custScaleX="142857" custScaleY="1510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FC56-04A4-423A-8549-7F28CFD05663}" type="pres">
      <dgm:prSet presAssocID="{D781B8BA-245C-4FBF-B57C-CC632C219ABA}" presName="negativeSpace" presStyleCnt="0"/>
      <dgm:spPr/>
    </dgm:pt>
    <dgm:pt modelId="{42B88929-3583-4913-9976-13C76A0A450E}" type="pres">
      <dgm:prSet presAssocID="{D781B8BA-245C-4FBF-B57C-CC632C219A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25BF6D-62F4-42CA-B63A-3640BADD312B}" srcId="{8CB8B56F-FFA4-45E0-BFC9-9C9044F8AEA6}" destId="{D781B8BA-245C-4FBF-B57C-CC632C219ABA}" srcOrd="2" destOrd="0" parTransId="{74A3ED4B-0831-41CF-ADFE-DA9D74ABECDE}" sibTransId="{4BCA83EE-0AC2-4396-9F6D-F722168B89A7}"/>
    <dgm:cxn modelId="{F25B7605-90D5-4786-AB0B-DC9069FC1186}" srcId="{8CB8B56F-FFA4-45E0-BFC9-9C9044F8AEA6}" destId="{0F5C0C58-7E2A-4C20-8D9D-0FFE1AFCF02B}" srcOrd="1" destOrd="0" parTransId="{84F0032F-BDB2-4CFC-9C44-9E2E76BFAD4D}" sibTransId="{936B4154-1316-49EA-80C1-B25B294267E6}"/>
    <dgm:cxn modelId="{48C818DA-4679-4459-9127-232D4E14F01D}" type="presOf" srcId="{8CB8B56F-FFA4-45E0-BFC9-9C9044F8AEA6}" destId="{ABB55708-1F5F-4660-8374-A3EC6644086D}" srcOrd="0" destOrd="0" presId="urn:microsoft.com/office/officeart/2005/8/layout/list1"/>
    <dgm:cxn modelId="{55205F6B-E560-41EC-B6E4-24BE7703805D}" type="presOf" srcId="{0F5C0C58-7E2A-4C20-8D9D-0FFE1AFCF02B}" destId="{11D3E471-E3ED-47F1-8217-6845A9E5EEDF}" srcOrd="0" destOrd="0" presId="urn:microsoft.com/office/officeart/2005/8/layout/list1"/>
    <dgm:cxn modelId="{4BD6A683-21EE-46E0-930B-58E516389C5D}" type="presOf" srcId="{0F5C0C58-7E2A-4C20-8D9D-0FFE1AFCF02B}" destId="{7F2F4424-A0FF-4C46-9AC5-ADDBB67325F9}" srcOrd="1" destOrd="0" presId="urn:microsoft.com/office/officeart/2005/8/layout/list1"/>
    <dgm:cxn modelId="{7D7E5D8D-C3F0-4915-BF7B-A32E6E3675C3}" type="presOf" srcId="{21A1C1D9-B31D-4CB0-A534-DA4DA46A2102}" destId="{A94BA5D9-C725-4E08-BD73-374AABB3C6AE}" srcOrd="0" destOrd="0" presId="urn:microsoft.com/office/officeart/2005/8/layout/list1"/>
    <dgm:cxn modelId="{77B20168-958E-4B67-9A2C-E8C0DE161E71}" srcId="{8CB8B56F-FFA4-45E0-BFC9-9C9044F8AEA6}" destId="{21A1C1D9-B31D-4CB0-A534-DA4DA46A2102}" srcOrd="0" destOrd="0" parTransId="{E7CB3186-5931-4F9D-9F85-903BBC49423E}" sibTransId="{08F4469C-0361-40DC-A8A3-94AE8EFC3675}"/>
    <dgm:cxn modelId="{1EE53066-05D6-4BDF-A2BB-077D9BBA9732}" type="presOf" srcId="{21A1C1D9-B31D-4CB0-A534-DA4DA46A2102}" destId="{2F17D4BA-31CD-42F0-A0E6-923D02626F44}" srcOrd="1" destOrd="0" presId="urn:microsoft.com/office/officeart/2005/8/layout/list1"/>
    <dgm:cxn modelId="{3072285C-1AB8-4CCC-B2D6-5F06AECEC8AB}" type="presOf" srcId="{D781B8BA-245C-4FBF-B57C-CC632C219ABA}" destId="{1F6BBA1B-3A6F-45AB-84E9-EC5480182902}" srcOrd="0" destOrd="0" presId="urn:microsoft.com/office/officeart/2005/8/layout/list1"/>
    <dgm:cxn modelId="{00586ED3-048D-4A95-B451-0A66F11900EE}" type="presOf" srcId="{D781B8BA-245C-4FBF-B57C-CC632C219ABA}" destId="{DEF99322-2957-4860-AEFC-4BF796B7A99E}" srcOrd="1" destOrd="0" presId="urn:microsoft.com/office/officeart/2005/8/layout/list1"/>
    <dgm:cxn modelId="{23A5FB77-4502-4088-8468-DDC0E4B898D8}" type="presParOf" srcId="{ABB55708-1F5F-4660-8374-A3EC6644086D}" destId="{AFD9198C-2F12-410C-8245-B69A6F00C08D}" srcOrd="0" destOrd="0" presId="urn:microsoft.com/office/officeart/2005/8/layout/list1"/>
    <dgm:cxn modelId="{665B3F32-05ED-43C9-A819-523247B0C652}" type="presParOf" srcId="{AFD9198C-2F12-410C-8245-B69A6F00C08D}" destId="{A94BA5D9-C725-4E08-BD73-374AABB3C6AE}" srcOrd="0" destOrd="0" presId="urn:microsoft.com/office/officeart/2005/8/layout/list1"/>
    <dgm:cxn modelId="{F2F95A29-A4C0-4F02-9090-6FD11468EFBF}" type="presParOf" srcId="{AFD9198C-2F12-410C-8245-B69A6F00C08D}" destId="{2F17D4BA-31CD-42F0-A0E6-923D02626F44}" srcOrd="1" destOrd="0" presId="urn:microsoft.com/office/officeart/2005/8/layout/list1"/>
    <dgm:cxn modelId="{B4ED3431-FC47-4B23-8767-9E4B4C758B0C}" type="presParOf" srcId="{ABB55708-1F5F-4660-8374-A3EC6644086D}" destId="{8B66B58D-8FEE-4BA7-9694-B4D0A62E8EF6}" srcOrd="1" destOrd="0" presId="urn:microsoft.com/office/officeart/2005/8/layout/list1"/>
    <dgm:cxn modelId="{D61EACC5-13BD-4E47-B2A3-99D83CB234E0}" type="presParOf" srcId="{ABB55708-1F5F-4660-8374-A3EC6644086D}" destId="{932D3425-75E4-4164-BD26-795489A85954}" srcOrd="2" destOrd="0" presId="urn:microsoft.com/office/officeart/2005/8/layout/list1"/>
    <dgm:cxn modelId="{0806CFDC-B69A-4C40-A6FD-13E7ACE37CEF}" type="presParOf" srcId="{ABB55708-1F5F-4660-8374-A3EC6644086D}" destId="{CE73BD2E-C2F3-4EFA-AA39-B918142BECC9}" srcOrd="3" destOrd="0" presId="urn:microsoft.com/office/officeart/2005/8/layout/list1"/>
    <dgm:cxn modelId="{90AFDFC4-AC5D-409F-B7A0-8421799AAEB5}" type="presParOf" srcId="{ABB55708-1F5F-4660-8374-A3EC6644086D}" destId="{A695B15F-12B6-45F8-B8EE-20CAE55EC4D6}" srcOrd="4" destOrd="0" presId="urn:microsoft.com/office/officeart/2005/8/layout/list1"/>
    <dgm:cxn modelId="{3D558616-6508-4387-A7BF-D925ABF1A67E}" type="presParOf" srcId="{A695B15F-12B6-45F8-B8EE-20CAE55EC4D6}" destId="{11D3E471-E3ED-47F1-8217-6845A9E5EEDF}" srcOrd="0" destOrd="0" presId="urn:microsoft.com/office/officeart/2005/8/layout/list1"/>
    <dgm:cxn modelId="{1610DEA5-40B2-4D3E-9AB0-0B9CBC102EFC}" type="presParOf" srcId="{A695B15F-12B6-45F8-B8EE-20CAE55EC4D6}" destId="{7F2F4424-A0FF-4C46-9AC5-ADDBB67325F9}" srcOrd="1" destOrd="0" presId="urn:microsoft.com/office/officeart/2005/8/layout/list1"/>
    <dgm:cxn modelId="{89B628A5-F50C-45B5-9B2D-EC898F738B87}" type="presParOf" srcId="{ABB55708-1F5F-4660-8374-A3EC6644086D}" destId="{209366FA-28B0-49BB-8D95-CED7EA7DA567}" srcOrd="5" destOrd="0" presId="urn:microsoft.com/office/officeart/2005/8/layout/list1"/>
    <dgm:cxn modelId="{5970B1C0-36BF-47D3-9032-19D018051568}" type="presParOf" srcId="{ABB55708-1F5F-4660-8374-A3EC6644086D}" destId="{AFF812AF-D694-4F70-918B-329B0779334B}" srcOrd="6" destOrd="0" presId="urn:microsoft.com/office/officeart/2005/8/layout/list1"/>
    <dgm:cxn modelId="{B078DA5A-04E1-4020-AF61-43C428C2D595}" type="presParOf" srcId="{ABB55708-1F5F-4660-8374-A3EC6644086D}" destId="{09C298E8-C344-4346-ABC1-FF17108530C5}" srcOrd="7" destOrd="0" presId="urn:microsoft.com/office/officeart/2005/8/layout/list1"/>
    <dgm:cxn modelId="{EFBCCDAF-A3D4-4908-BFCB-01A0B533F7F2}" type="presParOf" srcId="{ABB55708-1F5F-4660-8374-A3EC6644086D}" destId="{FE08C9A2-AF2F-48C0-9DA1-08889EE832DA}" srcOrd="8" destOrd="0" presId="urn:microsoft.com/office/officeart/2005/8/layout/list1"/>
    <dgm:cxn modelId="{9ACBF5EE-0DD7-483E-92FF-F2488771FE34}" type="presParOf" srcId="{FE08C9A2-AF2F-48C0-9DA1-08889EE832DA}" destId="{1F6BBA1B-3A6F-45AB-84E9-EC5480182902}" srcOrd="0" destOrd="0" presId="urn:microsoft.com/office/officeart/2005/8/layout/list1"/>
    <dgm:cxn modelId="{6A8A0308-F809-4616-9FDD-0145E210B6DA}" type="presParOf" srcId="{FE08C9A2-AF2F-48C0-9DA1-08889EE832DA}" destId="{DEF99322-2957-4860-AEFC-4BF796B7A99E}" srcOrd="1" destOrd="0" presId="urn:microsoft.com/office/officeart/2005/8/layout/list1"/>
    <dgm:cxn modelId="{A5E70B1D-DA17-4123-A298-CE5B22649424}" type="presParOf" srcId="{ABB55708-1F5F-4660-8374-A3EC6644086D}" destId="{A379FC56-04A4-423A-8549-7F28CFD05663}" srcOrd="9" destOrd="0" presId="urn:microsoft.com/office/officeart/2005/8/layout/list1"/>
    <dgm:cxn modelId="{E769F12E-580E-4C9C-91B1-28D4C0BD2678}" type="presParOf" srcId="{ABB55708-1F5F-4660-8374-A3EC6644086D}" destId="{42B88929-3583-4913-9976-13C76A0A45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B8B56F-FFA4-45E0-BFC9-9C9044F8AE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1C1D9-B31D-4CB0-A534-DA4DA46A2102}">
      <dgm:prSet phldrT="[Text]"/>
      <dgm:spPr/>
      <dgm:t>
        <a:bodyPr/>
        <a:lstStyle/>
        <a:p>
          <a:r>
            <a:rPr lang="en-US" dirty="0"/>
            <a:t>Priority#1: Adult Learning Needs</a:t>
          </a:r>
        </a:p>
      </dgm:t>
    </dgm:pt>
    <dgm:pt modelId="{E7CB3186-5931-4F9D-9F85-903BBC49423E}" type="parTrans" cxnId="{77B20168-958E-4B67-9A2C-E8C0DE161E71}">
      <dgm:prSet/>
      <dgm:spPr/>
      <dgm:t>
        <a:bodyPr/>
        <a:lstStyle/>
        <a:p>
          <a:endParaRPr lang="en-US"/>
        </a:p>
      </dgm:t>
    </dgm:pt>
    <dgm:pt modelId="{08F4469C-0361-40DC-A8A3-94AE8EFC3675}" type="sibTrans" cxnId="{77B20168-958E-4B67-9A2C-E8C0DE161E71}">
      <dgm:prSet/>
      <dgm:spPr/>
      <dgm:t>
        <a:bodyPr/>
        <a:lstStyle/>
        <a:p>
          <a:endParaRPr lang="en-US"/>
        </a:p>
      </dgm:t>
    </dgm:pt>
    <dgm:pt modelId="{0F5C0C58-7E2A-4C20-8D9D-0FFE1AFCF02B}">
      <dgm:prSet phldrT="[Text]"/>
      <dgm:spPr/>
      <dgm:t>
        <a:bodyPr/>
        <a:lstStyle/>
        <a:p>
          <a:r>
            <a:rPr lang="en-US" dirty="0"/>
            <a:t>Priority #2: Dialogue Education</a:t>
          </a:r>
        </a:p>
      </dgm:t>
    </dgm:pt>
    <dgm:pt modelId="{84F0032F-BDB2-4CFC-9C44-9E2E76BFAD4D}" type="parTrans" cxnId="{F25B7605-90D5-4786-AB0B-DC9069FC1186}">
      <dgm:prSet/>
      <dgm:spPr/>
      <dgm:t>
        <a:bodyPr/>
        <a:lstStyle/>
        <a:p>
          <a:endParaRPr lang="en-US"/>
        </a:p>
      </dgm:t>
    </dgm:pt>
    <dgm:pt modelId="{936B4154-1316-49EA-80C1-B25B294267E6}" type="sibTrans" cxnId="{F25B7605-90D5-4786-AB0B-DC9069FC1186}">
      <dgm:prSet/>
      <dgm:spPr/>
      <dgm:t>
        <a:bodyPr/>
        <a:lstStyle/>
        <a:p>
          <a:endParaRPr lang="en-US"/>
        </a:p>
      </dgm:t>
    </dgm:pt>
    <dgm:pt modelId="{D781B8BA-245C-4FBF-B57C-CC632C219ABA}">
      <dgm:prSet phldrT="[Text]" custT="1"/>
      <dgm:spPr/>
      <dgm:t>
        <a:bodyPr/>
        <a:lstStyle/>
        <a:p>
          <a:r>
            <a:rPr lang="en-US" sz="3600" b="1" dirty="0"/>
            <a:t>Priority #3: Learner-Centered</a:t>
          </a:r>
        </a:p>
      </dgm:t>
    </dgm:pt>
    <dgm:pt modelId="{74A3ED4B-0831-41CF-ADFE-DA9D74ABECDE}" type="parTrans" cxnId="{4125BF6D-62F4-42CA-B63A-3640BADD312B}">
      <dgm:prSet/>
      <dgm:spPr/>
      <dgm:t>
        <a:bodyPr/>
        <a:lstStyle/>
        <a:p>
          <a:endParaRPr lang="en-US"/>
        </a:p>
      </dgm:t>
    </dgm:pt>
    <dgm:pt modelId="{4BCA83EE-0AC2-4396-9F6D-F722168B89A7}" type="sibTrans" cxnId="{4125BF6D-62F4-42CA-B63A-3640BADD312B}">
      <dgm:prSet/>
      <dgm:spPr/>
      <dgm:t>
        <a:bodyPr/>
        <a:lstStyle/>
        <a:p>
          <a:endParaRPr lang="en-US"/>
        </a:p>
      </dgm:t>
    </dgm:pt>
    <dgm:pt modelId="{ABB55708-1F5F-4660-8374-A3EC6644086D}" type="pres">
      <dgm:prSet presAssocID="{8CB8B56F-FFA4-45E0-BFC9-9C9044F8AE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9198C-2F12-410C-8245-B69A6F00C08D}" type="pres">
      <dgm:prSet presAssocID="{21A1C1D9-B31D-4CB0-A534-DA4DA46A2102}" presName="parentLin" presStyleCnt="0"/>
      <dgm:spPr/>
    </dgm:pt>
    <dgm:pt modelId="{A94BA5D9-C725-4E08-BD73-374AABB3C6AE}" type="pres">
      <dgm:prSet presAssocID="{21A1C1D9-B31D-4CB0-A534-DA4DA46A21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17D4BA-31CD-42F0-A0E6-923D02626F44}" type="pres">
      <dgm:prSet presAssocID="{21A1C1D9-B31D-4CB0-A534-DA4DA46A21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6B58D-8FEE-4BA7-9694-B4D0A62E8EF6}" type="pres">
      <dgm:prSet presAssocID="{21A1C1D9-B31D-4CB0-A534-DA4DA46A2102}" presName="negativeSpace" presStyleCnt="0"/>
      <dgm:spPr/>
    </dgm:pt>
    <dgm:pt modelId="{932D3425-75E4-4164-BD26-795489A85954}" type="pres">
      <dgm:prSet presAssocID="{21A1C1D9-B31D-4CB0-A534-DA4DA46A2102}" presName="childText" presStyleLbl="conFgAcc1" presStyleIdx="0" presStyleCnt="3">
        <dgm:presLayoutVars>
          <dgm:bulletEnabled val="1"/>
        </dgm:presLayoutVars>
      </dgm:prSet>
      <dgm:spPr/>
    </dgm:pt>
    <dgm:pt modelId="{CE73BD2E-C2F3-4EFA-AA39-B918142BECC9}" type="pres">
      <dgm:prSet presAssocID="{08F4469C-0361-40DC-A8A3-94AE8EFC3675}" presName="spaceBetweenRectangles" presStyleCnt="0"/>
      <dgm:spPr/>
    </dgm:pt>
    <dgm:pt modelId="{A695B15F-12B6-45F8-B8EE-20CAE55EC4D6}" type="pres">
      <dgm:prSet presAssocID="{0F5C0C58-7E2A-4C20-8D9D-0FFE1AFCF02B}" presName="parentLin" presStyleCnt="0"/>
      <dgm:spPr/>
    </dgm:pt>
    <dgm:pt modelId="{11D3E471-E3ED-47F1-8217-6845A9E5EEDF}" type="pres">
      <dgm:prSet presAssocID="{0F5C0C58-7E2A-4C20-8D9D-0FFE1AFCF02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F2F4424-A0FF-4C46-9AC5-ADDBB67325F9}" type="pres">
      <dgm:prSet presAssocID="{0F5C0C58-7E2A-4C20-8D9D-0FFE1AFCF02B}" presName="parentText" presStyleLbl="node1" presStyleIdx="1" presStyleCnt="3" custScaleX="1007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366FA-28B0-49BB-8D95-CED7EA7DA567}" type="pres">
      <dgm:prSet presAssocID="{0F5C0C58-7E2A-4C20-8D9D-0FFE1AFCF02B}" presName="negativeSpace" presStyleCnt="0"/>
      <dgm:spPr/>
    </dgm:pt>
    <dgm:pt modelId="{AFF812AF-D694-4F70-918B-329B0779334B}" type="pres">
      <dgm:prSet presAssocID="{0F5C0C58-7E2A-4C20-8D9D-0FFE1AFCF02B}" presName="childText" presStyleLbl="conFgAcc1" presStyleIdx="1" presStyleCnt="3">
        <dgm:presLayoutVars>
          <dgm:bulletEnabled val="1"/>
        </dgm:presLayoutVars>
      </dgm:prSet>
      <dgm:spPr/>
    </dgm:pt>
    <dgm:pt modelId="{09C298E8-C344-4346-ABC1-FF17108530C5}" type="pres">
      <dgm:prSet presAssocID="{936B4154-1316-49EA-80C1-B25B294267E6}" presName="spaceBetweenRectangles" presStyleCnt="0"/>
      <dgm:spPr/>
    </dgm:pt>
    <dgm:pt modelId="{FE08C9A2-AF2F-48C0-9DA1-08889EE832DA}" type="pres">
      <dgm:prSet presAssocID="{D781B8BA-245C-4FBF-B57C-CC632C219ABA}" presName="parentLin" presStyleCnt="0"/>
      <dgm:spPr/>
    </dgm:pt>
    <dgm:pt modelId="{1F6BBA1B-3A6F-45AB-84E9-EC5480182902}" type="pres">
      <dgm:prSet presAssocID="{D781B8BA-245C-4FBF-B57C-CC632C219AB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EF99322-2957-4860-AEFC-4BF796B7A99E}" type="pres">
      <dgm:prSet presAssocID="{D781B8BA-245C-4FBF-B57C-CC632C219ABA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FC56-04A4-423A-8549-7F28CFD05663}" type="pres">
      <dgm:prSet presAssocID="{D781B8BA-245C-4FBF-B57C-CC632C219ABA}" presName="negativeSpace" presStyleCnt="0"/>
      <dgm:spPr/>
    </dgm:pt>
    <dgm:pt modelId="{42B88929-3583-4913-9976-13C76A0A450E}" type="pres">
      <dgm:prSet presAssocID="{D781B8BA-245C-4FBF-B57C-CC632C219A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25BF6D-62F4-42CA-B63A-3640BADD312B}" srcId="{8CB8B56F-FFA4-45E0-BFC9-9C9044F8AEA6}" destId="{D781B8BA-245C-4FBF-B57C-CC632C219ABA}" srcOrd="2" destOrd="0" parTransId="{74A3ED4B-0831-41CF-ADFE-DA9D74ABECDE}" sibTransId="{4BCA83EE-0AC2-4396-9F6D-F722168B89A7}"/>
    <dgm:cxn modelId="{F25B7605-90D5-4786-AB0B-DC9069FC1186}" srcId="{8CB8B56F-FFA4-45E0-BFC9-9C9044F8AEA6}" destId="{0F5C0C58-7E2A-4C20-8D9D-0FFE1AFCF02B}" srcOrd="1" destOrd="0" parTransId="{84F0032F-BDB2-4CFC-9C44-9E2E76BFAD4D}" sibTransId="{936B4154-1316-49EA-80C1-B25B294267E6}"/>
    <dgm:cxn modelId="{48C818DA-4679-4459-9127-232D4E14F01D}" type="presOf" srcId="{8CB8B56F-FFA4-45E0-BFC9-9C9044F8AEA6}" destId="{ABB55708-1F5F-4660-8374-A3EC6644086D}" srcOrd="0" destOrd="0" presId="urn:microsoft.com/office/officeart/2005/8/layout/list1"/>
    <dgm:cxn modelId="{55205F6B-E560-41EC-B6E4-24BE7703805D}" type="presOf" srcId="{0F5C0C58-7E2A-4C20-8D9D-0FFE1AFCF02B}" destId="{11D3E471-E3ED-47F1-8217-6845A9E5EEDF}" srcOrd="0" destOrd="0" presId="urn:microsoft.com/office/officeart/2005/8/layout/list1"/>
    <dgm:cxn modelId="{4BD6A683-21EE-46E0-930B-58E516389C5D}" type="presOf" srcId="{0F5C0C58-7E2A-4C20-8D9D-0FFE1AFCF02B}" destId="{7F2F4424-A0FF-4C46-9AC5-ADDBB67325F9}" srcOrd="1" destOrd="0" presId="urn:microsoft.com/office/officeart/2005/8/layout/list1"/>
    <dgm:cxn modelId="{7D7E5D8D-C3F0-4915-BF7B-A32E6E3675C3}" type="presOf" srcId="{21A1C1D9-B31D-4CB0-A534-DA4DA46A2102}" destId="{A94BA5D9-C725-4E08-BD73-374AABB3C6AE}" srcOrd="0" destOrd="0" presId="urn:microsoft.com/office/officeart/2005/8/layout/list1"/>
    <dgm:cxn modelId="{77B20168-958E-4B67-9A2C-E8C0DE161E71}" srcId="{8CB8B56F-FFA4-45E0-BFC9-9C9044F8AEA6}" destId="{21A1C1D9-B31D-4CB0-A534-DA4DA46A2102}" srcOrd="0" destOrd="0" parTransId="{E7CB3186-5931-4F9D-9F85-903BBC49423E}" sibTransId="{08F4469C-0361-40DC-A8A3-94AE8EFC3675}"/>
    <dgm:cxn modelId="{1EE53066-05D6-4BDF-A2BB-077D9BBA9732}" type="presOf" srcId="{21A1C1D9-B31D-4CB0-A534-DA4DA46A2102}" destId="{2F17D4BA-31CD-42F0-A0E6-923D02626F44}" srcOrd="1" destOrd="0" presId="urn:microsoft.com/office/officeart/2005/8/layout/list1"/>
    <dgm:cxn modelId="{3072285C-1AB8-4CCC-B2D6-5F06AECEC8AB}" type="presOf" srcId="{D781B8BA-245C-4FBF-B57C-CC632C219ABA}" destId="{1F6BBA1B-3A6F-45AB-84E9-EC5480182902}" srcOrd="0" destOrd="0" presId="urn:microsoft.com/office/officeart/2005/8/layout/list1"/>
    <dgm:cxn modelId="{00586ED3-048D-4A95-B451-0A66F11900EE}" type="presOf" srcId="{D781B8BA-245C-4FBF-B57C-CC632C219ABA}" destId="{DEF99322-2957-4860-AEFC-4BF796B7A99E}" srcOrd="1" destOrd="0" presId="urn:microsoft.com/office/officeart/2005/8/layout/list1"/>
    <dgm:cxn modelId="{23A5FB77-4502-4088-8468-DDC0E4B898D8}" type="presParOf" srcId="{ABB55708-1F5F-4660-8374-A3EC6644086D}" destId="{AFD9198C-2F12-410C-8245-B69A6F00C08D}" srcOrd="0" destOrd="0" presId="urn:microsoft.com/office/officeart/2005/8/layout/list1"/>
    <dgm:cxn modelId="{665B3F32-05ED-43C9-A819-523247B0C652}" type="presParOf" srcId="{AFD9198C-2F12-410C-8245-B69A6F00C08D}" destId="{A94BA5D9-C725-4E08-BD73-374AABB3C6AE}" srcOrd="0" destOrd="0" presId="urn:microsoft.com/office/officeart/2005/8/layout/list1"/>
    <dgm:cxn modelId="{F2F95A29-A4C0-4F02-9090-6FD11468EFBF}" type="presParOf" srcId="{AFD9198C-2F12-410C-8245-B69A6F00C08D}" destId="{2F17D4BA-31CD-42F0-A0E6-923D02626F44}" srcOrd="1" destOrd="0" presId="urn:microsoft.com/office/officeart/2005/8/layout/list1"/>
    <dgm:cxn modelId="{B4ED3431-FC47-4B23-8767-9E4B4C758B0C}" type="presParOf" srcId="{ABB55708-1F5F-4660-8374-A3EC6644086D}" destId="{8B66B58D-8FEE-4BA7-9694-B4D0A62E8EF6}" srcOrd="1" destOrd="0" presId="urn:microsoft.com/office/officeart/2005/8/layout/list1"/>
    <dgm:cxn modelId="{D61EACC5-13BD-4E47-B2A3-99D83CB234E0}" type="presParOf" srcId="{ABB55708-1F5F-4660-8374-A3EC6644086D}" destId="{932D3425-75E4-4164-BD26-795489A85954}" srcOrd="2" destOrd="0" presId="urn:microsoft.com/office/officeart/2005/8/layout/list1"/>
    <dgm:cxn modelId="{0806CFDC-B69A-4C40-A6FD-13E7ACE37CEF}" type="presParOf" srcId="{ABB55708-1F5F-4660-8374-A3EC6644086D}" destId="{CE73BD2E-C2F3-4EFA-AA39-B918142BECC9}" srcOrd="3" destOrd="0" presId="urn:microsoft.com/office/officeart/2005/8/layout/list1"/>
    <dgm:cxn modelId="{90AFDFC4-AC5D-409F-B7A0-8421799AAEB5}" type="presParOf" srcId="{ABB55708-1F5F-4660-8374-A3EC6644086D}" destId="{A695B15F-12B6-45F8-B8EE-20CAE55EC4D6}" srcOrd="4" destOrd="0" presId="urn:microsoft.com/office/officeart/2005/8/layout/list1"/>
    <dgm:cxn modelId="{3D558616-6508-4387-A7BF-D925ABF1A67E}" type="presParOf" srcId="{A695B15F-12B6-45F8-B8EE-20CAE55EC4D6}" destId="{11D3E471-E3ED-47F1-8217-6845A9E5EEDF}" srcOrd="0" destOrd="0" presId="urn:microsoft.com/office/officeart/2005/8/layout/list1"/>
    <dgm:cxn modelId="{1610DEA5-40B2-4D3E-9AB0-0B9CBC102EFC}" type="presParOf" srcId="{A695B15F-12B6-45F8-B8EE-20CAE55EC4D6}" destId="{7F2F4424-A0FF-4C46-9AC5-ADDBB67325F9}" srcOrd="1" destOrd="0" presId="urn:microsoft.com/office/officeart/2005/8/layout/list1"/>
    <dgm:cxn modelId="{89B628A5-F50C-45B5-9B2D-EC898F738B87}" type="presParOf" srcId="{ABB55708-1F5F-4660-8374-A3EC6644086D}" destId="{209366FA-28B0-49BB-8D95-CED7EA7DA567}" srcOrd="5" destOrd="0" presId="urn:microsoft.com/office/officeart/2005/8/layout/list1"/>
    <dgm:cxn modelId="{5970B1C0-36BF-47D3-9032-19D018051568}" type="presParOf" srcId="{ABB55708-1F5F-4660-8374-A3EC6644086D}" destId="{AFF812AF-D694-4F70-918B-329B0779334B}" srcOrd="6" destOrd="0" presId="urn:microsoft.com/office/officeart/2005/8/layout/list1"/>
    <dgm:cxn modelId="{B078DA5A-04E1-4020-AF61-43C428C2D595}" type="presParOf" srcId="{ABB55708-1F5F-4660-8374-A3EC6644086D}" destId="{09C298E8-C344-4346-ABC1-FF17108530C5}" srcOrd="7" destOrd="0" presId="urn:microsoft.com/office/officeart/2005/8/layout/list1"/>
    <dgm:cxn modelId="{EFBCCDAF-A3D4-4908-BFCB-01A0B533F7F2}" type="presParOf" srcId="{ABB55708-1F5F-4660-8374-A3EC6644086D}" destId="{FE08C9A2-AF2F-48C0-9DA1-08889EE832DA}" srcOrd="8" destOrd="0" presId="urn:microsoft.com/office/officeart/2005/8/layout/list1"/>
    <dgm:cxn modelId="{9ACBF5EE-0DD7-483E-92FF-F2488771FE34}" type="presParOf" srcId="{FE08C9A2-AF2F-48C0-9DA1-08889EE832DA}" destId="{1F6BBA1B-3A6F-45AB-84E9-EC5480182902}" srcOrd="0" destOrd="0" presId="urn:microsoft.com/office/officeart/2005/8/layout/list1"/>
    <dgm:cxn modelId="{6A8A0308-F809-4616-9FDD-0145E210B6DA}" type="presParOf" srcId="{FE08C9A2-AF2F-48C0-9DA1-08889EE832DA}" destId="{DEF99322-2957-4860-AEFC-4BF796B7A99E}" srcOrd="1" destOrd="0" presId="urn:microsoft.com/office/officeart/2005/8/layout/list1"/>
    <dgm:cxn modelId="{A5E70B1D-DA17-4123-A298-CE5B22649424}" type="presParOf" srcId="{ABB55708-1F5F-4660-8374-A3EC6644086D}" destId="{A379FC56-04A4-423A-8549-7F28CFD05663}" srcOrd="9" destOrd="0" presId="urn:microsoft.com/office/officeart/2005/8/layout/list1"/>
    <dgm:cxn modelId="{E769F12E-580E-4C9C-91B1-28D4C0BD2678}" type="presParOf" srcId="{ABB55708-1F5F-4660-8374-A3EC6644086D}" destId="{42B88929-3583-4913-9976-13C76A0A45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1EEE2-F899-4272-964D-8E4A7A45DD7B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F15E3D-A07A-48A9-BFF8-A12C71152DFD}">
      <dgm:prSet/>
      <dgm:spPr/>
      <dgm:t>
        <a:bodyPr/>
        <a:lstStyle/>
        <a:p>
          <a:r>
            <a:rPr lang="en-US" b="1" dirty="0"/>
            <a:t>Action #2. Each learner’s performance is measured</a:t>
          </a:r>
          <a:r>
            <a:rPr lang="en-US" dirty="0"/>
            <a:t>. </a:t>
          </a:r>
        </a:p>
      </dgm:t>
    </dgm:pt>
    <dgm:pt modelId="{9D6EB66E-8E80-444D-A2EA-EC5B6C731179}" type="parTrans" cxnId="{D9E72778-EF7F-43B5-9837-67347DFEDB08}">
      <dgm:prSet/>
      <dgm:spPr/>
      <dgm:t>
        <a:bodyPr/>
        <a:lstStyle/>
        <a:p>
          <a:endParaRPr lang="en-US"/>
        </a:p>
      </dgm:t>
    </dgm:pt>
    <dgm:pt modelId="{E20FB564-C8B2-464D-AE38-F68D80FF5E16}" type="sibTrans" cxnId="{D9E72778-EF7F-43B5-9837-67347DFEDB08}">
      <dgm:prSet/>
      <dgm:spPr/>
      <dgm:t>
        <a:bodyPr/>
        <a:lstStyle/>
        <a:p>
          <a:endParaRPr lang="en-US"/>
        </a:p>
      </dgm:t>
    </dgm:pt>
    <dgm:pt modelId="{A26D86C5-8A99-486A-8A21-650E6A42700A}">
      <dgm:prSet custT="1"/>
      <dgm:spPr/>
      <dgm:t>
        <a:bodyPr/>
        <a:lstStyle/>
        <a:p>
          <a:r>
            <a:rPr lang="en-US" sz="2400" b="1" dirty="0"/>
            <a:t>The type of learning experience determines the types of data that can be collected. For example, as learners participate in a small-group activity, the teacher might ask them targeted, open-ended, probing questions that will help to provide scaffolding and reinforcement to go deeper in conversation.</a:t>
          </a:r>
        </a:p>
      </dgm:t>
    </dgm:pt>
    <dgm:pt modelId="{58F3D92B-D898-4F14-83A6-38365CF8A17A}" type="parTrans" cxnId="{A5D779C2-6CE8-4D68-AB4F-A9251FC268B1}">
      <dgm:prSet/>
      <dgm:spPr/>
      <dgm:t>
        <a:bodyPr/>
        <a:lstStyle/>
        <a:p>
          <a:endParaRPr lang="en-US"/>
        </a:p>
      </dgm:t>
    </dgm:pt>
    <dgm:pt modelId="{A986FC12-7E9E-4AA5-B823-2EBC3733FBB1}" type="sibTrans" cxnId="{A5D779C2-6CE8-4D68-AB4F-A9251FC268B1}">
      <dgm:prSet/>
      <dgm:spPr/>
      <dgm:t>
        <a:bodyPr/>
        <a:lstStyle/>
        <a:p>
          <a:endParaRPr lang="en-US"/>
        </a:p>
      </dgm:t>
    </dgm:pt>
    <dgm:pt modelId="{E8C90C4E-86DB-421C-B80D-E877E583C8F0}" type="pres">
      <dgm:prSet presAssocID="{9EB1EEE2-F899-4272-964D-8E4A7A45DD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D5966-B9B5-4EA4-8677-9DDF3D93C699}" type="pres">
      <dgm:prSet presAssocID="{83F15E3D-A07A-48A9-BFF8-A12C71152DFD}" presName="boxAndChildren" presStyleCnt="0"/>
      <dgm:spPr/>
    </dgm:pt>
    <dgm:pt modelId="{EA668D34-B254-444B-B0F1-AE13018B13E9}" type="pres">
      <dgm:prSet presAssocID="{83F15E3D-A07A-48A9-BFF8-A12C71152DFD}" presName="parentTextBox" presStyleLbl="node1" presStyleIdx="0" presStyleCnt="1"/>
      <dgm:spPr/>
      <dgm:t>
        <a:bodyPr/>
        <a:lstStyle/>
        <a:p>
          <a:endParaRPr lang="en-US"/>
        </a:p>
      </dgm:t>
    </dgm:pt>
    <dgm:pt modelId="{776F0D2B-55C5-43BC-82AB-844C58175839}" type="pres">
      <dgm:prSet presAssocID="{83F15E3D-A07A-48A9-BFF8-A12C71152DFD}" presName="entireBox" presStyleLbl="node1" presStyleIdx="0" presStyleCnt="1"/>
      <dgm:spPr/>
      <dgm:t>
        <a:bodyPr/>
        <a:lstStyle/>
        <a:p>
          <a:endParaRPr lang="en-US"/>
        </a:p>
      </dgm:t>
    </dgm:pt>
    <dgm:pt modelId="{059A1301-150E-4852-892D-ACAC3B2D3253}" type="pres">
      <dgm:prSet presAssocID="{83F15E3D-A07A-48A9-BFF8-A12C71152DFD}" presName="descendantBox" presStyleCnt="0"/>
      <dgm:spPr/>
    </dgm:pt>
    <dgm:pt modelId="{9DA729C3-1897-4051-8CA0-13D50535A214}" type="pres">
      <dgm:prSet presAssocID="{A26D86C5-8A99-486A-8A21-650E6A42700A}" presName="childTextBox" presStyleLbl="fgAccFollowNode1" presStyleIdx="0" presStyleCnt="1" custScaleY="109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7E76AE-510C-436D-AC35-3E3860BA7A89}" type="presOf" srcId="{83F15E3D-A07A-48A9-BFF8-A12C71152DFD}" destId="{776F0D2B-55C5-43BC-82AB-844C58175839}" srcOrd="1" destOrd="0" presId="urn:microsoft.com/office/officeart/2005/8/layout/process4"/>
    <dgm:cxn modelId="{F4058F5D-FB3E-4E7C-B4BF-E5507A0EDDF1}" type="presOf" srcId="{A26D86C5-8A99-486A-8A21-650E6A42700A}" destId="{9DA729C3-1897-4051-8CA0-13D50535A214}" srcOrd="0" destOrd="0" presId="urn:microsoft.com/office/officeart/2005/8/layout/process4"/>
    <dgm:cxn modelId="{D9E72778-EF7F-43B5-9837-67347DFEDB08}" srcId="{9EB1EEE2-F899-4272-964D-8E4A7A45DD7B}" destId="{83F15E3D-A07A-48A9-BFF8-A12C71152DFD}" srcOrd="0" destOrd="0" parTransId="{9D6EB66E-8E80-444D-A2EA-EC5B6C731179}" sibTransId="{E20FB564-C8B2-464D-AE38-F68D80FF5E16}"/>
    <dgm:cxn modelId="{8EFB1163-AE6D-4AC8-BF56-48EE1F138CDB}" type="presOf" srcId="{83F15E3D-A07A-48A9-BFF8-A12C71152DFD}" destId="{EA668D34-B254-444B-B0F1-AE13018B13E9}" srcOrd="0" destOrd="0" presId="urn:microsoft.com/office/officeart/2005/8/layout/process4"/>
    <dgm:cxn modelId="{FBF4D0D3-AA7B-430B-8818-B2C09097FC1F}" type="presOf" srcId="{9EB1EEE2-F899-4272-964D-8E4A7A45DD7B}" destId="{E8C90C4E-86DB-421C-B80D-E877E583C8F0}" srcOrd="0" destOrd="0" presId="urn:microsoft.com/office/officeart/2005/8/layout/process4"/>
    <dgm:cxn modelId="{A5D779C2-6CE8-4D68-AB4F-A9251FC268B1}" srcId="{83F15E3D-A07A-48A9-BFF8-A12C71152DFD}" destId="{A26D86C5-8A99-486A-8A21-650E6A42700A}" srcOrd="0" destOrd="0" parTransId="{58F3D92B-D898-4F14-83A6-38365CF8A17A}" sibTransId="{A986FC12-7E9E-4AA5-B823-2EBC3733FBB1}"/>
    <dgm:cxn modelId="{7ED31096-5CF5-400E-A283-099362661634}" type="presParOf" srcId="{E8C90C4E-86DB-421C-B80D-E877E583C8F0}" destId="{83BD5966-B9B5-4EA4-8677-9DDF3D93C699}" srcOrd="0" destOrd="0" presId="urn:microsoft.com/office/officeart/2005/8/layout/process4"/>
    <dgm:cxn modelId="{ADCC7092-14C4-4D4B-9794-2F15BBF32EED}" type="presParOf" srcId="{83BD5966-B9B5-4EA4-8677-9DDF3D93C699}" destId="{EA668D34-B254-444B-B0F1-AE13018B13E9}" srcOrd="0" destOrd="0" presId="urn:microsoft.com/office/officeart/2005/8/layout/process4"/>
    <dgm:cxn modelId="{0196BE93-0B2D-4389-906A-2753D2AAC87F}" type="presParOf" srcId="{83BD5966-B9B5-4EA4-8677-9DDF3D93C699}" destId="{776F0D2B-55C5-43BC-82AB-844C58175839}" srcOrd="1" destOrd="0" presId="urn:microsoft.com/office/officeart/2005/8/layout/process4"/>
    <dgm:cxn modelId="{ED1AEB4B-1A5A-4D6B-B1A4-9889C87B0872}" type="presParOf" srcId="{83BD5966-B9B5-4EA4-8677-9DDF3D93C699}" destId="{059A1301-150E-4852-892D-ACAC3B2D3253}" srcOrd="2" destOrd="0" presId="urn:microsoft.com/office/officeart/2005/8/layout/process4"/>
    <dgm:cxn modelId="{732892DA-6633-4573-8268-8C8F8541ED01}" type="presParOf" srcId="{059A1301-150E-4852-892D-ACAC3B2D3253}" destId="{9DA729C3-1897-4051-8CA0-13D50535A2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D3425-75E4-4164-BD26-795489A85954}">
      <dsp:nvSpPr>
        <dsp:cNvPr id="0" name=""/>
        <dsp:cNvSpPr/>
      </dsp:nvSpPr>
      <dsp:spPr>
        <a:xfrm>
          <a:off x="0" y="430188"/>
          <a:ext cx="85963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D4BA-31CD-42F0-A0E6-923D02626F44}">
      <dsp:nvSpPr>
        <dsp:cNvPr id="0" name=""/>
        <dsp:cNvSpPr/>
      </dsp:nvSpPr>
      <dsp:spPr>
        <a:xfrm>
          <a:off x="409248" y="31668"/>
          <a:ext cx="818495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Priority#1: Adult Learning Needs</a:t>
          </a:r>
        </a:p>
      </dsp:txBody>
      <dsp:txXfrm>
        <a:off x="448156" y="70576"/>
        <a:ext cx="8107140" cy="719224"/>
      </dsp:txXfrm>
    </dsp:sp>
    <dsp:sp modelId="{AFF812AF-D694-4F70-918B-329B0779334B}">
      <dsp:nvSpPr>
        <dsp:cNvPr id="0" name=""/>
        <dsp:cNvSpPr/>
      </dsp:nvSpPr>
      <dsp:spPr>
        <a:xfrm>
          <a:off x="0" y="1654908"/>
          <a:ext cx="85963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F4424-A0FF-4C46-9AC5-ADDBB67325F9}">
      <dsp:nvSpPr>
        <dsp:cNvPr id="0" name=""/>
        <dsp:cNvSpPr/>
      </dsp:nvSpPr>
      <dsp:spPr>
        <a:xfrm>
          <a:off x="409248" y="1256388"/>
          <a:ext cx="8184956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Priority #2: Dialogue Education</a:t>
          </a:r>
        </a:p>
      </dsp:txBody>
      <dsp:txXfrm>
        <a:off x="448156" y="1295296"/>
        <a:ext cx="8107140" cy="719224"/>
      </dsp:txXfrm>
    </dsp:sp>
    <dsp:sp modelId="{42B88929-3583-4913-9976-13C76A0A450E}">
      <dsp:nvSpPr>
        <dsp:cNvPr id="0" name=""/>
        <dsp:cNvSpPr/>
      </dsp:nvSpPr>
      <dsp:spPr>
        <a:xfrm>
          <a:off x="0" y="3169368"/>
          <a:ext cx="85963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99322-2957-4860-AEFC-4BF796B7A99E}">
      <dsp:nvSpPr>
        <dsp:cNvPr id="0" name=""/>
        <dsp:cNvSpPr/>
      </dsp:nvSpPr>
      <dsp:spPr>
        <a:xfrm>
          <a:off x="409248" y="2481108"/>
          <a:ext cx="8184956" cy="108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Priority #3: Learner-Centered &amp; Personalized</a:t>
          </a:r>
        </a:p>
      </dsp:txBody>
      <dsp:txXfrm>
        <a:off x="462300" y="2534160"/>
        <a:ext cx="8078852" cy="980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D3425-75E4-4164-BD26-795489A85954}">
      <dsp:nvSpPr>
        <dsp:cNvPr id="0" name=""/>
        <dsp:cNvSpPr/>
      </dsp:nvSpPr>
      <dsp:spPr>
        <a:xfrm>
          <a:off x="0" y="429594"/>
          <a:ext cx="85963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D4BA-31CD-42F0-A0E6-923D02626F44}">
      <dsp:nvSpPr>
        <dsp:cNvPr id="0" name=""/>
        <dsp:cNvSpPr/>
      </dsp:nvSpPr>
      <dsp:spPr>
        <a:xfrm>
          <a:off x="409248" y="45834"/>
          <a:ext cx="818495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Priority#1: Adult Learning Needs</a:t>
          </a:r>
        </a:p>
      </dsp:txBody>
      <dsp:txXfrm>
        <a:off x="446715" y="83301"/>
        <a:ext cx="8110022" cy="692586"/>
      </dsp:txXfrm>
    </dsp:sp>
    <dsp:sp modelId="{AFF812AF-D694-4F70-918B-329B0779334B}">
      <dsp:nvSpPr>
        <dsp:cNvPr id="0" name=""/>
        <dsp:cNvSpPr/>
      </dsp:nvSpPr>
      <dsp:spPr>
        <a:xfrm>
          <a:off x="0" y="1608954"/>
          <a:ext cx="85963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F4424-A0FF-4C46-9AC5-ADDBB67325F9}">
      <dsp:nvSpPr>
        <dsp:cNvPr id="0" name=""/>
        <dsp:cNvSpPr/>
      </dsp:nvSpPr>
      <dsp:spPr>
        <a:xfrm>
          <a:off x="409248" y="1225194"/>
          <a:ext cx="818495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Priority #2: Dialogue VS Discussion</a:t>
          </a:r>
        </a:p>
      </dsp:txBody>
      <dsp:txXfrm>
        <a:off x="446715" y="1262661"/>
        <a:ext cx="8110022" cy="692586"/>
      </dsp:txXfrm>
    </dsp:sp>
    <dsp:sp modelId="{42B88929-3583-4913-9976-13C76A0A450E}">
      <dsp:nvSpPr>
        <dsp:cNvPr id="0" name=""/>
        <dsp:cNvSpPr/>
      </dsp:nvSpPr>
      <dsp:spPr>
        <a:xfrm>
          <a:off x="0" y="3180402"/>
          <a:ext cx="85963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99322-2957-4860-AEFC-4BF796B7A99E}">
      <dsp:nvSpPr>
        <dsp:cNvPr id="0" name=""/>
        <dsp:cNvSpPr/>
      </dsp:nvSpPr>
      <dsp:spPr>
        <a:xfrm>
          <a:off x="409248" y="2404554"/>
          <a:ext cx="8184956" cy="1159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Priority #3: Personalized &amp; Learner-Centered</a:t>
          </a:r>
        </a:p>
      </dsp:txBody>
      <dsp:txXfrm>
        <a:off x="465855" y="2461161"/>
        <a:ext cx="8071742" cy="1046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D3425-75E4-4164-BD26-795489A85954}">
      <dsp:nvSpPr>
        <dsp:cNvPr id="0" name=""/>
        <dsp:cNvSpPr/>
      </dsp:nvSpPr>
      <dsp:spPr>
        <a:xfrm>
          <a:off x="0" y="47389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D4BA-31CD-42F0-A0E6-923D02626F44}">
      <dsp:nvSpPr>
        <dsp:cNvPr id="0" name=""/>
        <dsp:cNvSpPr/>
      </dsp:nvSpPr>
      <dsp:spPr>
        <a:xfrm>
          <a:off x="429815" y="45858"/>
          <a:ext cx="6017418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Priority#1: Adult Learning Needs</a:t>
          </a:r>
        </a:p>
      </dsp:txBody>
      <dsp:txXfrm>
        <a:off x="471605" y="87648"/>
        <a:ext cx="5933838" cy="772500"/>
      </dsp:txXfrm>
    </dsp:sp>
    <dsp:sp modelId="{AFF812AF-D694-4F70-918B-329B0779334B}">
      <dsp:nvSpPr>
        <dsp:cNvPr id="0" name=""/>
        <dsp:cNvSpPr/>
      </dsp:nvSpPr>
      <dsp:spPr>
        <a:xfrm>
          <a:off x="0" y="178933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F4424-A0FF-4C46-9AC5-ADDBB67325F9}">
      <dsp:nvSpPr>
        <dsp:cNvPr id="0" name=""/>
        <dsp:cNvSpPr/>
      </dsp:nvSpPr>
      <dsp:spPr>
        <a:xfrm>
          <a:off x="429815" y="1361298"/>
          <a:ext cx="6063331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Priority #2: Dialogue Education</a:t>
          </a:r>
        </a:p>
      </dsp:txBody>
      <dsp:txXfrm>
        <a:off x="471605" y="1403088"/>
        <a:ext cx="5979751" cy="772500"/>
      </dsp:txXfrm>
    </dsp:sp>
    <dsp:sp modelId="{42B88929-3583-4913-9976-13C76A0A450E}">
      <dsp:nvSpPr>
        <dsp:cNvPr id="0" name=""/>
        <dsp:cNvSpPr/>
      </dsp:nvSpPr>
      <dsp:spPr>
        <a:xfrm>
          <a:off x="0" y="310477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99322-2957-4860-AEFC-4BF796B7A99E}">
      <dsp:nvSpPr>
        <dsp:cNvPr id="0" name=""/>
        <dsp:cNvSpPr/>
      </dsp:nvSpPr>
      <dsp:spPr>
        <a:xfrm>
          <a:off x="409248" y="2676738"/>
          <a:ext cx="818495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Priority #3: Learner-Centered</a:t>
          </a:r>
        </a:p>
      </dsp:txBody>
      <dsp:txXfrm>
        <a:off x="451038" y="2718528"/>
        <a:ext cx="8101376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F0D2B-55C5-43BC-82AB-844C58175839}">
      <dsp:nvSpPr>
        <dsp:cNvPr id="0" name=""/>
        <dsp:cNvSpPr/>
      </dsp:nvSpPr>
      <dsp:spPr>
        <a:xfrm>
          <a:off x="0" y="1107"/>
          <a:ext cx="6628804" cy="56816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/>
            <a:t>Action #2. Each learner’s performance is measured</a:t>
          </a:r>
          <a:r>
            <a:rPr lang="en-US" sz="4500" kern="1200" dirty="0"/>
            <a:t>. </a:t>
          </a:r>
        </a:p>
      </dsp:txBody>
      <dsp:txXfrm>
        <a:off x="0" y="1107"/>
        <a:ext cx="6628804" cy="3068064"/>
      </dsp:txXfrm>
    </dsp:sp>
    <dsp:sp modelId="{9DA729C3-1897-4051-8CA0-13D50535A214}">
      <dsp:nvSpPr>
        <dsp:cNvPr id="0" name=""/>
        <dsp:cNvSpPr/>
      </dsp:nvSpPr>
      <dsp:spPr>
        <a:xfrm>
          <a:off x="0" y="2833004"/>
          <a:ext cx="6628804" cy="28586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The type of learning experience determines the types of data that can be collected. For example, as learners participate in a small-group activity, the teacher might ask them targeted, open-ended, probing questions that will help to provide scaffolding and reinforcement to go deeper in conversation.</a:t>
          </a:r>
        </a:p>
      </dsp:txBody>
      <dsp:txXfrm>
        <a:off x="0" y="2833004"/>
        <a:ext cx="6628804" cy="285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5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56D897F0-7F92-481A-8D74-F7F97BC57BE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2"/>
            <a:ext cx="5486400" cy="3660458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E10615A5-6711-4815-AD94-1F0F23D45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5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0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1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1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52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1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5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15A5-6711-4815-AD94-1F0F23D456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9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34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0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40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0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44E6-4E5D-434F-A629-28A411F1A023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2635D3-196B-4B4A-AE3C-AA4EF78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569668" cy="20179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Adult Education Conference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Adult ESL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Friday, September 14, 2018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Jordan Commons</a:t>
            </a: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40775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59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569668" cy="201798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#2 What is dialogue and How is it different from discussion?</a:t>
            </a: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30562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18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8754"/>
            <a:ext cx="8596668" cy="665018"/>
          </a:xfrm>
        </p:spPr>
        <p:txBody>
          <a:bodyPr/>
          <a:lstStyle/>
          <a:p>
            <a:pPr algn="ctr"/>
            <a:r>
              <a:rPr lang="en-US" b="1" dirty="0"/>
              <a:t>DISCUSSION: BREAKING APART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783772"/>
            <a:ext cx="10129651" cy="5830783"/>
          </a:xfrm>
        </p:spPr>
        <p:txBody>
          <a:bodyPr>
            <a:normAutofit/>
          </a:bodyPr>
          <a:lstStyle/>
          <a:p>
            <a:r>
              <a:rPr lang="en-US" sz="3200" dirty="0"/>
              <a:t>“Discussion has the same root as “percussion” and “concussion” and “really means to break things up.” </a:t>
            </a:r>
          </a:p>
          <a:p>
            <a:r>
              <a:rPr lang="en-US" sz="3200" dirty="0"/>
              <a:t>Discussion is a process of analyzing (breaking up) and “will not get us far beyond our own viewpoints.” </a:t>
            </a:r>
          </a:p>
          <a:p>
            <a:r>
              <a:rPr lang="en-US" sz="3200" dirty="0"/>
              <a:t>Rather, “the object of the game is to win or gain points for yourself.”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F6002-3E1B-43D6-B1FF-633D64704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21" y="4508939"/>
            <a:ext cx="4962525" cy="23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8754"/>
            <a:ext cx="8596668" cy="66501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DIALOGUE: CREATING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783772"/>
            <a:ext cx="10129651" cy="5830783"/>
          </a:xfrm>
        </p:spPr>
        <p:txBody>
          <a:bodyPr>
            <a:normAutofit/>
          </a:bodyPr>
          <a:lstStyle/>
          <a:p>
            <a:r>
              <a:rPr lang="en-US" sz="3200" dirty="0"/>
              <a:t>“A dialogue can be among any number of people, not just two. </a:t>
            </a:r>
          </a:p>
          <a:p>
            <a:r>
              <a:rPr lang="en-US" sz="3200" dirty="0"/>
              <a:t>Even one person can have a dialogue with herself.” </a:t>
            </a:r>
          </a:p>
          <a:p>
            <a:r>
              <a:rPr lang="en-US" sz="3200" dirty="0"/>
              <a:t>Dialogue makes possible a flow of meaning…out of which may emerge some new understanding…which may not have been in the starting point at all.”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AD47C-BBCB-4683-B845-BBD0554F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3" y="4083269"/>
            <a:ext cx="4689525" cy="2774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13C53-C637-422E-9E03-195C4571C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76" y="4083269"/>
            <a:ext cx="4689524" cy="277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2372" cy="14131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OPEN QUESTIONS VERSUS CLOSED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B98C4-FBDC-4EFE-87F7-A25DD27A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6" y="1261241"/>
            <a:ext cx="9821917" cy="5439104"/>
          </a:xfrm>
        </p:spPr>
        <p:txBody>
          <a:bodyPr>
            <a:normAutofit/>
          </a:bodyPr>
          <a:lstStyle/>
          <a:p>
            <a:r>
              <a:rPr lang="en-US" sz="4000" dirty="0"/>
              <a:t>Open </a:t>
            </a:r>
            <a:r>
              <a:rPr lang="en-US" sz="4000" b="1" dirty="0"/>
              <a:t>Questions</a:t>
            </a:r>
            <a:r>
              <a:rPr lang="en-US" sz="4000" dirty="0"/>
              <a:t>. ... </a:t>
            </a:r>
          </a:p>
          <a:p>
            <a:pPr marL="0" indent="0">
              <a:buNone/>
            </a:pPr>
            <a:r>
              <a:rPr lang="en-US" sz="4000" dirty="0"/>
              <a:t>Are designed to encourage a full, meaningful answer:</a:t>
            </a:r>
          </a:p>
          <a:p>
            <a:r>
              <a:rPr lang="en-US" sz="4000" dirty="0"/>
              <a:t> using the subject's own knowledge and/or feelings. </a:t>
            </a:r>
          </a:p>
          <a:p>
            <a:r>
              <a:rPr lang="en-US" sz="4000" dirty="0"/>
              <a:t>It is the opposite of a closed-</a:t>
            </a:r>
            <a:r>
              <a:rPr lang="en-US" sz="4000" b="1" dirty="0"/>
              <a:t>question</a:t>
            </a:r>
            <a:r>
              <a:rPr lang="en-US" sz="4000" dirty="0"/>
              <a:t>, which encourages a short or single-word answer.</a:t>
            </a:r>
          </a:p>
        </p:txBody>
      </p:sp>
    </p:spTree>
    <p:extLst>
      <p:ext uri="{BB962C8B-B14F-4D97-AF65-F5344CB8AC3E}">
        <p14:creationId xmlns:p14="http://schemas.microsoft.com/office/powerpoint/2010/main" val="22025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F663-F169-4DBC-BD2A-3BED64EE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1663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CLOSED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7D08C-2DBE-4B9F-8F50-412AF8B6F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8"/>
            <a:ext cx="8596668" cy="5899471"/>
          </a:xfrm>
        </p:spPr>
        <p:txBody>
          <a:bodyPr>
            <a:normAutofit/>
          </a:bodyPr>
          <a:lstStyle/>
          <a:p>
            <a:r>
              <a:rPr lang="en-US" sz="4000" b="1" dirty="0"/>
              <a:t>Are you feeling better today?</a:t>
            </a:r>
          </a:p>
          <a:p>
            <a:r>
              <a:rPr lang="en-US" sz="4000" b="1" dirty="0"/>
              <a:t>Have you completed your homework?</a:t>
            </a:r>
          </a:p>
          <a:p>
            <a:r>
              <a:rPr lang="en-US" sz="4000" b="1" dirty="0"/>
              <a:t>Is that your final answer?</a:t>
            </a:r>
          </a:p>
          <a:p>
            <a:r>
              <a:rPr lang="en-US" sz="4000" b="1" dirty="0"/>
              <a:t>Which languages do you speak? </a:t>
            </a:r>
          </a:p>
          <a:p>
            <a:r>
              <a:rPr lang="en-US" sz="4000" b="1" dirty="0"/>
              <a:t>Can I help you with that?</a:t>
            </a:r>
          </a:p>
          <a:p>
            <a:r>
              <a:rPr lang="en-US" sz="4000" b="1" dirty="0"/>
              <a:t>Is math your favorite subject?</a:t>
            </a:r>
          </a:p>
          <a:p>
            <a:r>
              <a:rPr lang="en-US" sz="4000" b="1" dirty="0"/>
              <a:t>When did you come to Utah?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4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8985-83C6-4E9F-82BE-06FCDA85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126124"/>
            <a:ext cx="9021754" cy="6905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E0D3-5E87-485C-8B00-DB587FCF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5931"/>
            <a:ext cx="8596668" cy="5785945"/>
          </a:xfrm>
        </p:spPr>
        <p:txBody>
          <a:bodyPr/>
          <a:lstStyle/>
          <a:p>
            <a:r>
              <a:rPr lang="en-US" sz="4400" b="1" dirty="0"/>
              <a:t>What is your favorite memory from childhood?</a:t>
            </a:r>
          </a:p>
          <a:p>
            <a:r>
              <a:rPr lang="en-US" sz="4400" b="1" dirty="0"/>
              <a:t>How did you and your best friend meet?</a:t>
            </a:r>
          </a:p>
          <a:p>
            <a:r>
              <a:rPr lang="en-US" sz="4400" b="1" dirty="0"/>
              <a:t>What are some of the things that bring you the most joy?</a:t>
            </a:r>
          </a:p>
          <a:p>
            <a:r>
              <a:rPr lang="en-US" sz="4400" b="1" dirty="0"/>
              <a:t>What helps you learn?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7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569668" cy="201798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#3 What is Learner-Centered Education?</a:t>
            </a:r>
          </a:p>
        </p:txBody>
      </p: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08754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36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DD07C-7023-4191-91E6-B943F797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718"/>
            <a:ext cx="8596668" cy="91439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LEARNER-CENTERED EDUCATION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3F76CB-3124-4266-8E8C-9D13BA184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07" y="945931"/>
            <a:ext cx="10026869" cy="56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C6ED-CA1C-4FB6-BD8D-04158F2B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6124"/>
            <a:ext cx="8596668" cy="6905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Learner-Centered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B3BE-6855-41DE-8902-396D850B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816638"/>
            <a:ext cx="9680028" cy="5915237"/>
          </a:xfrm>
        </p:spPr>
        <p:txBody>
          <a:bodyPr>
            <a:normAutofit/>
          </a:bodyPr>
          <a:lstStyle/>
          <a:p>
            <a:r>
              <a:rPr lang="en-US" sz="3200" b="1" dirty="0"/>
              <a:t>Learner-centered education is:</a:t>
            </a:r>
          </a:p>
          <a:p>
            <a:r>
              <a:rPr lang="en-US" sz="3200" b="1" dirty="0"/>
              <a:t>used to describe approaches to instruction that are grounded in mind/brain research, learning theory, and youth development research;</a:t>
            </a:r>
          </a:p>
          <a:p>
            <a:r>
              <a:rPr lang="en-US" sz="3200" b="1" dirty="0"/>
              <a:t>motivates and engages students in deep learning.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b="1" dirty="0"/>
              <a:t>The design is guided by</a:t>
            </a:r>
          </a:p>
          <a:p>
            <a:pPr marL="0" indent="0" algn="ctr">
              <a:buNone/>
            </a:pPr>
            <a:r>
              <a:rPr lang="en-US" sz="4000" b="1" dirty="0"/>
              <a:t>4 broad principles: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2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F4A8-C25D-44EF-BD6F-405079C8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74002" cy="6936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Principle #1: Learners have ownership of their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C126-E4CA-401A-95C9-0378EDC1C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7" y="977462"/>
            <a:ext cx="9762148" cy="5063900"/>
          </a:xfrm>
        </p:spPr>
        <p:txBody>
          <a:bodyPr/>
          <a:lstStyle/>
          <a:p>
            <a:pPr lvl="0" eaLnBrk="0" hangingPunct="0"/>
            <a:r>
              <a:rPr lang="en-US" sz="2800" b="1" dirty="0"/>
              <a:t>Students understand that they improve by applying </a:t>
            </a:r>
            <a:r>
              <a:rPr lang="en-US" sz="3200" b="1" dirty="0">
                <a:highlight>
                  <a:srgbClr val="FFFF00"/>
                </a:highlight>
              </a:rPr>
              <a:t>effort strategically. </a:t>
            </a:r>
          </a:p>
          <a:p>
            <a:pPr marL="0" lvl="0" indent="0" eaLnBrk="0" hangingPunct="0">
              <a:buNone/>
            </a:pPr>
            <a:endParaRPr lang="en-US" sz="2800" b="1" dirty="0"/>
          </a:p>
          <a:p>
            <a:pPr lvl="0" eaLnBrk="0" hangingPunct="0"/>
            <a:r>
              <a:rPr lang="en-US" sz="2800" b="1" dirty="0"/>
              <a:t>They have </a:t>
            </a:r>
            <a:r>
              <a:rPr lang="en-US" sz="2800" b="1" dirty="0">
                <a:highlight>
                  <a:srgbClr val="FFFF00"/>
                </a:highlight>
              </a:rPr>
              <a:t>frequent</a:t>
            </a:r>
            <a:r>
              <a:rPr lang="en-US" sz="2800" b="1" dirty="0"/>
              <a:t> opportunities to reflect and understand their strengths and learning challenges. </a:t>
            </a:r>
          </a:p>
          <a:p>
            <a:pPr lvl="0" eaLnBrk="0" hangingPunct="0"/>
            <a:r>
              <a:rPr lang="en-US" sz="2800" b="1" dirty="0"/>
              <a:t>They take increasing responsibility for learning and </a:t>
            </a:r>
            <a:r>
              <a:rPr lang="en-US" sz="2800" b="1" dirty="0">
                <a:highlight>
                  <a:srgbClr val="FFFF00"/>
                </a:highlight>
              </a:rPr>
              <a:t>support and celebrate </a:t>
            </a:r>
            <a:r>
              <a:rPr lang="en-US" sz="2800" b="1" dirty="0"/>
              <a:t>each other’s progress.</a:t>
            </a:r>
          </a:p>
          <a:p>
            <a:pPr marL="0" indent="0" eaLnBrk="0" hangingPunc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49CEE-3FAF-46B2-9B30-C0406832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387" y="4130566"/>
            <a:ext cx="3925613" cy="25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892145" cy="1056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120 Home Languages Spoken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2700" dirty="0">
                <a:solidFill>
                  <a:schemeClr val="accent2"/>
                </a:solidFill>
              </a:rPr>
              <a:t>https://statisticalatlas.com/place/Utah/Salt-Lake-City/Languages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02526"/>
            <a:ext cx="10913423" cy="59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D58B-5CCE-47D4-A6BD-D013A6BE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0"/>
            <a:ext cx="9459310" cy="8166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Principle #2 Learning take place anytime and anywhere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A37C9-FE26-45DA-BCD0-F464A2A28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1" y="1403131"/>
            <a:ext cx="9459310" cy="4638232"/>
          </a:xfrm>
        </p:spPr>
        <p:txBody>
          <a:bodyPr/>
          <a:lstStyle/>
          <a:p>
            <a:pPr lvl="0" eaLnBrk="0" hangingPunct="0"/>
            <a:r>
              <a:rPr lang="en-US" sz="3200" b="1" dirty="0"/>
              <a:t>Students learn </a:t>
            </a:r>
            <a:r>
              <a:rPr lang="en-US" sz="3200" b="1" dirty="0">
                <a:highlight>
                  <a:srgbClr val="FFFF00"/>
                </a:highlight>
              </a:rPr>
              <a:t>outside</a:t>
            </a:r>
            <a:r>
              <a:rPr lang="en-US" sz="3200" b="1" dirty="0"/>
              <a:t> of the typical classroom in a variety of settings, taking advantage of:</a:t>
            </a:r>
          </a:p>
          <a:p>
            <a:pPr lvl="0" eaLnBrk="0" hangingPunct="0"/>
            <a:r>
              <a:rPr lang="en-US" sz="3200" b="1" dirty="0"/>
              <a:t> a </a:t>
            </a:r>
            <a:r>
              <a:rPr lang="en-US" sz="3200" b="1" dirty="0">
                <a:highlight>
                  <a:srgbClr val="FFFF00"/>
                </a:highlight>
              </a:rPr>
              <a:t>variety</a:t>
            </a:r>
            <a:r>
              <a:rPr lang="en-US" sz="3200" b="1" dirty="0"/>
              <a:t> of learning technologies, family and community resources, and receiving credit for learning, wherever it happens.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ECF78-3663-479C-BED5-700F5294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159" y="4067504"/>
            <a:ext cx="4745420" cy="27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3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8834-A678-4097-AC78-4449E6F7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0"/>
            <a:ext cx="9147878" cy="81663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Principle #3 Learning is Competency-based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907C0-3EF2-4D5E-B349-36BA15BF6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816639"/>
            <a:ext cx="9699086" cy="5224724"/>
          </a:xfrm>
        </p:spPr>
        <p:txBody>
          <a:bodyPr/>
          <a:lstStyle/>
          <a:p>
            <a:r>
              <a:rPr lang="en-US" sz="3200" b="1" dirty="0"/>
              <a:t>Students </a:t>
            </a:r>
            <a:r>
              <a:rPr lang="en-US" sz="3200" b="1" dirty="0">
                <a:highlight>
                  <a:srgbClr val="FFFF00"/>
                </a:highlight>
              </a:rPr>
              <a:t>move ahead </a:t>
            </a:r>
            <a:r>
              <a:rPr lang="en-US" sz="3200" b="1" dirty="0"/>
              <a:t>when they demonstrate competency and have multiple means and opportunities to do so. 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Differentiated supports ensure that each student has what she or he needs </a:t>
            </a:r>
            <a:r>
              <a:rPr lang="en-US" sz="3200" b="1" dirty="0">
                <a:highlight>
                  <a:srgbClr val="FFFF00"/>
                </a:highlight>
              </a:rPr>
              <a:t>to achieve his or her </a:t>
            </a:r>
            <a:r>
              <a:rPr lang="en-US" sz="3200" b="1" dirty="0"/>
              <a:t>learning goals.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859A4-E6AD-4555-9E58-B07DB3758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71" y="4130566"/>
            <a:ext cx="5069436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FBD1-98DE-4267-B57C-503F9FCA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110359"/>
            <a:ext cx="9116347" cy="70627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Principle #4 Learning is Personalized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920B4-934B-4324-9AC9-5DF525AAD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816639"/>
            <a:ext cx="9995338" cy="5224724"/>
          </a:xfrm>
        </p:spPr>
        <p:txBody>
          <a:bodyPr/>
          <a:lstStyle/>
          <a:p>
            <a:r>
              <a:rPr lang="en-US" sz="2800" b="1" dirty="0"/>
              <a:t>Each student is </a:t>
            </a:r>
            <a:r>
              <a:rPr lang="en-US" sz="2800" b="1" dirty="0">
                <a:highlight>
                  <a:srgbClr val="FFFF00"/>
                </a:highlight>
              </a:rPr>
              <a:t>well known </a:t>
            </a:r>
            <a:r>
              <a:rPr lang="en-US" sz="2800" b="1" dirty="0"/>
              <a:t>by teachers and peers and benefits from individually paced learning tasks, tailored to their needs and interests. </a:t>
            </a:r>
          </a:p>
          <a:p>
            <a:r>
              <a:rPr lang="en-US" sz="2800" b="1" dirty="0"/>
              <a:t>Learning </a:t>
            </a:r>
            <a:r>
              <a:rPr lang="en-US" sz="2800" b="1" dirty="0">
                <a:highlight>
                  <a:srgbClr val="FFFF00"/>
                </a:highlight>
              </a:rPr>
              <a:t>is deepened </a:t>
            </a:r>
            <a:r>
              <a:rPr lang="en-US" sz="2800" b="1" dirty="0"/>
              <a:t>through collaboration with others and through engaging, authentic, and increasingly complex learning tasks.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469C5-DCD8-47EE-81DF-C69AF1C71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40" y="3861566"/>
            <a:ext cx="60293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AF46-591C-43D8-8131-D582EE3A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0"/>
            <a:ext cx="9053285" cy="129277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WHAT IS PERSONALIZED LEARNING?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Three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CA21-F073-477F-A569-C7D355CC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292772"/>
            <a:ext cx="9348952" cy="5360275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U.S. Department Education’s 2016 National Educational Technology Plan (NETP) and 2017 NETP Update</a:t>
            </a:r>
          </a:p>
          <a:p>
            <a:r>
              <a:rPr lang="en-US" sz="2800" b="1" dirty="0">
                <a:highlight>
                  <a:srgbClr val="FFFF00"/>
                </a:highlight>
              </a:rPr>
              <a:t>Instruction in which </a:t>
            </a:r>
          </a:p>
          <a:p>
            <a:pPr marL="0" indent="0">
              <a:buNone/>
            </a:pPr>
            <a:r>
              <a:rPr lang="en-US" sz="3200" b="1" dirty="0"/>
              <a:t>1. The pace of learning and the instructional approach are optimized for the needs of each learner;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200" b="1" dirty="0"/>
              <a:t>2. The learning objectives, instructional approaches, and instructional content (and its sequencing) </a:t>
            </a:r>
            <a:r>
              <a:rPr lang="en-US" sz="3200" b="1" dirty="0">
                <a:highlight>
                  <a:srgbClr val="FFFF00"/>
                </a:highlight>
              </a:rPr>
              <a:t>may all vary</a:t>
            </a:r>
            <a:r>
              <a:rPr lang="en-US" sz="3200" b="1" dirty="0"/>
              <a:t> based on learner needs.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5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AF46-591C-43D8-8131-D582EE3A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/>
              <a:t>CHARACTERISTIC #3 PERSONALIZED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FCA21-F073-477F-A569-C7D355CC7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1608083"/>
            <a:ext cx="3753644" cy="4855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3. Learning activities are made available that are meaningful and relevant to learners, driven by their interests and often self-initiated.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DA316-234B-4FF7-A36B-55CD72D3F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7" r="24113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331" y="283780"/>
            <a:ext cx="5157192" cy="19706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4400" b="1" dirty="0">
                <a:solidFill>
                  <a:srgbClr val="FFFFFF"/>
                </a:solidFill>
              </a:rPr>
              <a:t>4 Actions for Personalized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81248-58BE-446F-A3C0-7A2FC703F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2" y="1150883"/>
            <a:ext cx="6098495" cy="46665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66B5-6866-41A2-849F-226433B5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292" y="2254470"/>
            <a:ext cx="5558746" cy="461199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ACTION #1. All learners are engaged in a individualized learning experience. 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This could include teacher-led whole-class or small-group activities, learners working in groups or individually, and learners engaged in digital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63987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 4 Actions for Personalized Learning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B017E4-1D35-430C-815A-985995CB7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837920"/>
              </p:ext>
            </p:extLst>
          </p:nvPr>
        </p:nvGraphicFramePr>
        <p:xfrm>
          <a:off x="4916553" y="944563"/>
          <a:ext cx="6628804" cy="569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027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6256"/>
            <a:ext cx="8596668" cy="8431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Personalized Learning: Action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66B5-6866-41A2-849F-226433B5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9807"/>
            <a:ext cx="10294883" cy="5596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Each learner’s performance data is interpreted against established criteria</a:t>
            </a:r>
            <a:r>
              <a:rPr lang="en-US" sz="3200" dirty="0"/>
              <a:t>. </a:t>
            </a:r>
          </a:p>
          <a:p>
            <a:r>
              <a:rPr lang="en-US" sz="3200" dirty="0"/>
              <a:t>Criteria could include learning objectives. It could also include measures of other success skills like problem solving and critical thinking.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EB9A6-1002-4BBC-8B30-31C2FE6D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42" y="3562350"/>
            <a:ext cx="7667296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8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6256"/>
            <a:ext cx="8596668" cy="8431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Personalized Learning: Action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66B5-6866-41A2-849F-226433B5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804041"/>
            <a:ext cx="9743090" cy="6053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Each learner’s performance is measured again</a:t>
            </a:r>
            <a:r>
              <a:rPr lang="en-US" sz="3600" dirty="0"/>
              <a:t>. </a:t>
            </a:r>
          </a:p>
          <a:p>
            <a:r>
              <a:rPr lang="en-US" sz="2800" dirty="0"/>
              <a:t>Once a learning experience has been personalized, the teacher and a technology-based system measures performance again and the cycle repeats.</a:t>
            </a:r>
          </a:p>
          <a:p>
            <a:pPr algn="ctr"/>
            <a:r>
              <a:rPr lang="en-US" sz="2800" dirty="0"/>
              <a:t>Data collected is used by the teacher and the learner, to improve the experience for the learner as well as to improve the </a:t>
            </a:r>
          </a:p>
          <a:p>
            <a:pPr marL="0" indent="0" algn="ctr">
              <a:buNone/>
            </a:pPr>
            <a:r>
              <a:rPr lang="en-US" sz="2800" dirty="0"/>
              <a:t>technology-based </a:t>
            </a:r>
          </a:p>
          <a:p>
            <a:pPr marL="0" indent="0" algn="ctr">
              <a:buNone/>
            </a:pPr>
            <a:r>
              <a:rPr lang="en-US" sz="2800" dirty="0"/>
              <a:t>System</a:t>
            </a:r>
          </a:p>
          <a:p>
            <a:pPr marL="0" indent="0" algn="ctr">
              <a:buNone/>
            </a:pPr>
            <a:r>
              <a:rPr lang="en-US" sz="2800" dirty="0"/>
              <a:t>designed to support </a:t>
            </a:r>
          </a:p>
          <a:p>
            <a:pPr marL="0" indent="0" algn="ctr">
              <a:buNone/>
            </a:pPr>
            <a:r>
              <a:rPr lang="en-US" sz="2800" dirty="0"/>
              <a:t>the personalized learning.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9FCAF-194A-49E9-BEA4-75AD416EC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21" y="4253344"/>
            <a:ext cx="4021585" cy="26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3444"/>
            <a:ext cx="8596668" cy="6551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3 Reasons to Personalize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93A57-ECA4-4868-B0B2-ABB957E6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898634"/>
            <a:ext cx="9821917" cy="5715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REASON #1:</a:t>
            </a:r>
          </a:p>
          <a:p>
            <a:pPr marL="0" indent="0">
              <a:buNone/>
            </a:pPr>
            <a:r>
              <a:rPr lang="en-US" sz="3600" b="1" dirty="0"/>
              <a:t>When the pace of learning is adjusted for each learner, </a:t>
            </a:r>
          </a:p>
          <a:p>
            <a:pPr marL="0" indent="0">
              <a:buNone/>
            </a:pPr>
            <a:r>
              <a:rPr lang="en-US" sz="3600" b="1" dirty="0"/>
              <a:t>all learners have </a:t>
            </a:r>
          </a:p>
          <a:p>
            <a:pPr marL="0" indent="0">
              <a:buNone/>
            </a:pPr>
            <a:r>
              <a:rPr lang="en-US" sz="3600" b="1" dirty="0"/>
              <a:t>the time needed </a:t>
            </a:r>
          </a:p>
          <a:p>
            <a:pPr marL="0" indent="0">
              <a:buNone/>
            </a:pPr>
            <a:r>
              <a:rPr lang="en-US" sz="3600" b="1" dirty="0"/>
              <a:t>to demonstrate </a:t>
            </a:r>
          </a:p>
          <a:p>
            <a:pPr marL="0" indent="0">
              <a:buNone/>
            </a:pPr>
            <a:r>
              <a:rPr lang="en-US" sz="3600" b="1" dirty="0"/>
              <a:t>mastery.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89002-B419-407D-90D7-D3B98768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881" y="2181225"/>
            <a:ext cx="68865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607137" cy="1270660"/>
          </a:xfrm>
        </p:spPr>
        <p:txBody>
          <a:bodyPr/>
          <a:lstStyle/>
          <a:p>
            <a:pPr algn="ctr"/>
            <a:r>
              <a:rPr lang="en-US" b="1" dirty="0"/>
              <a:t>TWELVE PRINCIPLES OF ADULT LEARNING</a:t>
            </a:r>
            <a:br>
              <a:rPr lang="en-US" b="1" dirty="0"/>
            </a:br>
            <a:r>
              <a:rPr lang="en-US" b="1" dirty="0"/>
              <a:t>- Jane Vella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1270660"/>
            <a:ext cx="9761517" cy="5587339"/>
          </a:xfrm>
        </p:spPr>
        <p:txBody>
          <a:bodyPr>
            <a:normAutofit/>
          </a:bodyPr>
          <a:lstStyle/>
          <a:p>
            <a:r>
              <a:rPr lang="en-US" sz="3600" b="1" dirty="0"/>
              <a:t>1. LNRA - Learning Needs and Resource Assessment: Participation of the learners in naming what is to be learned.</a:t>
            </a:r>
          </a:p>
          <a:p>
            <a:r>
              <a:rPr lang="en-US" sz="3600" b="1" dirty="0"/>
              <a:t>2. Safety in the environment and the process. Creating a context for learning that is learner-centered.</a:t>
            </a:r>
          </a:p>
          <a:p>
            <a:r>
              <a:rPr lang="en-US" sz="3600" b="1" dirty="0"/>
              <a:t>3. Sound relationships between teacher and learners and among learners.</a:t>
            </a:r>
          </a:p>
        </p:txBody>
      </p:sp>
    </p:spTree>
    <p:extLst>
      <p:ext uri="{BB962C8B-B14F-4D97-AF65-F5344CB8AC3E}">
        <p14:creationId xmlns:p14="http://schemas.microsoft.com/office/powerpoint/2010/main" val="209968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3444"/>
            <a:ext cx="8596668" cy="6551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 Reasons to Personalize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93A57-ECA4-4868-B0B2-ABB957E6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" y="898634"/>
            <a:ext cx="9821917" cy="5715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REASON #2: </a:t>
            </a:r>
          </a:p>
          <a:p>
            <a:pPr marL="0" indent="0">
              <a:buNone/>
            </a:pPr>
            <a:r>
              <a:rPr lang="en-US" sz="3200" b="1" dirty="0"/>
              <a:t>When learning is optimized and tailored for each learner, </a:t>
            </a:r>
          </a:p>
          <a:p>
            <a:pPr marL="0" indent="0">
              <a:buNone/>
            </a:pPr>
            <a:r>
              <a:rPr lang="en-US" sz="3600" b="1" dirty="0"/>
              <a:t>and driven by learner interests, </a:t>
            </a:r>
          </a:p>
          <a:p>
            <a:pPr marL="0" indent="0">
              <a:buNone/>
            </a:pPr>
            <a:r>
              <a:rPr lang="en-US" sz="3200" b="1" dirty="0"/>
              <a:t>it can be more meaningful and relevant, </a:t>
            </a:r>
          </a:p>
          <a:p>
            <a:pPr marL="0" indent="0">
              <a:buNone/>
            </a:pPr>
            <a:r>
              <a:rPr lang="en-US" sz="3200" b="1" dirty="0"/>
              <a:t>which can lead to </a:t>
            </a:r>
          </a:p>
          <a:p>
            <a:pPr marL="0" indent="0">
              <a:buNone/>
            </a:pPr>
            <a:r>
              <a:rPr lang="en-US" sz="3200" b="1" dirty="0"/>
              <a:t>greater engagement </a:t>
            </a:r>
          </a:p>
          <a:p>
            <a:pPr marL="0" indent="0">
              <a:buNone/>
            </a:pPr>
            <a:r>
              <a:rPr lang="en-US" sz="3200" b="1" dirty="0"/>
              <a:t>and achievement.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C87F2-61CF-481B-8DE7-04C421702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159" y="4138613"/>
            <a:ext cx="4918841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3444"/>
            <a:ext cx="8596668" cy="6551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Reasons to Personalize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93A57-ECA4-4868-B0B2-ABB957E6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898634"/>
            <a:ext cx="9021754" cy="5715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REASON # 3: </a:t>
            </a:r>
          </a:p>
          <a:p>
            <a:pPr marL="0" indent="0">
              <a:buNone/>
            </a:pPr>
            <a:r>
              <a:rPr lang="en-US" sz="3200" b="1" dirty="0"/>
              <a:t>When learners are given more choice, they tend to take more ownership of their learning and develop the academic mindsets, learning strategies, and self-regulated learning behaviors that are necessary </a:t>
            </a:r>
          </a:p>
          <a:p>
            <a:pPr marL="0" indent="0">
              <a:buNone/>
            </a:pPr>
            <a:r>
              <a:rPr lang="en-US" sz="3200" b="1" dirty="0"/>
              <a:t>for meeting immediate goals </a:t>
            </a:r>
          </a:p>
          <a:p>
            <a:pPr marL="0" indent="0">
              <a:buNone/>
            </a:pPr>
            <a:r>
              <a:rPr lang="en-US" sz="3200" b="1" dirty="0"/>
              <a:t>and </a:t>
            </a:r>
          </a:p>
          <a:p>
            <a:pPr marL="0" indent="0">
              <a:buNone/>
            </a:pPr>
            <a:r>
              <a:rPr lang="en-US" sz="3200" b="1" dirty="0"/>
              <a:t>for lifelong learning.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B7B4A-430E-469C-89F1-29B46A07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4442"/>
            <a:ext cx="3175761" cy="2853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811D1-1250-4EDD-92BD-A535830FB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2545638"/>
            <a:ext cx="28181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7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1" y="296883"/>
            <a:ext cx="9334005" cy="163351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QUESTIONS, COMMENTS, SUGGESTIONS, FEEDBACK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17108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9143A-E56B-4952-8125-939FC36C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8166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LNRA: INTERVIEW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F249-77A5-481F-BBB3-DAFB9F91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92" y="551793"/>
            <a:ext cx="10011103" cy="594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3600" b="1" dirty="0"/>
              <a:t>ASK yourself: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information will help you to know more about the individuals who are coming to your workshop or class, and how they will be using what you are teaching?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situations or challenges are they encountering that would indicate the content you are teaching will be useful to them? 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What question could you ask to learn more, </a:t>
            </a:r>
          </a:p>
          <a:p>
            <a:pPr marL="0" indent="0">
              <a:buNone/>
            </a:pPr>
            <a:r>
              <a:rPr lang="en-US" sz="2400" b="1" dirty="0"/>
              <a:t>and provide assurance of the course’s value</a:t>
            </a:r>
          </a:p>
          <a:p>
            <a:pPr marL="0" indent="0">
              <a:buNone/>
            </a:pPr>
            <a:r>
              <a:rPr lang="en-US" sz="2400" b="1" dirty="0"/>
              <a:t>to the learner?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70A1A-4398-4872-A1AB-A4B94A82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3924299"/>
            <a:ext cx="52673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81E1-CF87-4609-8185-34A109F3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717"/>
            <a:ext cx="8596668" cy="59592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LNRA: DECIDE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F0C7-5E36-4B87-B33C-11B8EDB38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816639"/>
            <a:ext cx="10121462" cy="5820644"/>
          </a:xfrm>
        </p:spPr>
        <p:txBody>
          <a:bodyPr>
            <a:noAutofit/>
          </a:bodyPr>
          <a:lstStyle/>
          <a:p>
            <a:r>
              <a:rPr lang="en-US" sz="3600" b="1" dirty="0"/>
              <a:t>What can you share about the course that would: </a:t>
            </a:r>
          </a:p>
          <a:p>
            <a:pPr marL="0" indent="0">
              <a:buNone/>
            </a:pPr>
            <a:r>
              <a:rPr lang="en-US" sz="3600" b="1" dirty="0"/>
              <a:t>1. Minimize any fears or concerns people might have? </a:t>
            </a:r>
          </a:p>
          <a:p>
            <a:pPr marL="0" indent="0">
              <a:buNone/>
            </a:pPr>
            <a:r>
              <a:rPr lang="en-US" sz="3600" b="1" dirty="0"/>
              <a:t>2. Increase people’s enthusiasm for coming? </a:t>
            </a:r>
          </a:p>
          <a:p>
            <a:pPr marL="0" indent="0">
              <a:buNone/>
            </a:pPr>
            <a:r>
              <a:rPr lang="en-US" sz="3600" b="1" dirty="0"/>
              <a:t>3. Give people a sense of “who you are” or your style? </a:t>
            </a:r>
          </a:p>
          <a:p>
            <a:pPr marL="0" indent="0">
              <a:buNone/>
            </a:pPr>
            <a:r>
              <a:rPr lang="en-US" sz="3600" b="1" dirty="0"/>
              <a:t>4. Provide a glimpse or more of what people can expect?</a:t>
            </a:r>
          </a:p>
        </p:txBody>
      </p:sp>
    </p:spTree>
    <p:extLst>
      <p:ext uri="{BB962C8B-B14F-4D97-AF65-F5344CB8AC3E}">
        <p14:creationId xmlns:p14="http://schemas.microsoft.com/office/powerpoint/2010/main" val="299498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1A79-7903-4308-A22B-6DA8F442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7791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TIPS FOR CREATING AN LNRA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C4E39-E01A-46EC-94EB-F4C1DFE5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677918"/>
            <a:ext cx="10247586" cy="618008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Are your questions and the introduction to them inviting and clear?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Do any of the question’s words have a double meaning that may cause misunderstanding?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Have you avoided using any terms that may not be understood by everyone?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Have you given a deadline by which the responses are due?</a:t>
            </a:r>
          </a:p>
          <a:p>
            <a:r>
              <a:rPr lang="en-US" sz="3200" b="1" dirty="0"/>
              <a:t>Are most, if not all, open questions?</a:t>
            </a:r>
          </a:p>
        </p:txBody>
      </p:sp>
    </p:spTree>
    <p:extLst>
      <p:ext uri="{BB962C8B-B14F-4D97-AF65-F5344CB8AC3E}">
        <p14:creationId xmlns:p14="http://schemas.microsoft.com/office/powerpoint/2010/main" val="297426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355"/>
            <a:ext cx="9607137" cy="149772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TWELVE PRINCIPLES OF ADULT LEARNING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2027583"/>
            <a:ext cx="10471580" cy="4830416"/>
          </a:xfrm>
        </p:spPr>
        <p:txBody>
          <a:bodyPr>
            <a:normAutofit/>
          </a:bodyPr>
          <a:lstStyle/>
          <a:p>
            <a:r>
              <a:rPr lang="en-US" sz="3600" b="1" dirty="0"/>
              <a:t>4. Sequence of content and reinforcement.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5. Praxis: action with reflection or learning by doing.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6. Respect for learners as decisionmakers.</a:t>
            </a:r>
          </a:p>
        </p:txBody>
      </p:sp>
    </p:spTree>
    <p:extLst>
      <p:ext uri="{BB962C8B-B14F-4D97-AF65-F5344CB8AC3E}">
        <p14:creationId xmlns:p14="http://schemas.microsoft.com/office/powerpoint/2010/main" val="382990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0817"/>
            <a:ext cx="9607137" cy="12706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TWELVE PRINCIPLES OF ADULT LEARNING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1921565"/>
            <a:ext cx="9761517" cy="4936434"/>
          </a:xfrm>
        </p:spPr>
        <p:txBody>
          <a:bodyPr>
            <a:normAutofit/>
          </a:bodyPr>
          <a:lstStyle/>
          <a:p>
            <a:r>
              <a:rPr lang="en-US" sz="3600" b="1" dirty="0"/>
              <a:t>7. Ideas (cognitive), feelings (affective) and (hands-on) actions.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8. Immediacy of learning.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9. Clear roles and role development.</a:t>
            </a:r>
          </a:p>
        </p:txBody>
      </p:sp>
    </p:spTree>
    <p:extLst>
      <p:ext uri="{BB962C8B-B14F-4D97-AF65-F5344CB8AC3E}">
        <p14:creationId xmlns:p14="http://schemas.microsoft.com/office/powerpoint/2010/main" val="91830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843"/>
            <a:ext cx="9607137" cy="127066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TWELVE PRINCIPLES OF ADULT LEARNING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" y="1961322"/>
            <a:ext cx="9761517" cy="4896677"/>
          </a:xfrm>
        </p:spPr>
        <p:txBody>
          <a:bodyPr>
            <a:normAutofit/>
          </a:bodyPr>
          <a:lstStyle/>
          <a:p>
            <a:r>
              <a:rPr lang="en-US" sz="3600" b="1" dirty="0"/>
              <a:t>10. Teamwork and use of small groups.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11. Engagement of the learners in what they are learning. 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sz="3600" b="1" dirty="0"/>
              <a:t>12. Accountability: how do they know they know?</a:t>
            </a:r>
          </a:p>
        </p:txBody>
      </p:sp>
    </p:spTree>
    <p:extLst>
      <p:ext uri="{BB962C8B-B14F-4D97-AF65-F5344CB8AC3E}">
        <p14:creationId xmlns:p14="http://schemas.microsoft.com/office/powerpoint/2010/main" val="125149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1345</Words>
  <Application>Microsoft Office PowerPoint</Application>
  <PresentationFormat>Widescreen</PresentationFormat>
  <Paragraphs>176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Facet</vt:lpstr>
      <vt:lpstr>Adult Education Conference Adult ESL Friday, September 14, 2018 Jordan Commons</vt:lpstr>
      <vt:lpstr>120 Home Languages Spoken https://statisticalatlas.com/place/Utah/Salt-Lake-City/Languages</vt:lpstr>
      <vt:lpstr>TWELVE PRINCIPLES OF ADULT LEARNING - Jane Vella</vt:lpstr>
      <vt:lpstr>LNRA: INTERVIEW YOURSELF</vt:lpstr>
      <vt:lpstr>LNRA: DECIDE</vt:lpstr>
      <vt:lpstr>TIPS FOR CREATING AN LNRA</vt:lpstr>
      <vt:lpstr>TWELVE PRINCIPLES OF ADULT LEARNING continued</vt:lpstr>
      <vt:lpstr>TWELVE PRINCIPLES OF ADULT LEARNING continued</vt:lpstr>
      <vt:lpstr>TWELVE PRINCIPLES OF ADULT LEARNING continued</vt:lpstr>
      <vt:lpstr>#2 What is dialogue and How is it different from discussion?</vt:lpstr>
      <vt:lpstr>DISCUSSION: BREAKING APART</vt:lpstr>
      <vt:lpstr>DIALOGUE: CREATING MEANING</vt:lpstr>
      <vt:lpstr>OPEN QUESTIONS VERSUS CLOSED QUESTIONS</vt:lpstr>
      <vt:lpstr>CLOSED QUESTIONS</vt:lpstr>
      <vt:lpstr>OPEN QUESTIONS</vt:lpstr>
      <vt:lpstr>#3 What is Learner-Centered Education?</vt:lpstr>
      <vt:lpstr>LEARNER-CENTERED EDUCATION</vt:lpstr>
      <vt:lpstr>Learner-Centered Education</vt:lpstr>
      <vt:lpstr> Principle #1: Learners have ownership of their learning</vt:lpstr>
      <vt:lpstr>Principle #2 Learning take place anytime and anywhere</vt:lpstr>
      <vt:lpstr>Principle #3 Learning is Competency-based</vt:lpstr>
      <vt:lpstr>Principle #4 Learning is Personalized</vt:lpstr>
      <vt:lpstr>WHAT IS PERSONALIZED LEARNING? Three Characteristics</vt:lpstr>
      <vt:lpstr>CHARACTERISTIC #3 PERSONALIZED LEARNING</vt:lpstr>
      <vt:lpstr> 4 Actions for Personalized Learning</vt:lpstr>
      <vt:lpstr> 4 Actions for Personalized Learning</vt:lpstr>
      <vt:lpstr> Personalized Learning: Action #3</vt:lpstr>
      <vt:lpstr> Personalized Learning: Action #4</vt:lpstr>
      <vt:lpstr>3 Reasons to Personalize</vt:lpstr>
      <vt:lpstr> Reasons to Personalize</vt:lpstr>
      <vt:lpstr>Reasons to Personalize</vt:lpstr>
      <vt:lpstr>QUESTIONS, COMMENTS, SUGGESTIONS,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Education Conference Adult ESL Friday, September 14, 2018 Jordan Commons</dc:title>
  <dc:creator>Estrada, Christelle</dc:creator>
  <cp:lastModifiedBy>Presenter</cp:lastModifiedBy>
  <cp:revision>6</cp:revision>
  <dcterms:created xsi:type="dcterms:W3CDTF">2018-08-24T17:59:57Z</dcterms:created>
  <dcterms:modified xsi:type="dcterms:W3CDTF">2018-09-12T13:02:25Z</dcterms:modified>
</cp:coreProperties>
</file>