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FE9AE6E-DCE0-46CC-B53D-4557613D0AAE}">
  <a:tblStyle styleId="{DFE9AE6E-DCE0-46CC-B53D-4557613D0AAE}" styleName="Table_0">
    <a:wholeTbl>
      <a:tcTxStyle b="off" i="off">
        <a:font>
          <a:latin typeface="Arial"/>
          <a:ea typeface="Arial"/>
          <a:cs typeface="Arial"/>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6E6E6"/>
          </a:solidFill>
        </a:fill>
      </a:tcStyle>
    </a:wholeTbl>
    <a:band1H>
      <a:tcTxStyle/>
      <a:tcStyle>
        <a:tcBdr/>
        <a:fill>
          <a:solidFill>
            <a:srgbClr val="CACACA"/>
          </a:solidFill>
        </a:fill>
      </a:tcStyle>
    </a:band1H>
    <a:band2H>
      <a:tcTxStyle/>
      <a:tcStyle>
        <a:tcBdr/>
      </a:tcStyle>
    </a:band2H>
    <a:band1V>
      <a:tcTxStyle/>
      <a:tcStyle>
        <a:tcBdr/>
        <a:fill>
          <a:solidFill>
            <a:srgbClr val="CACACA"/>
          </a:solidFill>
        </a:fill>
      </a:tcStyle>
    </a:band1V>
    <a:band2V>
      <a:tcTxStyle/>
      <a:tcStyle>
        <a:tcBdr/>
      </a:tcStyle>
    </a:band2V>
    <a:lastCol>
      <a:tcTxStyle b="on" i="off">
        <a:font>
          <a:latin typeface="Arial"/>
          <a:ea typeface="Arial"/>
          <a:cs typeface="Arial"/>
        </a:font>
        <a:schemeClr val="lt1"/>
      </a:tcTxStyle>
      <a:tcStyle>
        <a:tcBdr/>
        <a:fill>
          <a:solidFill>
            <a:schemeClr val="dk1"/>
          </a:solidFill>
        </a:fill>
      </a:tcStyle>
    </a:lastCol>
    <a:firstCol>
      <a:tcTxStyle b="on" i="off">
        <a:font>
          <a:latin typeface="Arial"/>
          <a:ea typeface="Arial"/>
          <a:cs typeface="Arial"/>
        </a:font>
        <a:schemeClr val="lt1"/>
      </a:tcTxStyle>
      <a:tcStyle>
        <a:tcBdr/>
        <a:fill>
          <a:solidFill>
            <a:schemeClr val="dk1"/>
          </a:solidFill>
        </a:fill>
      </a:tcStyle>
    </a:firstCol>
    <a:lastRow>
      <a:tcTxStyle b="on" i="off">
        <a:font>
          <a:latin typeface="Arial"/>
          <a:ea typeface="Arial"/>
          <a:cs typeface="Arial"/>
        </a:font>
        <a:schemeClr val="lt1"/>
      </a:tcTxStyle>
      <a:tcStyle>
        <a:tcBdr>
          <a:top>
            <a:ln w="38100" cap="flat" cmpd="sng">
              <a:solidFill>
                <a:schemeClr val="lt1"/>
              </a:solidFill>
              <a:prstDash val="solid"/>
              <a:round/>
              <a:headEnd type="none" w="sm" len="sm"/>
              <a:tailEnd type="none" w="sm" len="sm"/>
            </a:ln>
          </a:top>
        </a:tcBdr>
        <a:fill>
          <a:solidFill>
            <a:schemeClr val="dk1"/>
          </a:solidFill>
        </a:fill>
      </a:tcStyle>
    </a:lastRow>
    <a:seCell>
      <a:tcTxStyle/>
      <a:tcStyle>
        <a:tcBdr/>
      </a:tcStyle>
    </a:seCell>
    <a:swCell>
      <a:tcTxStyle/>
      <a:tcStyle>
        <a:tcBdr/>
      </a:tcStyle>
    </a:swCell>
    <a:firstRow>
      <a:tcTxStyle b="on" i="off">
        <a:font>
          <a:latin typeface="Arial"/>
          <a:ea typeface="Arial"/>
          <a:cs typeface="Arial"/>
        </a:font>
        <a:schemeClr val="lt1"/>
      </a:tcTxStyle>
      <a:tcStyle>
        <a:tcBdr>
          <a:bottom>
            <a:ln w="38100" cap="flat" cmpd="sng">
              <a:solidFill>
                <a:schemeClr val="lt1"/>
              </a:solidFill>
              <a:prstDash val="solid"/>
              <a:round/>
              <a:headEnd type="none" w="sm" len="sm"/>
              <a:tailEnd type="none" w="sm" len="sm"/>
            </a:ln>
          </a:bottom>
        </a:tcBdr>
        <a:fill>
          <a:solidFill>
            <a:schemeClr val="dk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700"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200" b="0" i="0" u="none" strike="noStrike" cap="none">
                <a:solidFill>
                  <a:schemeClr val="dk1"/>
                </a:solidFill>
                <a:latin typeface="Calibri"/>
                <a:ea typeface="Calibri"/>
                <a:cs typeface="Calibri"/>
                <a:sym typeface="Calibri"/>
              </a:rPr>
              <a:t>Disclaimer:  This was written with my experiences in the K-12 setting and now as a Coordinator for Granite Peaks.  From time to time, I will refer to examples of situations that I have experienced and worked through either as a teacher or as a coordinator.</a:t>
            </a:r>
            <a:endParaRPr sz="1200" b="0" i="0" u="none" strike="noStrike" cap="none">
              <a:solidFill>
                <a:schemeClr val="dk1"/>
              </a:solidFill>
              <a:latin typeface="Calibri"/>
              <a:ea typeface="Calibri"/>
              <a:cs typeface="Calibri"/>
              <a:sym typeface="Calibri"/>
            </a:endParaRPr>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1</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4" name="Google Shape;154;p1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200" b="0" i="0" u="none" strike="noStrike" cap="none">
                <a:solidFill>
                  <a:schemeClr val="dk1"/>
                </a:solidFill>
                <a:latin typeface="Calibri"/>
                <a:ea typeface="Calibri"/>
                <a:cs typeface="Calibri"/>
                <a:sym typeface="Calibri"/>
              </a:rPr>
              <a:t>Reflection is a tool for professional growth and change.  According to the Virginia Education Association, Reflection is a collective musing resulting in a mental process that creates </a:t>
            </a:r>
            <a:r>
              <a:rPr lang="en-US"/>
              <a:t>disequilibrium</a:t>
            </a:r>
            <a:r>
              <a:rPr lang="en-US" sz="1200" b="0" i="0" u="none" strike="noStrike" cap="none">
                <a:solidFill>
                  <a:schemeClr val="dk1"/>
                </a:solidFill>
                <a:latin typeface="Calibri"/>
                <a:ea typeface="Calibri"/>
                <a:cs typeface="Calibri"/>
                <a:sym typeface="Calibri"/>
              </a:rPr>
              <a:t> and a desire to understand and act.  </a:t>
            </a:r>
            <a:endParaRPr/>
          </a:p>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r>
              <a:rPr lang="en-US" sz="1200" b="0" i="0" u="none" strike="noStrike" cap="none">
                <a:solidFill>
                  <a:schemeClr val="dk1"/>
                </a:solidFill>
                <a:latin typeface="Calibri"/>
                <a:ea typeface="Calibri"/>
                <a:cs typeface="Calibri"/>
                <a:sym typeface="Calibri"/>
              </a:rPr>
              <a:t>When we work with students, this gives our students an opportunity to define or question an issue and respond to a higher set of expectations.  For example, with my student that I referred to before, it was practically painful to watch him reflect because I wanted so badly to give the answer.  But during reflection time, I would give short but encouraging statements and the reflections helped him to find his ‘aha’ moment with his math that he struggled with so much.</a:t>
            </a:r>
            <a:endParaRPr/>
          </a:p>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155" name="Google Shape;155;p1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000000"/>
              </a:buClr>
              <a:buSzPts val="1400"/>
              <a:buFont typeface="Arial"/>
              <a:buNone/>
            </a:pPr>
            <a:fld id="{00000000-1234-1234-1234-123412341234}" type="slidenum">
              <a:rPr lang="en-US" sz="1400" b="0" i="0" u="none" strike="noStrike" cap="none">
                <a:solidFill>
                  <a:srgbClr val="000000"/>
                </a:solidFill>
                <a:latin typeface="Arial"/>
                <a:ea typeface="Arial"/>
                <a:cs typeface="Arial"/>
                <a:sym typeface="Arial"/>
              </a:rPr>
              <a:t>10</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1" name="Google Shape;161;p1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162" name="Google Shape;162;p11: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000000"/>
              </a:buClr>
              <a:buSzPts val="1400"/>
              <a:buFont typeface="Arial"/>
              <a:buNone/>
            </a:pPr>
            <a:fld id="{00000000-1234-1234-1234-123412341234}" type="slidenum">
              <a:rPr lang="en-US" sz="1400" b="0" i="0" u="none" strike="noStrike" cap="none">
                <a:solidFill>
                  <a:srgbClr val="000000"/>
                </a:solidFill>
                <a:latin typeface="Arial"/>
                <a:ea typeface="Arial"/>
                <a:cs typeface="Arial"/>
                <a:sym typeface="Arial"/>
              </a:rPr>
              <a:t>11</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3" name="Google Shape;93;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94" name="Google Shape;94;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2</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0" name="Google Shape;100;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200" b="0" i="0" u="none" strike="noStrike" cap="none">
                <a:solidFill>
                  <a:schemeClr val="dk1"/>
                </a:solidFill>
                <a:latin typeface="Calibri"/>
                <a:ea typeface="Calibri"/>
                <a:cs typeface="Calibri"/>
                <a:sym typeface="Calibri"/>
              </a:rPr>
              <a:t>As we start, there are times that certain words mean different things to different people.  In this situation we will use the Utah State Board of Education definition as “an adjustment made in an adult education program that allows a student equitable access to educational opportunities afforded to all students”</a:t>
            </a: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r>
              <a:rPr lang="en-US" sz="1200" b="0" i="0" u="none" strike="noStrike" cap="none">
                <a:solidFill>
                  <a:schemeClr val="dk1"/>
                </a:solidFill>
                <a:latin typeface="Calibri"/>
                <a:ea typeface="Calibri"/>
                <a:cs typeface="Calibri"/>
                <a:sym typeface="Calibri"/>
              </a:rPr>
              <a:t>  Some examples would be providing the TABE or CASAS in braille, extended time on tests or classwork.  One thing that we must remember is that the expectations and performance standards DO NOT have to be lowered when accommodating students.  As teachers, coordinators, administrators etc… we are providing accommodations to give an equal playing field to all learners.</a:t>
            </a: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endParaRPr/>
          </a:p>
          <a:p>
            <a:pPr marL="0" marR="0" lvl="0" indent="0" algn="l" rtl="0">
              <a:lnSpc>
                <a:spcPct val="100000"/>
              </a:lnSpc>
              <a:spcBef>
                <a:spcPts val="0"/>
              </a:spcBef>
              <a:spcAft>
                <a:spcPts val="0"/>
              </a:spcAft>
              <a:buClr>
                <a:srgbClr val="000000"/>
              </a:buClr>
              <a:buSzPts val="1400"/>
              <a:buFont typeface="Arial"/>
              <a:buNone/>
            </a:pPr>
            <a:endParaRPr/>
          </a:p>
        </p:txBody>
      </p:sp>
      <p:sp>
        <p:nvSpPr>
          <p:cNvPr id="101" name="Google Shape;101;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3</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7" name="Google Shape;107;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200" b="0" i="0" u="none" strike="noStrike" cap="none">
                <a:solidFill>
                  <a:schemeClr val="dk1"/>
                </a:solidFill>
                <a:latin typeface="Calibri"/>
                <a:ea typeface="Calibri"/>
                <a:cs typeface="Calibri"/>
                <a:sym typeface="Calibri"/>
              </a:rPr>
              <a:t>As we enter into Accommodation  we need to understand why this is necessary for us as Adult Education professionals.  From a legal standpoint everyone has a right to a Free Appropriate Public Education.  The following laws state the following in a  nutshell:</a:t>
            </a: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r>
              <a:rPr lang="en-US" sz="1200" b="0" i="0" u="none" strike="noStrike" cap="none">
                <a:solidFill>
                  <a:schemeClr val="dk1"/>
                </a:solidFill>
                <a:latin typeface="Calibri"/>
                <a:ea typeface="Calibri"/>
                <a:cs typeface="Calibri"/>
                <a:sym typeface="Calibri"/>
              </a:rPr>
              <a:t>IDEA provides a clear mandate for identifying, assessing, and serving all students with disabilities aged 3-21.  Being that Granite Peaks accepts students aged 16 + it is vital to remember that ALL of our students with disabilities deserve to have accommodations/modifications in order to be successful.</a:t>
            </a: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r>
              <a:rPr lang="en-US" sz="1200" b="0" i="0" u="none" strike="noStrike" cap="none">
                <a:solidFill>
                  <a:schemeClr val="dk1"/>
                </a:solidFill>
                <a:latin typeface="Calibri"/>
                <a:ea typeface="Calibri"/>
                <a:cs typeface="Calibri"/>
                <a:sym typeface="Calibri"/>
              </a:rPr>
              <a:t>Section 504 guarantees that a person with a disability will not be discriminated against in any program, educational service, or activity receiving federal funds. These rights extend to all students with disabilities as defined by Section 504 and ADA and doesn’t have an age limit.</a:t>
            </a: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r>
              <a:rPr lang="en-US" sz="1200" b="0" i="0" u="none" strike="noStrike" cap="none">
                <a:solidFill>
                  <a:schemeClr val="dk1"/>
                </a:solidFill>
                <a:latin typeface="Calibri"/>
                <a:ea typeface="Calibri"/>
                <a:cs typeface="Calibri"/>
                <a:sym typeface="Calibri"/>
              </a:rPr>
              <a:t>Americans with Disabilities Act of 1990 expands section 504 to enable individuals with disabilities to participate fully in all aspects of society.  This also includes auxiliary aids and services such as interpreters, adapted equipment and taped texts when necessary.</a:t>
            </a: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r>
              <a:rPr lang="en-US" sz="1200" b="0" i="0" u="none" strike="noStrike" cap="none">
                <a:solidFill>
                  <a:schemeClr val="dk1"/>
                </a:solidFill>
                <a:latin typeface="Calibri"/>
                <a:ea typeface="Calibri"/>
                <a:cs typeface="Calibri"/>
                <a:sym typeface="Calibri"/>
              </a:rPr>
              <a:t>Utah also has many state laws protecting the rights of those with disabilities as well.  If you go to the USBE page, you will also find a 27 page document detailing Section 504, IDEA and ADA act of 1990.  As part of our program responsibilities, we need to be sure that students with disabilities are not excluded taking into account the needs of such persons in determined the services to be provided.  We are also required by the USBE to provide appropriate academic interventions that afford an individual with a disability an equal opportunity to participate, to obtain the same results, to gain the same benefit and to reach the same level of achievement as others participating in adult education programs.  </a:t>
            </a: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108" name="Google Shape;108;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4</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4" name="Google Shape;114;p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200" b="0" i="0" u="none" strike="noStrike" cap="none">
                <a:solidFill>
                  <a:schemeClr val="dk1"/>
                </a:solidFill>
                <a:latin typeface="Calibri"/>
                <a:ea typeface="Calibri"/>
                <a:cs typeface="Calibri"/>
                <a:sym typeface="Calibri"/>
              </a:rPr>
              <a:t>This form can be found on the  USBE webpage.  It is a good way to not only track the accommodation, but look at the student’s progress as they progress through your program.  Being we are obligated by IDEA, Section 504, Americans with Disabilities Act and the USBE’s requirements we need to keep accurate data on the students that we are accommodating.</a:t>
            </a:r>
            <a:endParaRPr/>
          </a:p>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115" name="Google Shape;115;p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000000"/>
              </a:buClr>
              <a:buSzPts val="1400"/>
              <a:buFont typeface="Arial"/>
              <a:buNone/>
            </a:pPr>
            <a:fld id="{00000000-1234-1234-1234-123412341234}" type="slidenum">
              <a:rPr lang="en-US" sz="1400" b="0" i="0" u="none" strike="noStrike" cap="none">
                <a:solidFill>
                  <a:srgbClr val="000000"/>
                </a:solidFill>
                <a:latin typeface="Arial"/>
                <a:ea typeface="Arial"/>
                <a:cs typeface="Arial"/>
                <a:sym typeface="Arial"/>
              </a:rPr>
              <a:t>5</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1" name="Google Shape;121;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Clr>
                <a:srgbClr val="000000"/>
              </a:buClr>
              <a:buSzPts val="1400"/>
              <a:buFont typeface="Arial"/>
              <a:buNone/>
            </a:pPr>
            <a:r>
              <a:rPr lang="en-US" sz="1200" b="0" i="0" u="none" strike="noStrike" cap="none">
                <a:solidFill>
                  <a:schemeClr val="dk1"/>
                </a:solidFill>
                <a:latin typeface="Calibri"/>
                <a:ea typeface="Calibri"/>
                <a:cs typeface="Calibri"/>
                <a:sym typeface="Calibri"/>
              </a:rPr>
              <a:t>According to the USBE, the following accommodations can be given to students.  What we need to remember as educators and testers in this area is that these are </a:t>
            </a:r>
            <a:r>
              <a:rPr lang="en-US" sz="1200" b="0" i="0" u="sng" strike="noStrike" cap="none">
                <a:solidFill>
                  <a:schemeClr val="dk1"/>
                </a:solidFill>
                <a:latin typeface="Calibri"/>
                <a:ea typeface="Calibri"/>
                <a:cs typeface="Calibri"/>
                <a:sym typeface="Calibri"/>
              </a:rPr>
              <a:t>merely suggestions </a:t>
            </a:r>
            <a:r>
              <a:rPr lang="en-US" sz="1200" b="0" i="0" u="none" strike="noStrike" cap="none">
                <a:solidFill>
                  <a:schemeClr val="dk1"/>
                </a:solidFill>
                <a:latin typeface="Calibri"/>
                <a:ea typeface="Calibri"/>
                <a:cs typeface="Calibri"/>
                <a:sym typeface="Calibri"/>
              </a:rPr>
              <a:t>and the accommodation needs to be based on the needs of the learner NOT the disability category.</a:t>
            </a:r>
            <a:endParaRPr/>
          </a:p>
          <a:p>
            <a:pPr marL="457200" marR="0" lvl="0" indent="-22860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a:p>
            <a:pPr marL="457200" marR="0" lvl="0" indent="-228600" algn="l" rtl="0">
              <a:lnSpc>
                <a:spcPct val="100000"/>
              </a:lnSpc>
              <a:spcBef>
                <a:spcPts val="0"/>
              </a:spcBef>
              <a:spcAft>
                <a:spcPts val="0"/>
              </a:spcAft>
              <a:buClr>
                <a:srgbClr val="000000"/>
              </a:buClr>
              <a:buSzPts val="1400"/>
              <a:buFont typeface="Arial"/>
              <a:buNone/>
            </a:pPr>
            <a:r>
              <a:rPr lang="en-US" sz="1200" b="0" i="0" u="none" strike="noStrike" cap="none">
                <a:solidFill>
                  <a:schemeClr val="dk1"/>
                </a:solidFill>
                <a:latin typeface="Calibri"/>
                <a:ea typeface="Calibri"/>
                <a:cs typeface="Calibri"/>
                <a:sym typeface="Calibri"/>
              </a:rPr>
              <a:t>When I first started teaching special education, I was in a meeting with our Special Education Director.  She told us that we need to make sure that we can answer in great detail why the student needs the accommodation for testing or in the classroom and encouraged us to make sure that the accommodation didn’t become a distraction.  </a:t>
            </a:r>
            <a:endParaRPr sz="1200" b="0" i="0" u="none" strike="noStrike" cap="none">
              <a:solidFill>
                <a:schemeClr val="dk1"/>
              </a:solidFill>
              <a:latin typeface="Calibri"/>
              <a:ea typeface="Calibri"/>
              <a:cs typeface="Calibri"/>
              <a:sym typeface="Calibri"/>
            </a:endParaRPr>
          </a:p>
        </p:txBody>
      </p:sp>
      <p:sp>
        <p:nvSpPr>
          <p:cNvPr id="122" name="Google Shape;122;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6</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9" name="Google Shape;129;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200" b="0" i="0" u="none" strike="noStrike" cap="none">
                <a:solidFill>
                  <a:schemeClr val="dk1"/>
                </a:solidFill>
                <a:latin typeface="Calibri"/>
                <a:ea typeface="Calibri"/>
                <a:cs typeface="Calibri"/>
                <a:sym typeface="Calibri"/>
              </a:rPr>
              <a:t>For Differentiation, I will be using the definition from </a:t>
            </a:r>
            <a:r>
              <a:rPr lang="en-US"/>
              <a:t>Concordia</a:t>
            </a:r>
            <a:r>
              <a:rPr lang="en-US" sz="1200" b="0" i="0" u="none" strike="noStrike" cap="none">
                <a:solidFill>
                  <a:schemeClr val="dk1"/>
                </a:solidFill>
                <a:latin typeface="Calibri"/>
                <a:ea typeface="Calibri"/>
                <a:cs typeface="Calibri"/>
                <a:sym typeface="Calibri"/>
              </a:rPr>
              <a:t> University- Portland:  “Teaching the same material to all students using a variety of instructional strategies, or it may require the teacher to deliver lessons at varying levels of difficulty based on the ability of each student.”  </a:t>
            </a: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r>
              <a:rPr lang="en-US" sz="1200" b="0" i="0" u="none" strike="noStrike" cap="none">
                <a:solidFill>
                  <a:schemeClr val="dk1"/>
                </a:solidFill>
                <a:latin typeface="Calibri"/>
                <a:ea typeface="Calibri"/>
                <a:cs typeface="Calibri"/>
                <a:sym typeface="Calibri"/>
              </a:rPr>
              <a:t>In looking at the history of differentiation, it can date back to the days of the one room schoolhouse.  Many teachers had students of multiple ages and abilities and all of the students were expected to learn at the same time.  This isn</a:t>
            </a:r>
            <a:r>
              <a:rPr lang="en-US"/>
              <a:t>’t  a new technique, rather a refined one.</a:t>
            </a:r>
            <a:endParaRPr sz="1200" b="0" i="0" u="none" strike="noStrike" cap="none">
              <a:solidFill>
                <a:schemeClr val="dk1"/>
              </a:solidFill>
              <a:latin typeface="Calibri"/>
              <a:ea typeface="Calibri"/>
              <a:cs typeface="Calibri"/>
              <a:sym typeface="Calibri"/>
            </a:endParaRPr>
          </a:p>
        </p:txBody>
      </p:sp>
      <p:sp>
        <p:nvSpPr>
          <p:cNvPr id="130" name="Google Shape;130;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7</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200" b="0" i="0" u="none" strike="noStrike" cap="none">
                <a:solidFill>
                  <a:schemeClr val="dk1"/>
                </a:solidFill>
                <a:latin typeface="Calibri"/>
                <a:ea typeface="Calibri"/>
                <a:cs typeface="Calibri"/>
                <a:sym typeface="Calibri"/>
              </a:rPr>
              <a:t>When we learn something new, we create neural networks in the brain.  According to neurobiologist Dr. Janet Zadina we need to create multiple pathways that create activation in each lesson.  This is useful to know in differentiation because many people resort to Drill and Kill strategies. Please note that drill and kill actually is one of the worst ways we can learn.  </a:t>
            </a: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r>
              <a:rPr lang="en-US"/>
              <a:t>While using differentiation we </a:t>
            </a:r>
            <a:r>
              <a:rPr lang="en-US" sz="1200" b="0" i="0" u="none" strike="noStrike" cap="none">
                <a:solidFill>
                  <a:schemeClr val="dk1"/>
                </a:solidFill>
                <a:latin typeface="Calibri"/>
                <a:ea typeface="Calibri"/>
                <a:cs typeface="Calibri"/>
                <a:sym typeface="Calibri"/>
              </a:rPr>
              <a:t>should be focusing on a visual, Auditory or Kinesthetic method as we learn something new while using differentiation.  When we use a visual, auditory or kinesthetic method more neural networks are fired in the brain creating stronger connections with our students. The more the neural network is fired in the brain, the stronger the network becomes.   This process takes a lot of time, energy and effort, but if done properly can leave lasting results in our students long term memory.</a:t>
            </a: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r>
              <a:rPr lang="en-US" sz="1200" b="0" i="0" u="none" strike="noStrike" cap="none">
                <a:solidFill>
                  <a:schemeClr val="dk1"/>
                </a:solidFill>
                <a:latin typeface="Calibri"/>
                <a:ea typeface="Calibri"/>
                <a:cs typeface="Calibri"/>
                <a:sym typeface="Calibri"/>
              </a:rPr>
              <a:t>We are going to do an auditory and kinesthetic activity  together today to work on our long term memory.  Many of the students I work with struggle with basic math concepts, so I’ve brought whack it today.  On each wall/table , I have random numbers.  Each group member has a flyswatter and the goal is to be the first person to “whack” the correct answer. I will call out the problem orally and let’s see who will win.  </a:t>
            </a: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136" name="Google Shape;136;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3" name="Google Shape;143;p9: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200" b="0" i="0" u="none" strike="noStrike" cap="none">
                <a:solidFill>
                  <a:schemeClr val="dk1"/>
                </a:solidFill>
                <a:latin typeface="Calibri"/>
                <a:ea typeface="Calibri"/>
                <a:cs typeface="Calibri"/>
                <a:sym typeface="Calibri"/>
              </a:rPr>
              <a:t>As I stated before, we should never lower our standards for our students.  </a:t>
            </a: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r>
              <a:rPr lang="en-US" sz="1200" b="0" i="0" u="none" strike="noStrike" cap="none">
                <a:solidFill>
                  <a:schemeClr val="dk1"/>
                </a:solidFill>
                <a:latin typeface="Calibri"/>
                <a:ea typeface="Calibri"/>
                <a:cs typeface="Calibri"/>
                <a:sym typeface="Calibri"/>
              </a:rPr>
              <a:t> Scaffolding consists of activities provided by the educator or peer to support the student as he or she is led through the ZPD.  Support is tapered off as it becomes unnecessary, and the end goal is for the student to be able to complete the task on their own.  As a teacher we continue to build on the ZPD as the students learn new skills. </a:t>
            </a:r>
            <a:endParaRPr/>
          </a:p>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r>
              <a:rPr lang="en-US" sz="1200" b="0" i="0" u="none" strike="noStrike" cap="none">
                <a:solidFill>
                  <a:schemeClr val="dk1"/>
                </a:solidFill>
                <a:latin typeface="Calibri"/>
                <a:ea typeface="Calibri"/>
                <a:cs typeface="Calibri"/>
                <a:sym typeface="Calibri"/>
              </a:rPr>
              <a:t>There are five processes that aid effective scaffolding: </a:t>
            </a:r>
            <a:endParaRPr/>
          </a:p>
          <a:p>
            <a:pPr marL="0" marR="0" lvl="0" indent="0" algn="l" rtl="0">
              <a:lnSpc>
                <a:spcPct val="100000"/>
              </a:lnSpc>
              <a:spcBef>
                <a:spcPts val="0"/>
              </a:spcBef>
              <a:spcAft>
                <a:spcPts val="0"/>
              </a:spcAft>
              <a:buClr>
                <a:srgbClr val="000000"/>
              </a:buClr>
              <a:buSzPts val="1400"/>
              <a:buFont typeface="Arial"/>
              <a:buNone/>
            </a:pPr>
            <a:r>
              <a:rPr lang="en-US" sz="1200" b="0" i="0" u="none" strike="noStrike" cap="none">
                <a:solidFill>
                  <a:schemeClr val="dk1"/>
                </a:solidFill>
                <a:latin typeface="Calibri"/>
                <a:ea typeface="Calibri"/>
                <a:cs typeface="Calibri"/>
                <a:sym typeface="Calibri"/>
              </a:rPr>
              <a:t>1- Gaining and Maintaining the learner’s interest in the task</a:t>
            </a:r>
            <a:endParaRPr/>
          </a:p>
          <a:p>
            <a:pPr marL="0" marR="0" lvl="0" indent="0" algn="l" rtl="0">
              <a:lnSpc>
                <a:spcPct val="100000"/>
              </a:lnSpc>
              <a:spcBef>
                <a:spcPts val="0"/>
              </a:spcBef>
              <a:spcAft>
                <a:spcPts val="0"/>
              </a:spcAft>
              <a:buClr>
                <a:srgbClr val="000000"/>
              </a:buClr>
              <a:buSzPts val="1400"/>
              <a:buFont typeface="Arial"/>
              <a:buNone/>
            </a:pPr>
            <a:r>
              <a:rPr lang="en-US" sz="1200" b="0" i="0" u="none" strike="noStrike" cap="none">
                <a:solidFill>
                  <a:schemeClr val="dk1"/>
                </a:solidFill>
                <a:latin typeface="Calibri"/>
                <a:ea typeface="Calibri"/>
                <a:cs typeface="Calibri"/>
                <a:sym typeface="Calibri"/>
              </a:rPr>
              <a:t>2- Making the task simple</a:t>
            </a:r>
            <a:endParaRPr/>
          </a:p>
          <a:p>
            <a:pPr marL="0" marR="0" lvl="0" indent="0" algn="l" rtl="0">
              <a:lnSpc>
                <a:spcPct val="100000"/>
              </a:lnSpc>
              <a:spcBef>
                <a:spcPts val="0"/>
              </a:spcBef>
              <a:spcAft>
                <a:spcPts val="0"/>
              </a:spcAft>
              <a:buClr>
                <a:srgbClr val="000000"/>
              </a:buClr>
              <a:buSzPts val="1400"/>
              <a:buFont typeface="Arial"/>
              <a:buNone/>
            </a:pPr>
            <a:r>
              <a:rPr lang="en-US" sz="1200" b="0" i="0" u="none" strike="noStrike" cap="none">
                <a:solidFill>
                  <a:schemeClr val="dk1"/>
                </a:solidFill>
                <a:latin typeface="Calibri"/>
                <a:ea typeface="Calibri"/>
                <a:cs typeface="Calibri"/>
                <a:sym typeface="Calibri"/>
              </a:rPr>
              <a:t>3- Emphasizing certain aspects that will help with the solution</a:t>
            </a:r>
            <a:endParaRPr/>
          </a:p>
          <a:p>
            <a:pPr marL="0" marR="0" lvl="0" indent="0" algn="l" rtl="0">
              <a:lnSpc>
                <a:spcPct val="100000"/>
              </a:lnSpc>
              <a:spcBef>
                <a:spcPts val="0"/>
              </a:spcBef>
              <a:spcAft>
                <a:spcPts val="0"/>
              </a:spcAft>
              <a:buClr>
                <a:srgbClr val="000000"/>
              </a:buClr>
              <a:buSzPts val="1400"/>
              <a:buFont typeface="Arial"/>
              <a:buNone/>
            </a:pPr>
            <a:r>
              <a:rPr lang="en-US" sz="1200" b="0" i="0" u="none" strike="noStrike" cap="none">
                <a:solidFill>
                  <a:schemeClr val="dk1"/>
                </a:solidFill>
                <a:latin typeface="Calibri"/>
                <a:ea typeface="Calibri"/>
                <a:cs typeface="Calibri"/>
                <a:sym typeface="Calibri"/>
              </a:rPr>
              <a:t>4- Control the student’s level of frustration</a:t>
            </a:r>
            <a:endParaRPr/>
          </a:p>
          <a:p>
            <a:pPr marL="0" marR="0" lvl="0" indent="0" algn="l" rtl="0">
              <a:lnSpc>
                <a:spcPct val="100000"/>
              </a:lnSpc>
              <a:spcBef>
                <a:spcPts val="0"/>
              </a:spcBef>
              <a:spcAft>
                <a:spcPts val="0"/>
              </a:spcAft>
              <a:buClr>
                <a:srgbClr val="000000"/>
              </a:buClr>
              <a:buSzPts val="1400"/>
              <a:buFont typeface="Arial"/>
              <a:buNone/>
            </a:pPr>
            <a:r>
              <a:rPr lang="en-US" sz="1200" b="0" i="0" u="none" strike="noStrike" cap="none">
                <a:solidFill>
                  <a:schemeClr val="dk1"/>
                </a:solidFill>
                <a:latin typeface="Calibri"/>
                <a:ea typeface="Calibri"/>
                <a:cs typeface="Calibri"/>
                <a:sym typeface="Calibri"/>
              </a:rPr>
              <a:t>5- Demonstrate the task</a:t>
            </a:r>
            <a:endParaRPr/>
          </a:p>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r>
              <a:rPr lang="en-US" sz="1200" b="0" i="0" u="none" strike="noStrike" cap="none">
                <a:solidFill>
                  <a:schemeClr val="dk1"/>
                </a:solidFill>
                <a:latin typeface="Calibri"/>
                <a:ea typeface="Calibri"/>
                <a:cs typeface="Calibri"/>
                <a:sym typeface="Calibri"/>
              </a:rPr>
              <a:t>I’m including an example to the side of some work that I recently completed with one of my students.  He has been very frustrated and is receiving 1:1 tutoring in hopes of improving his math skills.  The student struggled quite a bit with lattice division and we had to rethink how to teach the student to divide.  He remembered a bit of division from when he went to school as a child and we used his current knowledge to make connections and simplify the task.  I would emphasize that we could break down the division problems to build up to the solution.  His frustration levels have decreased greatly and he is now able to independently divide without promptings of any type.</a:t>
            </a:r>
            <a:endParaRPr sz="1200" b="0" i="0" u="none" strike="noStrike" cap="none">
              <a:solidFill>
                <a:schemeClr val="dk1"/>
              </a:solidFill>
              <a:latin typeface="Calibri"/>
              <a:ea typeface="Calibri"/>
              <a:cs typeface="Calibri"/>
              <a:sym typeface="Calibri"/>
            </a:endParaRPr>
          </a:p>
        </p:txBody>
      </p:sp>
      <p:sp>
        <p:nvSpPr>
          <p:cNvPr id="144" name="Google Shape;144;p9: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000000"/>
              </a:buClr>
              <a:buSzPts val="1400"/>
              <a:buFont typeface="Arial"/>
              <a:buNone/>
            </a:pPr>
            <a:fld id="{00000000-1234-1234-1234-123412341234}" type="slidenum">
              <a:rPr lang="en-US" sz="1400" b="0" i="0" u="none" strike="noStrike" cap="none">
                <a:solidFill>
                  <a:srgbClr val="000000"/>
                </a:solidFill>
                <a:latin typeface="Arial"/>
                <a:ea typeface="Arial"/>
                <a:cs typeface="Arial"/>
                <a:sym typeface="Arial"/>
              </a:rPr>
              <a:t>9</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lstStyle>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7" name="Google Shape;17;p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lstStyle>
            <a:lvl1pPr marR="0" lvl="0" algn="ctr" rtl="0">
              <a:lnSpc>
                <a:spcPct val="90000"/>
              </a:lnSpc>
              <a:spcBef>
                <a:spcPts val="10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endParaRPr/>
          </a:p>
        </p:txBody>
      </p:sp>
      <p:sp>
        <p:nvSpPr>
          <p:cNvPr id="18" name="Google Shape;18;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9" name="Google Shape;1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20" name="Google Shape;20;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4" name="Google Shape;74;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5" name="Google Shape;75;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76" name="Google Shape;76;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77" name="Google Shape;77;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0" name="Google Shape;80;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1" name="Google Shape;8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2" name="Google Shape;8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3" name="Google Shape;8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3" name="Google Shape;23;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4" name="Google Shape;24;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25" name="Google Shape;25;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26" name="Google Shape;26;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7"/>
        <p:cNvGrpSpPr/>
        <p:nvPr/>
      </p:nvGrpSpPr>
      <p:grpSpPr>
        <a:xfrm>
          <a:off x="0" y="0"/>
          <a:ext cx="0" cy="0"/>
          <a:chOff x="0" y="0"/>
          <a:chExt cx="0" cy="0"/>
        </a:xfrm>
      </p:grpSpPr>
      <p:sp>
        <p:nvSpPr>
          <p:cNvPr id="28" name="Google Shape;28;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29" name="Google Shape;29;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30" name="Google Shape;30;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1"/>
        <p:cNvGrpSpPr/>
        <p:nvPr/>
      </p:nvGrpSpPr>
      <p:grpSpPr>
        <a:xfrm>
          <a:off x="0" y="0"/>
          <a:ext cx="0" cy="0"/>
          <a:chOff x="0" y="0"/>
          <a:chExt cx="0" cy="0"/>
        </a:xfrm>
      </p:grpSpPr>
      <p:sp>
        <p:nvSpPr>
          <p:cNvPr id="32" name="Google Shape;32;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3" name="Google Shape;33;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4" name="Google Shape;34;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5" name="Google Shape;35;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36" name="Google Shape;36;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37" name="Google Shape;37;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6"/>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lstStyle>
            <a:lvl1pPr marR="0" lvl="0" algn="l"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40" name="Google Shape;40;p6"/>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lstStyle>
            <a:lvl1pPr marL="457200" marR="0" lvl="0" indent="-228600" algn="l" rtl="0">
              <a:lnSpc>
                <a:spcPct val="90000"/>
              </a:lnSpc>
              <a:spcBef>
                <a:spcPts val="1000"/>
              </a:spcBef>
              <a:spcAft>
                <a:spcPts val="0"/>
              </a:spcAft>
              <a:buClr>
                <a:srgbClr val="888888"/>
              </a:buClr>
              <a:buSzPts val="2400"/>
              <a:buFont typeface="Arial"/>
              <a:buNone/>
              <a:defRPr sz="2400" b="0" i="0" u="none" strike="noStrike" cap="none">
                <a:solidFill>
                  <a:srgbClr val="888888"/>
                </a:solidFill>
                <a:latin typeface="Calibri"/>
                <a:ea typeface="Calibri"/>
                <a:cs typeface="Calibri"/>
                <a:sym typeface="Calibri"/>
              </a:defRPr>
            </a:lvl1pPr>
            <a:lvl2pPr marL="914400" marR="0" lvl="1" indent="-228600" algn="l" rtl="0">
              <a:lnSpc>
                <a:spcPct val="90000"/>
              </a:lnSpc>
              <a:spcBef>
                <a:spcPts val="5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2pPr>
            <a:lvl3pPr marL="1371600" marR="0" lvl="2" indent="-228600" algn="l" rtl="0">
              <a:lnSpc>
                <a:spcPct val="90000"/>
              </a:lnSpc>
              <a:spcBef>
                <a:spcPts val="500"/>
              </a:spcBef>
              <a:spcAft>
                <a:spcPts val="0"/>
              </a:spcAft>
              <a:buClr>
                <a:srgbClr val="888888"/>
              </a:buClr>
              <a:buSzPts val="1800"/>
              <a:buFont typeface="Arial"/>
              <a:buNone/>
              <a:defRPr sz="1800" b="0" i="0" u="none" strike="noStrike" cap="none">
                <a:solidFill>
                  <a:srgbClr val="888888"/>
                </a:solidFill>
                <a:latin typeface="Calibri"/>
                <a:ea typeface="Calibri"/>
                <a:cs typeface="Calibri"/>
                <a:sym typeface="Calibri"/>
              </a:defRPr>
            </a:lvl3pPr>
            <a:lvl4pPr marL="1828800" marR="0" lvl="3"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4pPr>
            <a:lvl5pPr marL="2286000" marR="0" lvl="4"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5pPr>
            <a:lvl6pPr marL="2743200" marR="0" lvl="5"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6pPr>
            <a:lvl7pPr marL="3200400" marR="0" lvl="6"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7pPr>
            <a:lvl8pPr marL="3657600" marR="0" lvl="7"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8pPr>
            <a:lvl9pPr marL="4114800" marR="0" lvl="8"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9pPr>
          </a:lstStyle>
          <a:p>
            <a:endParaRPr/>
          </a:p>
        </p:txBody>
      </p:sp>
      <p:sp>
        <p:nvSpPr>
          <p:cNvPr id="41" name="Google Shape;41;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2" name="Google Shape;42;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3" name="Google Shape;43;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4"/>
        <p:cNvGrpSpPr/>
        <p:nvPr/>
      </p:nvGrpSpPr>
      <p:grpSpPr>
        <a:xfrm>
          <a:off x="0" y="0"/>
          <a:ext cx="0" cy="0"/>
          <a:chOff x="0" y="0"/>
          <a:chExt cx="0" cy="0"/>
        </a:xfrm>
      </p:grpSpPr>
      <p:sp>
        <p:nvSpPr>
          <p:cNvPr id="45" name="Google Shape;45;p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46" name="Google Shape;46;p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marR="0" lvl="0" indent="-228600" algn="l" rtl="0">
              <a:lnSpc>
                <a:spcPct val="90000"/>
              </a:lnSpc>
              <a:spcBef>
                <a:spcPts val="100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7" name="Google Shape;47;p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8" name="Google Shape;48;p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marR="0" lvl="0" indent="-228600" algn="l" rtl="0">
              <a:lnSpc>
                <a:spcPct val="90000"/>
              </a:lnSpc>
              <a:spcBef>
                <a:spcPts val="100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9" name="Google Shape;49;p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50" name="Google Shape;50;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1" name="Google Shape;51;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2" name="Google Shape;52;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3"/>
        <p:cNvGrpSpPr/>
        <p:nvPr/>
      </p:nvGrpSpPr>
      <p:grpSpPr>
        <a:xfrm>
          <a:off x="0" y="0"/>
          <a:ext cx="0" cy="0"/>
          <a:chOff x="0" y="0"/>
          <a:chExt cx="0" cy="0"/>
        </a:xfrm>
      </p:grpSpPr>
      <p:sp>
        <p:nvSpPr>
          <p:cNvPr id="54" name="Google Shape;54;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5" name="Google Shape;55;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6" name="Google Shape;56;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7" name="Google Shape;57;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marR="0" lvl="0" algn="l" rtl="0">
              <a:lnSpc>
                <a:spcPct val="90000"/>
              </a:lnSpc>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0" name="Google Shape;60;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marR="0" lvl="0" indent="-431800" algn="l" rtl="0">
              <a:lnSpc>
                <a:spcPct val="90000"/>
              </a:lnSpc>
              <a:spcBef>
                <a:spcPts val="100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90000"/>
              </a:lnSpc>
              <a:spcBef>
                <a:spcPts val="5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61" name="Google Shape;61;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marR="0" lvl="0" indent="-228600" algn="l" rtl="0">
              <a:lnSpc>
                <a:spcPct val="90000"/>
              </a:lnSpc>
              <a:spcBef>
                <a:spcPts val="10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62" name="Google Shape;62;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63" name="Google Shape;63;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64" name="Google Shape;64;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marR="0" lvl="0" algn="l" rtl="0">
              <a:lnSpc>
                <a:spcPct val="90000"/>
              </a:lnSpc>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7" name="Google Shape;67;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Google Shape;68;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marR="0" lvl="0" indent="-228600" algn="l" rtl="0">
              <a:lnSpc>
                <a:spcPct val="90000"/>
              </a:lnSpc>
              <a:spcBef>
                <a:spcPts val="10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69" name="Google Shape;69;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70" name="Google Shape;70;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71" name="Google Shape;71;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schools.utah.gov/file/b264c43f-2f8c-4598-80a3-ecfac8d6f02c"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p>
            <a:pPr marL="0" marR="0" lvl="0" indent="0" algn="ctr" rtl="0">
              <a:lnSpc>
                <a:spcPct val="90000"/>
              </a:lnSpc>
              <a:spcBef>
                <a:spcPts val="0"/>
              </a:spcBef>
              <a:spcAft>
                <a:spcPts val="0"/>
              </a:spcAft>
              <a:buClr>
                <a:schemeClr val="dk1"/>
              </a:buClr>
              <a:buSzPts val="5400"/>
              <a:buFont typeface="Calibri"/>
              <a:buNone/>
            </a:pPr>
            <a:r>
              <a:rPr lang="en-US" sz="5400" b="0" i="0" u="none" strike="noStrike" cap="none">
                <a:solidFill>
                  <a:schemeClr val="dk1"/>
                </a:solidFill>
                <a:latin typeface="Calibri"/>
                <a:ea typeface="Calibri"/>
                <a:cs typeface="Calibri"/>
                <a:sym typeface="Calibri"/>
              </a:rPr>
              <a:t>Differentiation and Accommodation </a:t>
            </a:r>
            <a:r>
              <a:rPr lang="en-US" sz="5400" b="0" i="0" u="none" strike="noStrike" cap="none" smtClean="0">
                <a:solidFill>
                  <a:schemeClr val="dk1"/>
                </a:solidFill>
                <a:latin typeface="Calibri"/>
                <a:ea typeface="Calibri"/>
                <a:cs typeface="Calibri"/>
                <a:sym typeface="Calibri"/>
              </a:rPr>
              <a:t>in </a:t>
            </a:r>
            <a:r>
              <a:rPr lang="en-US" sz="5400" b="0" i="0" u="none" strike="noStrike" cap="none">
                <a:solidFill>
                  <a:schemeClr val="dk1"/>
                </a:solidFill>
                <a:latin typeface="Calibri"/>
                <a:ea typeface="Calibri"/>
                <a:cs typeface="Calibri"/>
                <a:sym typeface="Calibri"/>
              </a:rPr>
              <a:t>the Adult Education Setting</a:t>
            </a:r>
            <a:endParaRPr sz="5400" b="0" i="0" u="none" strike="noStrike" cap="none">
              <a:solidFill>
                <a:schemeClr val="dk1"/>
              </a:solidFill>
              <a:latin typeface="Calibri"/>
              <a:ea typeface="Calibri"/>
              <a:cs typeface="Calibri"/>
              <a:sym typeface="Calibri"/>
            </a:endParaRPr>
          </a:p>
        </p:txBody>
      </p:sp>
      <p:sp>
        <p:nvSpPr>
          <p:cNvPr id="90" name="Google Shape;90;p13"/>
          <p:cNvSpPr txBox="1">
            <a:spLocks noGrp="1"/>
          </p:cNvSpPr>
          <p:nvPr>
            <p:ph type="subTitle" idx="1"/>
          </p:nvPr>
        </p:nvSpPr>
        <p:spPr>
          <a:xfrm>
            <a:off x="1692165" y="4894811"/>
            <a:ext cx="9144000" cy="1655762"/>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Clr>
                <a:schemeClr val="dk1"/>
              </a:buClr>
              <a:buSzPts val="2400"/>
              <a:buFont typeface="Arial"/>
              <a:buNone/>
            </a:pPr>
            <a:r>
              <a:rPr lang="en-US" sz="2400" b="0" i="0" u="none" strike="noStrike" cap="none">
                <a:solidFill>
                  <a:schemeClr val="dk1"/>
                </a:solidFill>
                <a:latin typeface="Calibri"/>
                <a:ea typeface="Calibri"/>
                <a:cs typeface="Calibri"/>
                <a:sym typeface="Calibri"/>
              </a:rPr>
              <a:t>Cathleen Carter M.Ed</a:t>
            </a:r>
            <a:endParaRPr sz="2400" b="0" i="0" u="none" strike="noStrike" cap="none">
              <a:solidFill>
                <a:schemeClr val="dk1"/>
              </a:solidFill>
              <a:latin typeface="Calibri"/>
              <a:ea typeface="Calibri"/>
              <a:cs typeface="Calibri"/>
              <a:sym typeface="Calibri"/>
            </a:endParaRPr>
          </a:p>
          <a:p>
            <a:pPr marL="0" marR="0" lvl="0" indent="0" algn="ctr" rtl="0">
              <a:lnSpc>
                <a:spcPct val="90000"/>
              </a:lnSpc>
              <a:spcBef>
                <a:spcPts val="1000"/>
              </a:spcBef>
              <a:spcAft>
                <a:spcPts val="0"/>
              </a:spcAft>
              <a:buClr>
                <a:schemeClr val="dk1"/>
              </a:buClr>
              <a:buSzPts val="2400"/>
              <a:buFont typeface="Arial"/>
              <a:buNone/>
            </a:pPr>
            <a:r>
              <a:rPr lang="en-US" sz="2400" b="0" i="0" u="none" strike="noStrike" cap="none">
                <a:solidFill>
                  <a:schemeClr val="dk1"/>
                </a:solidFill>
                <a:latin typeface="Calibri"/>
                <a:ea typeface="Calibri"/>
                <a:cs typeface="Calibri"/>
                <a:sym typeface="Calibri"/>
              </a:rPr>
              <a:t>Coordinator, Granite Peaks Lifelong Learning</a:t>
            </a:r>
            <a:endParaRPr sz="2400" b="0" i="0" u="none" strike="noStrike" cap="none">
              <a:solidFill>
                <a:schemeClr val="dk1"/>
              </a:solidFill>
              <a:latin typeface="Calibri"/>
              <a:ea typeface="Calibri"/>
              <a:cs typeface="Calibri"/>
              <a:sym typeface="Calibri"/>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22"/>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4400"/>
              <a:buFont typeface="Calibri"/>
              <a:buNone/>
            </a:pPr>
            <a:r>
              <a:rPr lang="en-US" sz="4400" b="0" i="0" u="none" strike="noStrike" cap="none">
                <a:solidFill>
                  <a:schemeClr val="dk1"/>
                </a:solidFill>
                <a:latin typeface="Calibri"/>
                <a:ea typeface="Calibri"/>
                <a:cs typeface="Calibri"/>
                <a:sym typeface="Calibri"/>
              </a:rPr>
              <a:t>Reflect and Connect</a:t>
            </a:r>
            <a:endParaRPr sz="4400" b="0" i="0" u="none" strike="noStrike" cap="none">
              <a:solidFill>
                <a:schemeClr val="dk1"/>
              </a:solidFill>
              <a:latin typeface="Calibri"/>
              <a:ea typeface="Calibri"/>
              <a:cs typeface="Calibri"/>
              <a:sym typeface="Calibri"/>
            </a:endParaRPr>
          </a:p>
        </p:txBody>
      </p:sp>
      <p:sp>
        <p:nvSpPr>
          <p:cNvPr id="158" name="Google Shape;158;p22"/>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Autofit/>
          </a:bodyPr>
          <a:lstStyle/>
          <a:p>
            <a:pPr marL="457200" marR="0" lvl="0" indent="-457200" algn="l" rtl="0">
              <a:lnSpc>
                <a:spcPct val="90000"/>
              </a:lnSpc>
              <a:spcBef>
                <a:spcPts val="1000"/>
              </a:spcBef>
              <a:spcAft>
                <a:spcPts val="0"/>
              </a:spcAft>
              <a:buClr>
                <a:schemeClr val="dk1"/>
              </a:buClr>
              <a:buSzPts val="2800"/>
              <a:buFont typeface="Arial"/>
              <a:buChar char="•"/>
            </a:pPr>
            <a:r>
              <a:rPr lang="en-US" sz="2800" b="0" i="0" u="none" strike="noStrike" cap="none">
                <a:solidFill>
                  <a:schemeClr val="dk1"/>
                </a:solidFill>
                <a:latin typeface="Calibri"/>
                <a:ea typeface="Calibri"/>
                <a:cs typeface="Calibri"/>
                <a:sym typeface="Calibri"/>
              </a:rPr>
              <a:t>Tool  for professional growth and change.</a:t>
            </a:r>
            <a:endParaRPr/>
          </a:p>
          <a:p>
            <a:pPr marL="457200" marR="0" lvl="0" indent="-457200" algn="l" rtl="0">
              <a:lnSpc>
                <a:spcPct val="90000"/>
              </a:lnSpc>
              <a:spcBef>
                <a:spcPts val="1000"/>
              </a:spcBef>
              <a:spcAft>
                <a:spcPts val="0"/>
              </a:spcAft>
              <a:buClr>
                <a:schemeClr val="dk1"/>
              </a:buClr>
              <a:buSzPts val="2800"/>
              <a:buFont typeface="Arial"/>
              <a:buChar char="•"/>
            </a:pPr>
            <a:r>
              <a:rPr lang="en-US" sz="2800" b="0" i="0" u="none" strike="noStrike" cap="none">
                <a:solidFill>
                  <a:schemeClr val="dk1"/>
                </a:solidFill>
                <a:latin typeface="Calibri"/>
                <a:ea typeface="Calibri"/>
                <a:cs typeface="Calibri"/>
                <a:sym typeface="Calibri"/>
              </a:rPr>
              <a:t>Collective musings resulting in a mental process that creates disequilibrium and a desire to understand and act</a:t>
            </a:r>
            <a:endParaRPr sz="2800" b="0" i="0" u="none" strike="noStrike" cap="none">
              <a:solidFill>
                <a:schemeClr val="dk1"/>
              </a:solidFill>
              <a:latin typeface="Calibri"/>
              <a:ea typeface="Calibri"/>
              <a:cs typeface="Calibri"/>
              <a:sym typeface="Calibri"/>
            </a:endParaRPr>
          </a:p>
          <a:p>
            <a:pPr marL="0" marR="0" lvl="0" indent="0" algn="l" rtl="0">
              <a:lnSpc>
                <a:spcPct val="90000"/>
              </a:lnSpc>
              <a:spcBef>
                <a:spcPts val="1000"/>
              </a:spcBef>
              <a:spcAft>
                <a:spcPts val="0"/>
              </a:spcAft>
              <a:buClr>
                <a:schemeClr val="dk1"/>
              </a:buClr>
              <a:buSzPts val="2800"/>
              <a:buFont typeface="Arial"/>
              <a:buNone/>
            </a:pPr>
            <a:endParaRPr sz="2800" b="0" i="0" u="none" strike="noStrike" cap="none">
              <a:solidFill>
                <a:schemeClr val="dk1"/>
              </a:solidFill>
              <a:latin typeface="Calibri"/>
              <a:ea typeface="Calibri"/>
              <a:cs typeface="Calibri"/>
              <a:sym typeface="Calibri"/>
            </a:endParaRPr>
          </a:p>
          <a:p>
            <a:pPr marL="457200" marR="0" lvl="0" indent="-279400" algn="l" rtl="0">
              <a:lnSpc>
                <a:spcPct val="90000"/>
              </a:lnSpc>
              <a:spcBef>
                <a:spcPts val="1000"/>
              </a:spcBef>
              <a:spcAft>
                <a:spcPts val="0"/>
              </a:spcAft>
              <a:buClr>
                <a:schemeClr val="dk1"/>
              </a:buClr>
              <a:buSzPts val="2800"/>
              <a:buFont typeface="Arial"/>
              <a:buNone/>
            </a:pPr>
            <a:endParaRPr sz="2800" b="0" i="0" u="none" strike="noStrike" cap="none">
              <a:solidFill>
                <a:schemeClr val="dk1"/>
              </a:solidFill>
              <a:latin typeface="Calibri"/>
              <a:ea typeface="Calibri"/>
              <a:cs typeface="Calibri"/>
              <a:sym typeface="Calibri"/>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23"/>
          <p:cNvSpPr txBox="1">
            <a:spLocks noGrp="1"/>
          </p:cNvSpPr>
          <p:nvPr>
            <p:ph type="title"/>
          </p:nvPr>
        </p:nvSpPr>
        <p:spPr>
          <a:xfrm>
            <a:off x="747175" y="126075"/>
            <a:ext cx="10515600" cy="1325700"/>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4400"/>
              <a:buFont typeface="Calibri"/>
              <a:buNone/>
            </a:pPr>
            <a:r>
              <a:rPr lang="en-US" sz="4400" b="0" i="0" u="none" strike="noStrike" cap="none">
                <a:solidFill>
                  <a:schemeClr val="dk1"/>
                </a:solidFill>
                <a:latin typeface="Calibri"/>
                <a:ea typeface="Calibri"/>
                <a:cs typeface="Calibri"/>
                <a:sym typeface="Calibri"/>
              </a:rPr>
              <a:t>Resources</a:t>
            </a:r>
            <a:endParaRPr sz="4400" b="0" i="0" u="none" strike="noStrike" cap="none">
              <a:solidFill>
                <a:schemeClr val="dk1"/>
              </a:solidFill>
              <a:latin typeface="Calibri"/>
              <a:ea typeface="Calibri"/>
              <a:cs typeface="Calibri"/>
              <a:sym typeface="Calibri"/>
            </a:endParaRPr>
          </a:p>
        </p:txBody>
      </p:sp>
      <p:sp>
        <p:nvSpPr>
          <p:cNvPr id="165" name="Google Shape;165;p23"/>
          <p:cNvSpPr txBox="1">
            <a:spLocks noGrp="1"/>
          </p:cNvSpPr>
          <p:nvPr>
            <p:ph type="body" idx="1"/>
          </p:nvPr>
        </p:nvSpPr>
        <p:spPr>
          <a:xfrm>
            <a:off x="747175" y="1312675"/>
            <a:ext cx="10606500" cy="54045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1000"/>
              </a:spcBef>
              <a:spcAft>
                <a:spcPts val="0"/>
              </a:spcAft>
              <a:buClr>
                <a:schemeClr val="dk1"/>
              </a:buClr>
              <a:buSzPts val="2800"/>
              <a:buFont typeface="Arial"/>
              <a:buNone/>
            </a:pPr>
            <a:r>
              <a:rPr lang="en-US" sz="1600" b="0" i="1" u="none" strike="noStrike" cap="none">
                <a:solidFill>
                  <a:schemeClr val="dk1"/>
                </a:solidFill>
                <a:latin typeface="Calibri"/>
                <a:ea typeface="Calibri"/>
                <a:cs typeface="Calibri"/>
                <a:sym typeface="Calibri"/>
              </a:rPr>
              <a:t>Accommodations and Modifications for Students with Disabilities in Vocational Education and Adult General Education  </a:t>
            </a:r>
            <a:endParaRPr sz="1600" b="0" i="0" u="none" strike="noStrike" cap="none">
              <a:solidFill>
                <a:schemeClr val="dk1"/>
              </a:solidFill>
              <a:latin typeface="Calibri"/>
              <a:ea typeface="Calibri"/>
              <a:cs typeface="Calibri"/>
              <a:sym typeface="Calibri"/>
            </a:endParaRPr>
          </a:p>
          <a:p>
            <a:pPr marL="285750" marR="0" lvl="0" indent="-285750" algn="l" rtl="0">
              <a:lnSpc>
                <a:spcPct val="90000"/>
              </a:lnSpc>
              <a:spcBef>
                <a:spcPts val="1000"/>
              </a:spcBef>
              <a:spcAft>
                <a:spcPts val="0"/>
              </a:spcAft>
              <a:buClr>
                <a:schemeClr val="dk1"/>
              </a:buClr>
              <a:buSzPts val="2800"/>
              <a:buFont typeface="Arial"/>
              <a:buChar char="-"/>
            </a:pPr>
            <a:r>
              <a:rPr lang="en-US" sz="1600" b="0" i="0" u="none" strike="noStrike" cap="none">
                <a:solidFill>
                  <a:schemeClr val="dk1"/>
                </a:solidFill>
                <a:latin typeface="Calibri"/>
                <a:ea typeface="Calibri"/>
                <a:cs typeface="Calibri"/>
                <a:sym typeface="Calibri"/>
              </a:rPr>
              <a:t>Marty Beech, Ph.D.</a:t>
            </a:r>
            <a:endParaRPr/>
          </a:p>
          <a:p>
            <a:pPr marL="0" marR="0" lvl="0" indent="0" algn="l" rtl="0">
              <a:lnSpc>
                <a:spcPct val="90000"/>
              </a:lnSpc>
              <a:spcBef>
                <a:spcPts val="1000"/>
              </a:spcBef>
              <a:spcAft>
                <a:spcPts val="0"/>
              </a:spcAft>
              <a:buClr>
                <a:schemeClr val="dk1"/>
              </a:buClr>
              <a:buSzPts val="2800"/>
              <a:buFont typeface="Arial"/>
              <a:buNone/>
            </a:pPr>
            <a:endParaRPr sz="1600"/>
          </a:p>
          <a:p>
            <a:pPr marL="0" marR="0" lvl="0" indent="0" algn="l" rtl="0">
              <a:lnSpc>
                <a:spcPct val="90000"/>
              </a:lnSpc>
              <a:spcBef>
                <a:spcPts val="1000"/>
              </a:spcBef>
              <a:spcAft>
                <a:spcPts val="0"/>
              </a:spcAft>
              <a:buClr>
                <a:schemeClr val="dk1"/>
              </a:buClr>
              <a:buSzPts val="2800"/>
              <a:buFont typeface="Arial"/>
              <a:buNone/>
            </a:pPr>
            <a:r>
              <a:rPr lang="en-US" sz="1600" b="0" i="1" u="none" strike="noStrike" cap="none">
                <a:solidFill>
                  <a:schemeClr val="dk1"/>
                </a:solidFill>
                <a:latin typeface="Calibri"/>
                <a:ea typeface="Calibri"/>
                <a:cs typeface="Calibri"/>
                <a:sym typeface="Calibri"/>
              </a:rPr>
              <a:t>Adult Education Students with Disabilities</a:t>
            </a:r>
            <a:endParaRPr/>
          </a:p>
          <a:p>
            <a:pPr marL="457200" marR="0" lvl="0" indent="-457200" algn="l" rtl="0">
              <a:lnSpc>
                <a:spcPct val="90000"/>
              </a:lnSpc>
              <a:spcBef>
                <a:spcPts val="1000"/>
              </a:spcBef>
              <a:spcAft>
                <a:spcPts val="0"/>
              </a:spcAft>
              <a:buClr>
                <a:schemeClr val="dk1"/>
              </a:buClr>
              <a:buSzPts val="2800"/>
              <a:buFont typeface="Arial"/>
              <a:buChar char="-"/>
            </a:pPr>
            <a:r>
              <a:rPr lang="en-US" sz="1600" b="0" i="0" u="none" strike="noStrike" cap="none">
                <a:solidFill>
                  <a:schemeClr val="dk1"/>
                </a:solidFill>
                <a:latin typeface="Calibri"/>
                <a:ea typeface="Calibri"/>
                <a:cs typeface="Calibri"/>
                <a:sym typeface="Calibri"/>
              </a:rPr>
              <a:t>Utah State Board of Education</a:t>
            </a:r>
            <a:endParaRPr/>
          </a:p>
          <a:p>
            <a:pPr marL="457200" marR="0" lvl="0" indent="-457200" algn="l" rtl="0">
              <a:lnSpc>
                <a:spcPct val="90000"/>
              </a:lnSpc>
              <a:spcBef>
                <a:spcPts val="1000"/>
              </a:spcBef>
              <a:spcAft>
                <a:spcPts val="0"/>
              </a:spcAft>
              <a:buClr>
                <a:schemeClr val="dk1"/>
              </a:buClr>
              <a:buSzPts val="2800"/>
              <a:buFont typeface="Arial"/>
              <a:buChar char="-"/>
            </a:pPr>
            <a:r>
              <a:rPr lang="en-US" sz="1600" b="0" i="0" u="sng" strike="noStrike" cap="none">
                <a:solidFill>
                  <a:schemeClr val="hlink"/>
                </a:solidFill>
                <a:latin typeface="Calibri"/>
                <a:ea typeface="Calibri"/>
                <a:cs typeface="Calibri"/>
                <a:sym typeface="Calibri"/>
                <a:hlinkClick r:id="rId3"/>
              </a:rPr>
              <a:t>https://www.schools.utah.gov/file/b264c43f-2f8c-4598-80a3-ecfac8d6f02c</a:t>
            </a:r>
            <a:r>
              <a:rPr lang="en-US" sz="1600" b="0" i="0" u="none" strike="noStrike" cap="none">
                <a:solidFill>
                  <a:schemeClr val="dk1"/>
                </a:solidFill>
                <a:latin typeface="Calibri"/>
                <a:ea typeface="Calibri"/>
                <a:cs typeface="Calibri"/>
                <a:sym typeface="Calibri"/>
              </a:rPr>
              <a:t> </a:t>
            </a:r>
            <a:endParaRPr/>
          </a:p>
          <a:p>
            <a:pPr marL="457200" marR="0" lvl="0" indent="-279400" algn="l" rtl="0">
              <a:lnSpc>
                <a:spcPct val="90000"/>
              </a:lnSpc>
              <a:spcBef>
                <a:spcPts val="1000"/>
              </a:spcBef>
              <a:spcAft>
                <a:spcPts val="0"/>
              </a:spcAft>
              <a:buClr>
                <a:schemeClr val="dk1"/>
              </a:buClr>
              <a:buSzPts val="2800"/>
              <a:buFont typeface="Arial"/>
              <a:buNone/>
            </a:pPr>
            <a:endParaRPr sz="1600" b="0" i="0" u="none" strike="noStrike" cap="none">
              <a:solidFill>
                <a:schemeClr val="dk1"/>
              </a:solidFill>
              <a:latin typeface="Calibri"/>
              <a:ea typeface="Calibri"/>
              <a:cs typeface="Calibri"/>
              <a:sym typeface="Calibri"/>
            </a:endParaRPr>
          </a:p>
          <a:p>
            <a:pPr marL="0" marR="0" lvl="0" indent="0" algn="l" rtl="0">
              <a:lnSpc>
                <a:spcPct val="90000"/>
              </a:lnSpc>
              <a:spcBef>
                <a:spcPts val="1000"/>
              </a:spcBef>
              <a:spcAft>
                <a:spcPts val="0"/>
              </a:spcAft>
              <a:buClr>
                <a:schemeClr val="dk1"/>
              </a:buClr>
              <a:buSzPts val="2800"/>
              <a:buFont typeface="Arial"/>
              <a:buNone/>
            </a:pPr>
            <a:r>
              <a:rPr lang="en-US" sz="1600" b="0" i="1" u="none" strike="noStrike" cap="none">
                <a:solidFill>
                  <a:schemeClr val="dk1"/>
                </a:solidFill>
                <a:latin typeface="Calibri"/>
                <a:ea typeface="Calibri"/>
                <a:cs typeface="Calibri"/>
                <a:sym typeface="Calibri"/>
              </a:rPr>
              <a:t>Adult Education Programs</a:t>
            </a:r>
            <a:endParaRPr/>
          </a:p>
          <a:p>
            <a:pPr marL="285750" marR="0" lvl="0" indent="-285750" algn="l" rtl="0">
              <a:lnSpc>
                <a:spcPct val="90000"/>
              </a:lnSpc>
              <a:spcBef>
                <a:spcPts val="1000"/>
              </a:spcBef>
              <a:spcAft>
                <a:spcPts val="0"/>
              </a:spcAft>
              <a:buClr>
                <a:schemeClr val="dk1"/>
              </a:buClr>
              <a:buSzPts val="2800"/>
              <a:buFont typeface="Arial"/>
              <a:buChar char="-"/>
            </a:pPr>
            <a:r>
              <a:rPr lang="en-US" sz="1600" b="0" i="0" u="none" strike="noStrike" cap="none">
                <a:solidFill>
                  <a:schemeClr val="dk1"/>
                </a:solidFill>
                <a:latin typeface="Calibri"/>
                <a:ea typeface="Calibri"/>
                <a:cs typeface="Calibri"/>
                <a:sym typeface="Calibri"/>
              </a:rPr>
              <a:t>M.P. Auerbach</a:t>
            </a:r>
            <a:endParaRPr sz="1600" b="0" i="0" u="none" strike="noStrike" cap="none">
              <a:solidFill>
                <a:schemeClr val="dk1"/>
              </a:solidFill>
              <a:latin typeface="Calibri"/>
              <a:ea typeface="Calibri"/>
              <a:cs typeface="Calibri"/>
              <a:sym typeface="Calibri"/>
            </a:endParaRPr>
          </a:p>
          <a:p>
            <a:pPr marL="285750" marR="0" lvl="0" indent="-107950" algn="l" rtl="0">
              <a:lnSpc>
                <a:spcPct val="90000"/>
              </a:lnSpc>
              <a:spcBef>
                <a:spcPts val="1000"/>
              </a:spcBef>
              <a:spcAft>
                <a:spcPts val="0"/>
              </a:spcAft>
              <a:buClr>
                <a:schemeClr val="dk1"/>
              </a:buClr>
              <a:buSzPts val="2800"/>
              <a:buFont typeface="Arial"/>
              <a:buNone/>
            </a:pPr>
            <a:endParaRPr sz="1600" b="0" i="0" u="none" strike="noStrike" cap="none">
              <a:solidFill>
                <a:schemeClr val="dk1"/>
              </a:solidFill>
              <a:latin typeface="Calibri"/>
              <a:ea typeface="Calibri"/>
              <a:cs typeface="Calibri"/>
              <a:sym typeface="Calibri"/>
            </a:endParaRPr>
          </a:p>
          <a:p>
            <a:pPr marL="0" marR="0" lvl="0" indent="0" algn="l" rtl="0">
              <a:lnSpc>
                <a:spcPct val="90000"/>
              </a:lnSpc>
              <a:spcBef>
                <a:spcPts val="1000"/>
              </a:spcBef>
              <a:spcAft>
                <a:spcPts val="0"/>
              </a:spcAft>
              <a:buClr>
                <a:schemeClr val="dk1"/>
              </a:buClr>
              <a:buSzPts val="2800"/>
              <a:buFont typeface="Arial"/>
              <a:buNone/>
            </a:pPr>
            <a:r>
              <a:rPr lang="en-US" sz="1600" b="0" i="1" u="none" strike="noStrike" cap="none">
                <a:solidFill>
                  <a:schemeClr val="dk1"/>
                </a:solidFill>
                <a:latin typeface="Calibri"/>
                <a:ea typeface="Calibri"/>
                <a:cs typeface="Calibri"/>
                <a:sym typeface="Calibri"/>
              </a:rPr>
              <a:t>Multiple Pathways to the Brain</a:t>
            </a:r>
            <a:endParaRPr/>
          </a:p>
          <a:p>
            <a:pPr marL="285750" marR="0" lvl="0" indent="-285750" algn="l" rtl="0">
              <a:lnSpc>
                <a:spcPct val="90000"/>
              </a:lnSpc>
              <a:spcBef>
                <a:spcPts val="1000"/>
              </a:spcBef>
              <a:spcAft>
                <a:spcPts val="0"/>
              </a:spcAft>
              <a:buClr>
                <a:schemeClr val="dk1"/>
              </a:buClr>
              <a:buSzPts val="2800"/>
              <a:buFont typeface="Arial"/>
              <a:buChar char="-"/>
            </a:pPr>
            <a:r>
              <a:rPr lang="en-US" sz="1600" b="0" i="0" u="none" strike="noStrike" cap="none">
                <a:solidFill>
                  <a:schemeClr val="dk1"/>
                </a:solidFill>
                <a:latin typeface="Calibri"/>
                <a:ea typeface="Calibri"/>
                <a:cs typeface="Calibri"/>
                <a:sym typeface="Calibri"/>
              </a:rPr>
              <a:t>Janet Nay Zadina</a:t>
            </a:r>
            <a:endParaRPr sz="1600" b="0" i="0" u="none" strike="noStrike" cap="none">
              <a:solidFill>
                <a:schemeClr val="dk1"/>
              </a:solidFill>
              <a:latin typeface="Calibri"/>
              <a:ea typeface="Calibri"/>
              <a:cs typeface="Calibri"/>
              <a:sym typeface="Calibri"/>
            </a:endParaRPr>
          </a:p>
          <a:p>
            <a:pPr marL="285750" marR="0" lvl="0" indent="-107950" algn="l" rtl="0">
              <a:lnSpc>
                <a:spcPct val="90000"/>
              </a:lnSpc>
              <a:spcBef>
                <a:spcPts val="1000"/>
              </a:spcBef>
              <a:spcAft>
                <a:spcPts val="0"/>
              </a:spcAft>
              <a:buClr>
                <a:schemeClr val="dk1"/>
              </a:buClr>
              <a:buSzPts val="2800"/>
              <a:buFont typeface="Arial"/>
              <a:buNone/>
            </a:pPr>
            <a:endParaRPr sz="1600" b="0" i="0" u="none" strike="noStrike" cap="none">
              <a:solidFill>
                <a:schemeClr val="dk1"/>
              </a:solidFill>
              <a:latin typeface="Calibri"/>
              <a:ea typeface="Calibri"/>
              <a:cs typeface="Calibri"/>
              <a:sym typeface="Calibri"/>
            </a:endParaRPr>
          </a:p>
          <a:p>
            <a:pPr marL="0" marR="0" lvl="0" indent="0" algn="l" rtl="0">
              <a:lnSpc>
                <a:spcPct val="90000"/>
              </a:lnSpc>
              <a:spcBef>
                <a:spcPts val="1000"/>
              </a:spcBef>
              <a:spcAft>
                <a:spcPts val="0"/>
              </a:spcAft>
              <a:buClr>
                <a:schemeClr val="dk1"/>
              </a:buClr>
              <a:buSzPts val="2800"/>
              <a:buFont typeface="Arial"/>
              <a:buNone/>
            </a:pPr>
            <a:r>
              <a:rPr lang="en-US" sz="1600" b="0" i="0" u="none" strike="noStrike" cap="none">
                <a:solidFill>
                  <a:schemeClr val="dk1"/>
                </a:solidFill>
                <a:latin typeface="Calibri"/>
                <a:ea typeface="Calibri"/>
                <a:cs typeface="Calibri"/>
                <a:sym typeface="Calibri"/>
              </a:rPr>
              <a:t>Virginia Education Association</a:t>
            </a:r>
            <a:endParaRPr/>
          </a:p>
          <a:p>
            <a:pPr marL="0" marR="0" lvl="0" indent="0" algn="l" rtl="0">
              <a:lnSpc>
                <a:spcPct val="90000"/>
              </a:lnSpc>
              <a:spcBef>
                <a:spcPts val="1000"/>
              </a:spcBef>
              <a:spcAft>
                <a:spcPts val="0"/>
              </a:spcAft>
              <a:buClr>
                <a:schemeClr val="dk1"/>
              </a:buClr>
              <a:buSzPts val="2800"/>
              <a:buFont typeface="Arial"/>
              <a:buNone/>
            </a:pPr>
            <a:endParaRPr sz="1600" b="0" i="0" u="none" strike="noStrike" cap="none">
              <a:solidFill>
                <a:schemeClr val="dk1"/>
              </a:solidFill>
              <a:latin typeface="Calibri"/>
              <a:ea typeface="Calibri"/>
              <a:cs typeface="Calibri"/>
              <a:sym typeface="Calibri"/>
            </a:endParaRPr>
          </a:p>
          <a:p>
            <a:pPr marL="285750" marR="0" lvl="0" indent="-107950" algn="l" rtl="0">
              <a:lnSpc>
                <a:spcPct val="90000"/>
              </a:lnSpc>
              <a:spcBef>
                <a:spcPts val="1000"/>
              </a:spcBef>
              <a:spcAft>
                <a:spcPts val="0"/>
              </a:spcAft>
              <a:buClr>
                <a:schemeClr val="dk1"/>
              </a:buClr>
              <a:buSzPts val="2800"/>
              <a:buFont typeface="Arial"/>
              <a:buNone/>
            </a:pPr>
            <a:endParaRPr sz="1600" b="0" i="0" u="none" strike="noStrike" cap="none">
              <a:solidFill>
                <a:schemeClr val="dk1"/>
              </a:solidFill>
              <a:latin typeface="Calibri"/>
              <a:ea typeface="Calibri"/>
              <a:cs typeface="Calibri"/>
              <a:sym typeface="Calibri"/>
            </a:endParaRPr>
          </a:p>
          <a:p>
            <a:pPr marL="285750" marR="0" lvl="0" indent="-107950" algn="l" rtl="0">
              <a:lnSpc>
                <a:spcPct val="90000"/>
              </a:lnSpc>
              <a:spcBef>
                <a:spcPts val="1000"/>
              </a:spcBef>
              <a:spcAft>
                <a:spcPts val="0"/>
              </a:spcAft>
              <a:buClr>
                <a:schemeClr val="dk1"/>
              </a:buClr>
              <a:buSzPts val="2800"/>
              <a:buFont typeface="Arial"/>
              <a:buNone/>
            </a:pPr>
            <a:endParaRPr sz="1600" b="0" i="0" u="none" strike="noStrike" cap="none">
              <a:solidFill>
                <a:schemeClr val="dk1"/>
              </a:solidFill>
              <a:latin typeface="Calibri"/>
              <a:ea typeface="Calibri"/>
              <a:cs typeface="Calibri"/>
              <a:sym typeface="Calibri"/>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4400"/>
              <a:buFont typeface="Calibri"/>
              <a:buNone/>
            </a:pPr>
            <a:r>
              <a:rPr lang="en-US" sz="4400" b="0" i="0" u="none" strike="noStrike" cap="none">
                <a:solidFill>
                  <a:schemeClr val="dk1"/>
                </a:solidFill>
                <a:latin typeface="Calibri"/>
                <a:ea typeface="Calibri"/>
                <a:cs typeface="Calibri"/>
                <a:sym typeface="Calibri"/>
              </a:rPr>
              <a:t>Disclaimer:</a:t>
            </a:r>
            <a:endParaRPr sz="4400" b="0" i="0" u="none" strike="noStrike" cap="none">
              <a:solidFill>
                <a:schemeClr val="dk1"/>
              </a:solidFill>
              <a:latin typeface="Calibri"/>
              <a:ea typeface="Calibri"/>
              <a:cs typeface="Calibri"/>
              <a:sym typeface="Calibri"/>
            </a:endParaRPr>
          </a:p>
        </p:txBody>
      </p:sp>
      <p:sp>
        <p:nvSpPr>
          <p:cNvPr id="97" name="Google Shape;97;p14"/>
          <p:cNvSpPr txBox="1">
            <a:spLocks noGrp="1"/>
          </p:cNvSpPr>
          <p:nvPr>
            <p:ph type="body" idx="1"/>
          </p:nvPr>
        </p:nvSpPr>
        <p:spPr>
          <a:xfrm>
            <a:off x="779950" y="1253325"/>
            <a:ext cx="10515600" cy="5604600"/>
          </a:xfrm>
          <a:prstGeom prst="rect">
            <a:avLst/>
          </a:prstGeom>
          <a:noFill/>
          <a:ln>
            <a:noFill/>
          </a:ln>
        </p:spPr>
        <p:txBody>
          <a:bodyPr spcFirstLastPara="1" wrap="square" lIns="91425" tIns="45700" rIns="91425" bIns="45700" anchor="t" anchorCtr="0">
            <a:noAutofit/>
          </a:bodyPr>
          <a:lstStyle/>
          <a:p>
            <a:pPr marL="457200" marR="0" lvl="0" indent="-406400" algn="l" rtl="0">
              <a:lnSpc>
                <a:spcPct val="90000"/>
              </a:lnSpc>
              <a:spcBef>
                <a:spcPts val="1000"/>
              </a:spcBef>
              <a:spcAft>
                <a:spcPts val="0"/>
              </a:spcAft>
              <a:buClr>
                <a:schemeClr val="dk1"/>
              </a:buClr>
              <a:buSzPts val="2800"/>
              <a:buFont typeface="Arial"/>
              <a:buChar char="•"/>
            </a:pPr>
            <a:r>
              <a:rPr lang="en-US" sz="2800" b="0" i="0" u="none" strike="noStrike" cap="none">
                <a:solidFill>
                  <a:schemeClr val="dk1"/>
                </a:solidFill>
                <a:latin typeface="Calibri"/>
                <a:ea typeface="Calibri"/>
                <a:cs typeface="Calibri"/>
                <a:sym typeface="Calibri"/>
              </a:rPr>
              <a:t>These methods and definitions are skills and techniques that I have found effective in my past 13 years as a Special Education/Elementary Teacher and the past 2 years as an Adult Education Coordinator and Home Hospital Teacher.</a:t>
            </a:r>
            <a:endParaRPr/>
          </a:p>
          <a:p>
            <a:pPr marL="457200" marR="0" lvl="0" indent="-406400" algn="l" rtl="0">
              <a:lnSpc>
                <a:spcPct val="90000"/>
              </a:lnSpc>
              <a:spcBef>
                <a:spcPts val="1000"/>
              </a:spcBef>
              <a:spcAft>
                <a:spcPts val="0"/>
              </a:spcAft>
              <a:buClr>
                <a:schemeClr val="dk1"/>
              </a:buClr>
              <a:buSzPts val="2800"/>
              <a:buFont typeface="Arial"/>
              <a:buChar char="•"/>
            </a:pPr>
            <a:r>
              <a:rPr lang="en-US" sz="2800" b="0" i="0" u="none" strike="noStrike" cap="none">
                <a:solidFill>
                  <a:schemeClr val="dk1"/>
                </a:solidFill>
                <a:latin typeface="Calibri"/>
                <a:ea typeface="Calibri"/>
                <a:cs typeface="Calibri"/>
                <a:sym typeface="Calibri"/>
              </a:rPr>
              <a:t>Throughout this PowerPoint, I am citing my sources to show the methodology and data behind the effectiveness and the importance of Differentiation and Accommodations that I am sharing with you today.</a:t>
            </a:r>
            <a:endParaRPr sz="2800" b="0" i="0" u="none" strike="noStrike" cap="none">
              <a:solidFill>
                <a:schemeClr val="dk1"/>
              </a:solidFill>
              <a:latin typeface="Calibri"/>
              <a:ea typeface="Calibri"/>
              <a:cs typeface="Calibri"/>
              <a:sym typeface="Calibri"/>
            </a:endParaRPr>
          </a:p>
          <a:p>
            <a:pPr marL="457200" marR="0" lvl="0" indent="-406400" algn="l" rtl="0">
              <a:lnSpc>
                <a:spcPct val="90000"/>
              </a:lnSpc>
              <a:spcBef>
                <a:spcPts val="1000"/>
              </a:spcBef>
              <a:spcAft>
                <a:spcPts val="0"/>
              </a:spcAft>
              <a:buClr>
                <a:schemeClr val="dk1"/>
              </a:buClr>
              <a:buSzPts val="2800"/>
              <a:buFont typeface="Arial"/>
              <a:buChar char="•"/>
            </a:pPr>
            <a:r>
              <a:rPr lang="en-US"/>
              <a:t>Due to time constraints, I will be sharing a few differentiation ideas</a:t>
            </a:r>
            <a:r>
              <a:rPr lang="en-US" sz="2800" b="0" i="0" u="none" strike="noStrike" cap="none">
                <a:solidFill>
                  <a:schemeClr val="dk1"/>
                </a:solidFill>
                <a:latin typeface="Calibri"/>
                <a:ea typeface="Calibri"/>
                <a:cs typeface="Calibri"/>
                <a:sym typeface="Calibri"/>
              </a:rPr>
              <a:t>. These I</a:t>
            </a:r>
            <a:r>
              <a:rPr lang="en-US"/>
              <a:t>’ve found to be the most helpful during my educational career.</a:t>
            </a:r>
            <a:r>
              <a:rPr lang="en-US" sz="2800" b="0" i="0" u="none" strike="noStrike" cap="none">
                <a:solidFill>
                  <a:schemeClr val="dk1"/>
                </a:solidFill>
                <a:latin typeface="Calibri"/>
                <a:ea typeface="Calibri"/>
                <a:cs typeface="Calibri"/>
                <a:sym typeface="Calibri"/>
              </a:rPr>
              <a:t>  </a:t>
            </a:r>
            <a:endParaRPr sz="2800" b="0" i="0" u="none" strike="noStrike" cap="none">
              <a:solidFill>
                <a:schemeClr val="dk1"/>
              </a:solidFill>
              <a:latin typeface="Calibri"/>
              <a:ea typeface="Calibri"/>
              <a:cs typeface="Calibri"/>
              <a:sym typeface="Calibri"/>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4400"/>
              <a:buFont typeface="Calibri"/>
              <a:buNone/>
            </a:pPr>
            <a:r>
              <a:rPr lang="en-US" sz="4400" b="0" i="0" u="none" strike="noStrike" cap="none">
                <a:solidFill>
                  <a:schemeClr val="dk1"/>
                </a:solidFill>
                <a:latin typeface="Calibri"/>
                <a:ea typeface="Calibri"/>
                <a:cs typeface="Calibri"/>
                <a:sym typeface="Calibri"/>
              </a:rPr>
              <a:t>Definitions:</a:t>
            </a:r>
            <a:endParaRPr sz="4400" b="0" i="0" u="none" strike="noStrike" cap="none">
              <a:solidFill>
                <a:schemeClr val="dk1"/>
              </a:solidFill>
              <a:latin typeface="Calibri"/>
              <a:ea typeface="Calibri"/>
              <a:cs typeface="Calibri"/>
              <a:sym typeface="Calibri"/>
            </a:endParaRPr>
          </a:p>
        </p:txBody>
      </p:sp>
      <p:sp>
        <p:nvSpPr>
          <p:cNvPr id="104" name="Google Shape;104;p15"/>
          <p:cNvSpPr txBox="1">
            <a:spLocks noGrp="1"/>
          </p:cNvSpPr>
          <p:nvPr>
            <p:ph type="body" idx="1"/>
          </p:nvPr>
        </p:nvSpPr>
        <p:spPr>
          <a:xfrm>
            <a:off x="472725" y="1407900"/>
            <a:ext cx="11158200" cy="5591400"/>
          </a:xfrm>
          <a:prstGeom prst="rect">
            <a:avLst/>
          </a:prstGeom>
          <a:noFill/>
          <a:ln>
            <a:noFill/>
          </a:ln>
        </p:spPr>
        <p:txBody>
          <a:bodyPr spcFirstLastPara="1" wrap="square" lIns="91425" tIns="45700" rIns="91425" bIns="45700" anchor="t" anchorCtr="0">
            <a:noAutofit/>
          </a:bodyPr>
          <a:lstStyle/>
          <a:p>
            <a:pPr marL="228600" marR="0" lvl="0" indent="-228600" algn="l" rtl="0">
              <a:lnSpc>
                <a:spcPct val="90000"/>
              </a:lnSpc>
              <a:spcBef>
                <a:spcPts val="0"/>
              </a:spcBef>
              <a:spcAft>
                <a:spcPts val="0"/>
              </a:spcAft>
              <a:buClr>
                <a:schemeClr val="dk1"/>
              </a:buClr>
              <a:buSzPts val="2800"/>
              <a:buFont typeface="Arial"/>
              <a:buChar char="•"/>
            </a:pPr>
            <a:r>
              <a:rPr lang="en-US" sz="2800" b="0" i="0" u="none" strike="noStrike" cap="none">
                <a:solidFill>
                  <a:schemeClr val="dk1"/>
                </a:solidFill>
                <a:latin typeface="Calibri"/>
                <a:ea typeface="Calibri"/>
                <a:cs typeface="Calibri"/>
                <a:sym typeface="Calibri"/>
              </a:rPr>
              <a:t>Accommodation: An adjustment made in an adult education program that allows a student equitable access to educational opportunities afforded to all students.</a:t>
            </a:r>
            <a:endParaRPr sz="2800" b="0" i="0" u="none" strike="noStrike" cap="none">
              <a:solidFill>
                <a:schemeClr val="dk1"/>
              </a:solidFill>
              <a:latin typeface="Calibri"/>
              <a:ea typeface="Calibri"/>
              <a:cs typeface="Calibri"/>
              <a:sym typeface="Calibri"/>
            </a:endParaRPr>
          </a:p>
          <a:p>
            <a:pPr marL="228600" marR="0" lvl="0" indent="-50800" algn="l" rtl="0">
              <a:lnSpc>
                <a:spcPct val="90000"/>
              </a:lnSpc>
              <a:spcBef>
                <a:spcPts val="1000"/>
              </a:spcBef>
              <a:spcAft>
                <a:spcPts val="0"/>
              </a:spcAft>
              <a:buClr>
                <a:schemeClr val="dk1"/>
              </a:buClr>
              <a:buSzPts val="2800"/>
              <a:buFont typeface="Arial"/>
              <a:buNone/>
            </a:pPr>
            <a:endParaRPr sz="2800" b="0" i="0" u="none" strike="noStrike" cap="none">
              <a:solidFill>
                <a:schemeClr val="dk1"/>
              </a:solidFill>
              <a:latin typeface="Calibri"/>
              <a:ea typeface="Calibri"/>
              <a:cs typeface="Calibri"/>
              <a:sym typeface="Calibri"/>
            </a:endParaRPr>
          </a:p>
          <a:p>
            <a:pPr marL="685800" marR="0" lvl="1" indent="-228600" algn="l" rtl="0">
              <a:lnSpc>
                <a:spcPct val="90000"/>
              </a:lnSpc>
              <a:spcBef>
                <a:spcPts val="500"/>
              </a:spcBef>
              <a:spcAft>
                <a:spcPts val="0"/>
              </a:spcAft>
              <a:buClr>
                <a:schemeClr val="dk1"/>
              </a:buClr>
              <a:buSzPts val="2400"/>
              <a:buFont typeface="Arial"/>
              <a:buChar char="•"/>
            </a:pPr>
            <a:r>
              <a:rPr lang="en-US" sz="2400" b="0" i="0" u="none" strike="noStrike" cap="none">
                <a:solidFill>
                  <a:schemeClr val="dk1"/>
                </a:solidFill>
                <a:latin typeface="Calibri"/>
                <a:ea typeface="Calibri"/>
                <a:cs typeface="Calibri"/>
                <a:sym typeface="Calibri"/>
              </a:rPr>
              <a:t>Those who are legally blind will need the TABE/CASAS in braille.</a:t>
            </a:r>
            <a:endParaRPr sz="2400" b="0" i="0" u="none" strike="noStrike" cap="none">
              <a:solidFill>
                <a:schemeClr val="dk1"/>
              </a:solidFill>
              <a:latin typeface="Calibri"/>
              <a:ea typeface="Calibri"/>
              <a:cs typeface="Calibri"/>
              <a:sym typeface="Calibri"/>
            </a:endParaRPr>
          </a:p>
          <a:p>
            <a:pPr marL="685800" marR="0" lvl="1" indent="-228600" algn="l" rtl="0">
              <a:lnSpc>
                <a:spcPct val="90000"/>
              </a:lnSpc>
              <a:spcBef>
                <a:spcPts val="500"/>
              </a:spcBef>
              <a:spcAft>
                <a:spcPts val="0"/>
              </a:spcAft>
              <a:buClr>
                <a:schemeClr val="dk1"/>
              </a:buClr>
              <a:buSzPts val="2400"/>
              <a:buFont typeface="Arial"/>
              <a:buChar char="•"/>
            </a:pPr>
            <a:r>
              <a:rPr lang="en-US" sz="2400" b="0" i="0" u="none" strike="noStrike" cap="none">
                <a:solidFill>
                  <a:schemeClr val="dk1"/>
                </a:solidFill>
                <a:latin typeface="Calibri"/>
                <a:ea typeface="Calibri"/>
                <a:cs typeface="Calibri"/>
                <a:sym typeface="Calibri"/>
              </a:rPr>
              <a:t>Extended time on tests/classwork.</a:t>
            </a:r>
            <a:endParaRPr sz="2400" b="0" i="0" u="none" strike="noStrike" cap="none">
              <a:solidFill>
                <a:schemeClr val="dk1"/>
              </a:solidFill>
              <a:latin typeface="Calibri"/>
              <a:ea typeface="Calibri"/>
              <a:cs typeface="Calibri"/>
              <a:sym typeface="Calibri"/>
            </a:endParaRPr>
          </a:p>
          <a:p>
            <a:pPr marL="685800" marR="0" lvl="1" indent="-228600" algn="l" rtl="0">
              <a:lnSpc>
                <a:spcPct val="90000"/>
              </a:lnSpc>
              <a:spcBef>
                <a:spcPts val="500"/>
              </a:spcBef>
              <a:spcAft>
                <a:spcPts val="0"/>
              </a:spcAft>
              <a:buClr>
                <a:schemeClr val="dk1"/>
              </a:buClr>
              <a:buSzPts val="2400"/>
              <a:buFont typeface="Arial"/>
              <a:buChar char="•"/>
            </a:pPr>
            <a:r>
              <a:rPr lang="en-US" sz="2400" b="0" i="0" u="none" strike="noStrike" cap="none">
                <a:solidFill>
                  <a:schemeClr val="dk1"/>
                </a:solidFill>
                <a:latin typeface="Calibri"/>
                <a:ea typeface="Calibri"/>
                <a:cs typeface="Calibri"/>
                <a:sym typeface="Calibri"/>
              </a:rPr>
              <a:t>Expectations and performance standards DO NOT have to be lowered.</a:t>
            </a:r>
            <a:endParaRPr sz="2400" b="0" i="0" u="none" strike="noStrike" cap="none">
              <a:solidFill>
                <a:schemeClr val="dk1"/>
              </a:solidFill>
              <a:latin typeface="Calibri"/>
              <a:ea typeface="Calibri"/>
              <a:cs typeface="Calibri"/>
              <a:sym typeface="Calibri"/>
            </a:endParaRPr>
          </a:p>
          <a:p>
            <a:pPr marL="228600" marR="0" lvl="0" indent="-50800" algn="l" rtl="0">
              <a:lnSpc>
                <a:spcPct val="90000"/>
              </a:lnSpc>
              <a:spcBef>
                <a:spcPts val="1000"/>
              </a:spcBef>
              <a:spcAft>
                <a:spcPts val="0"/>
              </a:spcAft>
              <a:buClr>
                <a:schemeClr val="dk1"/>
              </a:buClr>
              <a:buSzPts val="2800"/>
              <a:buFont typeface="Arial"/>
              <a:buNone/>
            </a:pPr>
            <a:endParaRPr sz="2800" b="0" i="0" u="none" strike="noStrike" cap="none">
              <a:solidFill>
                <a:schemeClr val="dk1"/>
              </a:solidFill>
              <a:latin typeface="Calibri"/>
              <a:ea typeface="Calibri"/>
              <a:cs typeface="Calibri"/>
              <a:sym typeface="Calibri"/>
            </a:endParaRPr>
          </a:p>
          <a:p>
            <a:pPr marL="685800" marR="0" lvl="1" indent="-76200" algn="l" rtl="0">
              <a:lnSpc>
                <a:spcPct val="90000"/>
              </a:lnSpc>
              <a:spcBef>
                <a:spcPts val="500"/>
              </a:spcBef>
              <a:spcAft>
                <a:spcPts val="0"/>
              </a:spcAft>
              <a:buClr>
                <a:schemeClr val="dk1"/>
              </a:buClr>
              <a:buSzPts val="2400"/>
              <a:buFont typeface="Arial"/>
              <a:buNone/>
            </a:pPr>
            <a:endParaRPr sz="2400" b="0" i="0" u="none" strike="noStrike" cap="none">
              <a:solidFill>
                <a:schemeClr val="dk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104"/>
                                        </p:tgtEl>
                                        <p:attrNameLst>
                                          <p:attrName>style.visibility</p:attrName>
                                        </p:attrNameLst>
                                      </p:cBhvr>
                                      <p:to>
                                        <p:strVal val="visible"/>
                                      </p:to>
                                    </p:set>
                                    <p:animEffect transition="in" filter="fade">
                                      <p:cBhvr>
                                        <p:cTn id="11" dur="1000"/>
                                        <p:tgtEl>
                                          <p:spTgt spid="104"/>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104"/>
                                        </p:tgtEl>
                                        <p:attrNameLst>
                                          <p:attrName>style.visibility</p:attrName>
                                        </p:attrNameLst>
                                      </p:cBhvr>
                                      <p:to>
                                        <p:strVal val="visible"/>
                                      </p:to>
                                    </p:set>
                                    <p:animEffect transition="in" filter="fade">
                                      <p:cBhvr>
                                        <p:cTn id="16" dur="1000"/>
                                        <p:tgtEl>
                                          <p:spTgt spid="1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4400"/>
              <a:buFont typeface="Calibri"/>
              <a:buNone/>
            </a:pPr>
            <a:r>
              <a:rPr lang="en-US" sz="4400" b="0" i="0" u="none" strike="noStrike" cap="none">
                <a:solidFill>
                  <a:schemeClr val="dk1"/>
                </a:solidFill>
                <a:latin typeface="Calibri"/>
                <a:ea typeface="Calibri"/>
                <a:cs typeface="Calibri"/>
                <a:sym typeface="Calibri"/>
              </a:rPr>
              <a:t>Legal Basis</a:t>
            </a:r>
            <a:endParaRPr sz="4400" b="0" i="0" u="none" strike="noStrike" cap="none">
              <a:solidFill>
                <a:schemeClr val="dk1"/>
              </a:solidFill>
              <a:latin typeface="Calibri"/>
              <a:ea typeface="Calibri"/>
              <a:cs typeface="Calibri"/>
              <a:sym typeface="Calibri"/>
            </a:endParaRPr>
          </a:p>
        </p:txBody>
      </p:sp>
      <p:sp>
        <p:nvSpPr>
          <p:cNvPr id="111" name="Google Shape;111;p1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228600" marR="0" lvl="0" indent="-228600" algn="l" rtl="0">
              <a:lnSpc>
                <a:spcPct val="90000"/>
              </a:lnSpc>
              <a:spcBef>
                <a:spcPts val="0"/>
              </a:spcBef>
              <a:spcAft>
                <a:spcPts val="0"/>
              </a:spcAft>
              <a:buClr>
                <a:schemeClr val="dk1"/>
              </a:buClr>
              <a:buSzPts val="2800"/>
              <a:buFont typeface="Arial"/>
              <a:buChar char="•"/>
            </a:pPr>
            <a:r>
              <a:rPr lang="en-US" sz="2800" b="0" i="0" u="none" strike="noStrike" cap="none">
                <a:solidFill>
                  <a:schemeClr val="dk1"/>
                </a:solidFill>
                <a:latin typeface="Calibri"/>
                <a:ea typeface="Calibri"/>
                <a:cs typeface="Calibri"/>
                <a:sym typeface="Calibri"/>
              </a:rPr>
              <a:t>Individuals with Disabilities Education Act 1997</a:t>
            </a:r>
            <a:endParaRPr sz="2800" b="0" i="0" u="none" strike="noStrike" cap="none">
              <a:solidFill>
                <a:schemeClr val="dk1"/>
              </a:solidFill>
              <a:latin typeface="Calibri"/>
              <a:ea typeface="Calibri"/>
              <a:cs typeface="Calibri"/>
              <a:sym typeface="Calibri"/>
            </a:endParaRPr>
          </a:p>
          <a:p>
            <a:pPr marL="228600" marR="0" lvl="0" indent="-50800" algn="l" rtl="0">
              <a:lnSpc>
                <a:spcPct val="90000"/>
              </a:lnSpc>
              <a:spcBef>
                <a:spcPts val="1000"/>
              </a:spcBef>
              <a:spcAft>
                <a:spcPts val="0"/>
              </a:spcAft>
              <a:buClr>
                <a:schemeClr val="dk1"/>
              </a:buClr>
              <a:buSzPts val="2800"/>
              <a:buFont typeface="Arial"/>
              <a:buNone/>
            </a:pPr>
            <a:endParaRPr sz="2800" b="0" i="0" u="none" strike="noStrike" cap="none">
              <a:solidFill>
                <a:schemeClr val="dk1"/>
              </a:solidFill>
              <a:latin typeface="Calibri"/>
              <a:ea typeface="Calibri"/>
              <a:cs typeface="Calibri"/>
              <a:sym typeface="Calibri"/>
            </a:endParaRPr>
          </a:p>
          <a:p>
            <a:pPr marL="228600" marR="0" lvl="0" indent="-228600" algn="l" rtl="0">
              <a:lnSpc>
                <a:spcPct val="90000"/>
              </a:lnSpc>
              <a:spcBef>
                <a:spcPts val="1000"/>
              </a:spcBef>
              <a:spcAft>
                <a:spcPts val="0"/>
              </a:spcAft>
              <a:buClr>
                <a:schemeClr val="dk1"/>
              </a:buClr>
              <a:buSzPts val="2800"/>
              <a:buFont typeface="Arial"/>
              <a:buChar char="•"/>
            </a:pPr>
            <a:r>
              <a:rPr lang="en-US" sz="2800" b="0" i="0" u="none" strike="noStrike" cap="none">
                <a:solidFill>
                  <a:schemeClr val="dk1"/>
                </a:solidFill>
                <a:latin typeface="Calibri"/>
                <a:ea typeface="Calibri"/>
                <a:cs typeface="Calibri"/>
                <a:sym typeface="Calibri"/>
              </a:rPr>
              <a:t>Section 504 of the Rehabilitation Act of 1973</a:t>
            </a:r>
            <a:endParaRPr sz="2800" b="0" i="0" u="none" strike="noStrike" cap="none">
              <a:solidFill>
                <a:schemeClr val="dk1"/>
              </a:solidFill>
              <a:latin typeface="Calibri"/>
              <a:ea typeface="Calibri"/>
              <a:cs typeface="Calibri"/>
              <a:sym typeface="Calibri"/>
            </a:endParaRPr>
          </a:p>
          <a:p>
            <a:pPr marL="228600" marR="0" lvl="0" indent="-50800" algn="l" rtl="0">
              <a:lnSpc>
                <a:spcPct val="90000"/>
              </a:lnSpc>
              <a:spcBef>
                <a:spcPts val="1000"/>
              </a:spcBef>
              <a:spcAft>
                <a:spcPts val="0"/>
              </a:spcAft>
              <a:buClr>
                <a:schemeClr val="dk1"/>
              </a:buClr>
              <a:buSzPts val="2800"/>
              <a:buFont typeface="Arial"/>
              <a:buNone/>
            </a:pPr>
            <a:endParaRPr sz="2800" b="0" i="0" u="none" strike="noStrike" cap="none">
              <a:solidFill>
                <a:schemeClr val="dk1"/>
              </a:solidFill>
              <a:latin typeface="Calibri"/>
              <a:ea typeface="Calibri"/>
              <a:cs typeface="Calibri"/>
              <a:sym typeface="Calibri"/>
            </a:endParaRPr>
          </a:p>
          <a:p>
            <a:pPr marL="228600" marR="0" lvl="0" indent="-228600" algn="l" rtl="0">
              <a:lnSpc>
                <a:spcPct val="90000"/>
              </a:lnSpc>
              <a:spcBef>
                <a:spcPts val="1000"/>
              </a:spcBef>
              <a:spcAft>
                <a:spcPts val="0"/>
              </a:spcAft>
              <a:buClr>
                <a:schemeClr val="dk1"/>
              </a:buClr>
              <a:buSzPts val="2800"/>
              <a:buFont typeface="Arial"/>
              <a:buChar char="•"/>
            </a:pPr>
            <a:r>
              <a:rPr lang="en-US" sz="2800" b="0" i="0" u="none" strike="noStrike" cap="none">
                <a:solidFill>
                  <a:schemeClr val="dk1"/>
                </a:solidFill>
                <a:latin typeface="Calibri"/>
                <a:ea typeface="Calibri"/>
                <a:cs typeface="Calibri"/>
                <a:sym typeface="Calibri"/>
              </a:rPr>
              <a:t>Americans with Disabilities Act of 1990</a:t>
            </a:r>
            <a:endParaRPr sz="2800" b="0" i="0" u="none" strike="noStrike" cap="none">
              <a:solidFill>
                <a:schemeClr val="dk1"/>
              </a:solidFill>
              <a:latin typeface="Calibri"/>
              <a:ea typeface="Calibri"/>
              <a:cs typeface="Calibri"/>
              <a:sym typeface="Calibri"/>
            </a:endParaRPr>
          </a:p>
          <a:p>
            <a:pPr marL="228600" marR="0" lvl="0" indent="-50800" algn="l" rtl="0">
              <a:lnSpc>
                <a:spcPct val="90000"/>
              </a:lnSpc>
              <a:spcBef>
                <a:spcPts val="1000"/>
              </a:spcBef>
              <a:spcAft>
                <a:spcPts val="0"/>
              </a:spcAft>
              <a:buClr>
                <a:schemeClr val="dk1"/>
              </a:buClr>
              <a:buSzPts val="2800"/>
              <a:buFont typeface="Arial"/>
              <a:buNone/>
            </a:pPr>
            <a:endParaRPr sz="2800" b="0" i="0" u="none" strike="noStrike" cap="none">
              <a:solidFill>
                <a:schemeClr val="dk1"/>
              </a:solidFill>
              <a:latin typeface="Calibri"/>
              <a:ea typeface="Calibri"/>
              <a:cs typeface="Calibri"/>
              <a:sym typeface="Calibri"/>
            </a:endParaRPr>
          </a:p>
          <a:p>
            <a:pPr marL="228600" marR="0" lvl="0" indent="-228600" algn="l" rtl="0">
              <a:lnSpc>
                <a:spcPct val="90000"/>
              </a:lnSpc>
              <a:spcBef>
                <a:spcPts val="1000"/>
              </a:spcBef>
              <a:spcAft>
                <a:spcPts val="0"/>
              </a:spcAft>
              <a:buClr>
                <a:srgbClr val="000000"/>
              </a:buClr>
              <a:buSzPts val="2800"/>
              <a:buFont typeface="Arial"/>
              <a:buChar char="•"/>
            </a:pPr>
            <a:r>
              <a:rPr lang="en-US" sz="2800" b="0" i="0" u="none" strike="noStrike" cap="none">
                <a:solidFill>
                  <a:srgbClr val="000000"/>
                </a:solidFill>
                <a:latin typeface="Calibri"/>
                <a:ea typeface="Calibri"/>
                <a:cs typeface="Calibri"/>
                <a:sym typeface="Calibri"/>
              </a:rPr>
              <a:t>Utah’s State Laws and USBE </a:t>
            </a:r>
            <a:endParaRPr sz="2800" b="0" i="0" u="none" strike="noStrike" cap="none">
              <a:solidFill>
                <a:srgbClr val="000000"/>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1">
                                            <p:txEl>
                                              <p:pRg st="0" end="0"/>
                                            </p:txEl>
                                          </p:spTgt>
                                        </p:tgtEl>
                                        <p:attrNameLst>
                                          <p:attrName>style.visibility</p:attrName>
                                        </p:attrNameLst>
                                      </p:cBhvr>
                                      <p:to>
                                        <p:strVal val="visible"/>
                                      </p:to>
                                    </p:set>
                                    <p:animEffect transition="in" filter="fade">
                                      <p:cBhvr>
                                        <p:cTn id="7" dur="1000"/>
                                        <p:tgtEl>
                                          <p:spTgt spid="1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1">
                                            <p:txEl>
                                              <p:pRg st="1" end="1"/>
                                            </p:txEl>
                                          </p:spTgt>
                                        </p:tgtEl>
                                        <p:attrNameLst>
                                          <p:attrName>style.visibility</p:attrName>
                                        </p:attrNameLst>
                                      </p:cBhvr>
                                      <p:to>
                                        <p:strVal val="visible"/>
                                      </p:to>
                                    </p:set>
                                    <p:animEffect transition="in" filter="fade">
                                      <p:cBhvr>
                                        <p:cTn id="12" dur="1000"/>
                                        <p:tgtEl>
                                          <p:spTgt spid="1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1">
                                            <p:txEl>
                                              <p:pRg st="2" end="2"/>
                                            </p:txEl>
                                          </p:spTgt>
                                        </p:tgtEl>
                                        <p:attrNameLst>
                                          <p:attrName>style.visibility</p:attrName>
                                        </p:attrNameLst>
                                      </p:cBhvr>
                                      <p:to>
                                        <p:strVal val="visible"/>
                                      </p:to>
                                    </p:set>
                                    <p:animEffect transition="in" filter="fade">
                                      <p:cBhvr>
                                        <p:cTn id="17" dur="1000"/>
                                        <p:tgtEl>
                                          <p:spTgt spid="1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1">
                                            <p:txEl>
                                              <p:pRg st="3" end="3"/>
                                            </p:txEl>
                                          </p:spTgt>
                                        </p:tgtEl>
                                        <p:attrNameLst>
                                          <p:attrName>style.visibility</p:attrName>
                                        </p:attrNameLst>
                                      </p:cBhvr>
                                      <p:to>
                                        <p:strVal val="visible"/>
                                      </p:to>
                                    </p:set>
                                    <p:animEffect transition="in" filter="fade">
                                      <p:cBhvr>
                                        <p:cTn id="22" dur="1000"/>
                                        <p:tgtEl>
                                          <p:spTgt spid="11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11">
                                            <p:txEl>
                                              <p:pRg st="4" end="4"/>
                                            </p:txEl>
                                          </p:spTgt>
                                        </p:tgtEl>
                                        <p:attrNameLst>
                                          <p:attrName>style.visibility</p:attrName>
                                        </p:attrNameLst>
                                      </p:cBhvr>
                                      <p:to>
                                        <p:strVal val="visible"/>
                                      </p:to>
                                    </p:set>
                                    <p:animEffect transition="in" filter="fade">
                                      <p:cBhvr>
                                        <p:cTn id="27" dur="1000"/>
                                        <p:tgtEl>
                                          <p:spTgt spid="11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11">
                                            <p:txEl>
                                              <p:pRg st="5" end="5"/>
                                            </p:txEl>
                                          </p:spTgt>
                                        </p:tgtEl>
                                        <p:attrNameLst>
                                          <p:attrName>style.visibility</p:attrName>
                                        </p:attrNameLst>
                                      </p:cBhvr>
                                      <p:to>
                                        <p:strVal val="visible"/>
                                      </p:to>
                                    </p:set>
                                    <p:animEffect transition="in" filter="fade">
                                      <p:cBhvr>
                                        <p:cTn id="32" dur="1000"/>
                                        <p:tgtEl>
                                          <p:spTgt spid="11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11">
                                            <p:txEl>
                                              <p:pRg st="6" end="6"/>
                                            </p:txEl>
                                          </p:spTgt>
                                        </p:tgtEl>
                                        <p:attrNameLst>
                                          <p:attrName>style.visibility</p:attrName>
                                        </p:attrNameLst>
                                      </p:cBhvr>
                                      <p:to>
                                        <p:strVal val="visible"/>
                                      </p:to>
                                    </p:set>
                                    <p:animEffect transition="in" filter="fade">
                                      <p:cBhvr>
                                        <p:cTn id="37" dur="1000"/>
                                        <p:tgtEl>
                                          <p:spTgt spid="11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pic>
        <p:nvPicPr>
          <p:cNvPr id="117" name="Google Shape;117;p17" descr="_OT56E1I001F.PDF - Adobe Acrobat Reader DC"/>
          <p:cNvPicPr preferRelativeResize="0"/>
          <p:nvPr/>
        </p:nvPicPr>
        <p:blipFill rotWithShape="1">
          <a:blip r:embed="rId3">
            <a:alphaModFix/>
          </a:blip>
          <a:srcRect l="31689" t="13807" r="32800" b="12939"/>
          <a:stretch/>
        </p:blipFill>
        <p:spPr>
          <a:xfrm>
            <a:off x="3676878" y="0"/>
            <a:ext cx="5963261" cy="6668429"/>
          </a:xfrm>
          <a:prstGeom prst="rect">
            <a:avLst/>
          </a:prstGeom>
          <a:noFill/>
          <a:ln>
            <a:noFill/>
          </a:ln>
        </p:spPr>
      </p:pic>
      <p:sp>
        <p:nvSpPr>
          <p:cNvPr id="118" name="Google Shape;118;p17"/>
          <p:cNvSpPr txBox="1"/>
          <p:nvPr/>
        </p:nvSpPr>
        <p:spPr>
          <a:xfrm>
            <a:off x="0" y="5707626"/>
            <a:ext cx="3156155" cy="52322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US" sz="1400" b="0" i="0" u="none" strike="noStrike" cap="none">
                <a:solidFill>
                  <a:srgbClr val="000000"/>
                </a:solidFill>
                <a:latin typeface="Arial"/>
                <a:ea typeface="Arial"/>
                <a:cs typeface="Arial"/>
                <a:sym typeface="Arial"/>
              </a:rPr>
              <a:t>USBE Adult Education Students with </a:t>
            </a:r>
            <a:endParaRPr/>
          </a:p>
          <a:p>
            <a:pPr marL="0" marR="0" lvl="0" indent="0" algn="l" rtl="0">
              <a:lnSpc>
                <a:spcPct val="100000"/>
              </a:lnSpc>
              <a:spcBef>
                <a:spcPts val="0"/>
              </a:spcBef>
              <a:spcAft>
                <a:spcPts val="0"/>
              </a:spcAft>
              <a:buNone/>
            </a:pPr>
            <a:r>
              <a:rPr lang="en-US" sz="1400" b="0" i="0" u="none" strike="noStrike" cap="none">
                <a:solidFill>
                  <a:srgbClr val="000000"/>
                </a:solidFill>
                <a:latin typeface="Arial"/>
                <a:ea typeface="Arial"/>
                <a:cs typeface="Arial"/>
                <a:sym typeface="Arial"/>
              </a:rPr>
              <a:t>Disabilities page 22</a:t>
            </a:r>
            <a:endParaRPr sz="14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4400"/>
              <a:buFont typeface="Calibri"/>
              <a:buNone/>
            </a:pPr>
            <a:r>
              <a:rPr lang="en-US" sz="4400" b="0" i="0" u="none" strike="noStrike" cap="none">
                <a:solidFill>
                  <a:schemeClr val="dk1"/>
                </a:solidFill>
                <a:latin typeface="Calibri"/>
                <a:ea typeface="Calibri"/>
                <a:cs typeface="Calibri"/>
                <a:sym typeface="Calibri"/>
              </a:rPr>
              <a:t>Possible Accommodations by the USBE</a:t>
            </a:r>
            <a:br>
              <a:rPr lang="en-US" sz="4400" b="0" i="0" u="none" strike="noStrike" cap="none">
                <a:solidFill>
                  <a:schemeClr val="dk1"/>
                </a:solidFill>
                <a:latin typeface="Calibri"/>
                <a:ea typeface="Calibri"/>
                <a:cs typeface="Calibri"/>
                <a:sym typeface="Calibri"/>
              </a:rPr>
            </a:br>
            <a:r>
              <a:rPr lang="en-US" sz="1400" b="0" i="0" u="none" strike="noStrike" cap="none">
                <a:solidFill>
                  <a:schemeClr val="dk1"/>
                </a:solidFill>
                <a:latin typeface="Calibri"/>
                <a:ea typeface="Calibri"/>
                <a:cs typeface="Calibri"/>
                <a:sym typeface="Calibri"/>
              </a:rPr>
              <a:t>Page 9 Adult Education Students with Disabilities Section</a:t>
            </a:r>
            <a:endParaRPr sz="1400" b="0" i="0" u="none" strike="noStrike" cap="none">
              <a:solidFill>
                <a:schemeClr val="dk1"/>
              </a:solidFill>
              <a:latin typeface="Calibri"/>
              <a:ea typeface="Calibri"/>
              <a:cs typeface="Calibri"/>
              <a:sym typeface="Calibri"/>
            </a:endParaRPr>
          </a:p>
        </p:txBody>
      </p:sp>
      <p:sp>
        <p:nvSpPr>
          <p:cNvPr id="125" name="Google Shape;125;p1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457200" marR="0" lvl="0" indent="-228600" algn="l" rtl="0">
              <a:lnSpc>
                <a:spcPct val="90000"/>
              </a:lnSpc>
              <a:spcBef>
                <a:spcPts val="1000"/>
              </a:spcBef>
              <a:spcAft>
                <a:spcPts val="0"/>
              </a:spcAft>
              <a:buClr>
                <a:schemeClr val="dk1"/>
              </a:buClr>
              <a:buSzPts val="2800"/>
              <a:buFont typeface="Arial"/>
              <a:buNone/>
            </a:pPr>
            <a:endParaRPr sz="2800" b="0" i="0" u="none" strike="noStrike" cap="none">
              <a:solidFill>
                <a:schemeClr val="dk1"/>
              </a:solidFill>
              <a:latin typeface="Calibri"/>
              <a:ea typeface="Calibri"/>
              <a:cs typeface="Calibri"/>
              <a:sym typeface="Calibri"/>
            </a:endParaRPr>
          </a:p>
        </p:txBody>
      </p:sp>
      <p:graphicFrame>
        <p:nvGraphicFramePr>
          <p:cNvPr id="126" name="Google Shape;126;p18"/>
          <p:cNvGraphicFramePr/>
          <p:nvPr/>
        </p:nvGraphicFramePr>
        <p:xfrm>
          <a:off x="838200" y="1825625"/>
          <a:ext cx="10515600" cy="4834200"/>
        </p:xfrm>
        <a:graphic>
          <a:graphicData uri="http://schemas.openxmlformats.org/drawingml/2006/table">
            <a:tbl>
              <a:tblPr>
                <a:noFill/>
                <a:tableStyleId>{DFE9AE6E-DCE0-46CC-B53D-4557613D0AAE}</a:tableStyleId>
              </a:tblPr>
              <a:tblGrid>
                <a:gridCol w="3505200">
                  <a:extLst>
                    <a:ext uri="{9D8B030D-6E8A-4147-A177-3AD203B41FA5}">
                      <a16:colId xmlns:a16="http://schemas.microsoft.com/office/drawing/2014/main" val="20000"/>
                    </a:ext>
                  </a:extLst>
                </a:gridCol>
                <a:gridCol w="3505200">
                  <a:extLst>
                    <a:ext uri="{9D8B030D-6E8A-4147-A177-3AD203B41FA5}">
                      <a16:colId xmlns:a16="http://schemas.microsoft.com/office/drawing/2014/main" val="20001"/>
                    </a:ext>
                  </a:extLst>
                </a:gridCol>
                <a:gridCol w="3505200">
                  <a:extLst>
                    <a:ext uri="{9D8B030D-6E8A-4147-A177-3AD203B41FA5}">
                      <a16:colId xmlns:a16="http://schemas.microsoft.com/office/drawing/2014/main" val="20002"/>
                    </a:ext>
                  </a:extLst>
                </a:gridCol>
              </a:tblGrid>
              <a:tr h="482850">
                <a:tc>
                  <a:txBody>
                    <a:bodyPr/>
                    <a:lstStyle/>
                    <a:p>
                      <a:pPr marL="0" marR="0" lvl="0" indent="0" algn="l" rtl="0">
                        <a:lnSpc>
                          <a:spcPct val="100000"/>
                        </a:lnSpc>
                        <a:spcBef>
                          <a:spcPts val="0"/>
                        </a:spcBef>
                        <a:spcAft>
                          <a:spcPts val="0"/>
                        </a:spcAft>
                        <a:buNone/>
                      </a:pPr>
                      <a:r>
                        <a:rPr lang="en-US" sz="1400" u="none" strike="noStrike" cap="none"/>
                        <a:t>TABE</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r>
                        <a:rPr lang="en-US" sz="1400" u="none" strike="noStrike" cap="none"/>
                        <a:t>BEST</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r>
                        <a:rPr lang="en-US" sz="1400" u="none" strike="noStrike" cap="none"/>
                        <a:t>CASAS</a:t>
                      </a:r>
                      <a:endParaRPr sz="1400" u="none" strike="noStrike" cap="none"/>
                    </a:p>
                  </a:txBody>
                  <a:tcPr marL="91450" marR="91450" marT="45725" marB="45725"/>
                </a:tc>
                <a:extLst>
                  <a:ext uri="{0D108BD9-81ED-4DB2-BD59-A6C34878D82A}">
                    <a16:rowId xmlns:a16="http://schemas.microsoft.com/office/drawing/2014/main" val="10000"/>
                  </a:ext>
                </a:extLst>
              </a:tr>
              <a:tr h="4351350">
                <a:tc>
                  <a:txBody>
                    <a:bodyPr/>
                    <a:lstStyle/>
                    <a:p>
                      <a:pPr marL="0" marR="0" lvl="0" indent="0" algn="l" rtl="0">
                        <a:lnSpc>
                          <a:spcPct val="100000"/>
                        </a:lnSpc>
                        <a:spcBef>
                          <a:spcPts val="0"/>
                        </a:spcBef>
                        <a:spcAft>
                          <a:spcPts val="0"/>
                        </a:spcAft>
                        <a:buNone/>
                      </a:pPr>
                      <a:r>
                        <a:rPr lang="en-US" sz="1400" u="none" strike="noStrike" cap="none"/>
                        <a:t>Extra Time</a:t>
                      </a:r>
                      <a:endParaRPr/>
                    </a:p>
                    <a:p>
                      <a:pPr marL="0" marR="0" lvl="0" indent="0" algn="l" rtl="0">
                        <a:lnSpc>
                          <a:spcPct val="100000"/>
                        </a:lnSpc>
                        <a:spcBef>
                          <a:spcPts val="0"/>
                        </a:spcBef>
                        <a:spcAft>
                          <a:spcPts val="0"/>
                        </a:spcAft>
                        <a:buNone/>
                      </a:pPr>
                      <a:r>
                        <a:rPr lang="en-US" sz="1400" u="none" strike="noStrike" cap="none"/>
                        <a:t>Test reader for directions</a:t>
                      </a:r>
                      <a:endParaRPr/>
                    </a:p>
                    <a:p>
                      <a:pPr marL="0" marR="0" lvl="0" indent="0" algn="l" rtl="0">
                        <a:lnSpc>
                          <a:spcPct val="100000"/>
                        </a:lnSpc>
                        <a:spcBef>
                          <a:spcPts val="0"/>
                        </a:spcBef>
                        <a:spcAft>
                          <a:spcPts val="0"/>
                        </a:spcAft>
                        <a:buNone/>
                      </a:pPr>
                      <a:r>
                        <a:rPr lang="en-US" sz="1400" u="none" strike="noStrike" cap="none"/>
                        <a:t>Test reader for passages and items</a:t>
                      </a:r>
                      <a:endParaRPr/>
                    </a:p>
                    <a:p>
                      <a:pPr marL="0" marR="0" lvl="0" indent="0" algn="l" rtl="0">
                        <a:lnSpc>
                          <a:spcPct val="100000"/>
                        </a:lnSpc>
                        <a:spcBef>
                          <a:spcPts val="0"/>
                        </a:spcBef>
                        <a:spcAft>
                          <a:spcPts val="0"/>
                        </a:spcAft>
                        <a:buNone/>
                      </a:pPr>
                      <a:r>
                        <a:rPr lang="en-US" sz="1400" u="none" strike="noStrike" cap="none"/>
                        <a:t>Spelling assistance</a:t>
                      </a:r>
                      <a:endParaRPr/>
                    </a:p>
                    <a:p>
                      <a:pPr marL="0" marR="0" lvl="0" indent="0" algn="l" rtl="0">
                        <a:lnSpc>
                          <a:spcPct val="100000"/>
                        </a:lnSpc>
                        <a:spcBef>
                          <a:spcPts val="0"/>
                        </a:spcBef>
                        <a:spcAft>
                          <a:spcPts val="0"/>
                        </a:spcAft>
                        <a:buNone/>
                      </a:pPr>
                      <a:r>
                        <a:rPr lang="en-US" sz="1400" u="none" strike="noStrike" cap="none"/>
                        <a:t>Test Items restated/paraphrased</a:t>
                      </a:r>
                      <a:endParaRPr/>
                    </a:p>
                    <a:p>
                      <a:pPr marL="0" marR="0" lvl="0" indent="0" algn="l" rtl="0">
                        <a:lnSpc>
                          <a:spcPct val="100000"/>
                        </a:lnSpc>
                        <a:spcBef>
                          <a:spcPts val="0"/>
                        </a:spcBef>
                        <a:spcAft>
                          <a:spcPts val="0"/>
                        </a:spcAft>
                        <a:buNone/>
                      </a:pPr>
                      <a:r>
                        <a:rPr lang="en-US" sz="1400" u="none" strike="noStrike" cap="none"/>
                        <a:t>Alternate Test Settings</a:t>
                      </a:r>
                      <a:endParaRPr/>
                    </a:p>
                    <a:p>
                      <a:pPr marL="0" marR="0" lvl="0" indent="0" algn="l" rtl="0">
                        <a:lnSpc>
                          <a:spcPct val="100000"/>
                        </a:lnSpc>
                        <a:spcBef>
                          <a:spcPts val="0"/>
                        </a:spcBef>
                        <a:spcAft>
                          <a:spcPts val="0"/>
                        </a:spcAft>
                        <a:buNone/>
                      </a:pPr>
                      <a:r>
                        <a:rPr lang="en-US" sz="1400" u="none" strike="noStrike" cap="none"/>
                        <a:t>Recorded responses</a:t>
                      </a:r>
                      <a:endParaRPr/>
                    </a:p>
                    <a:p>
                      <a:pPr marL="0" marR="0" lvl="0" indent="0" algn="l" rtl="0">
                        <a:lnSpc>
                          <a:spcPct val="100000"/>
                        </a:lnSpc>
                        <a:spcBef>
                          <a:spcPts val="0"/>
                        </a:spcBef>
                        <a:spcAft>
                          <a:spcPts val="0"/>
                        </a:spcAft>
                        <a:buNone/>
                      </a:pPr>
                      <a:r>
                        <a:rPr lang="en-US" sz="1400" u="none" strike="noStrike" cap="none"/>
                        <a:t>Calculators or math tables</a:t>
                      </a:r>
                      <a:endParaRPr/>
                    </a:p>
                    <a:p>
                      <a:pPr marL="0" marR="0" lvl="0" indent="0" algn="l" rtl="0">
                        <a:lnSpc>
                          <a:spcPct val="100000"/>
                        </a:lnSpc>
                        <a:spcBef>
                          <a:spcPts val="0"/>
                        </a:spcBef>
                        <a:spcAft>
                          <a:spcPts val="0"/>
                        </a:spcAft>
                        <a:buNone/>
                      </a:pPr>
                      <a:r>
                        <a:rPr lang="en-US" sz="1400" u="none" strike="noStrike" cap="none"/>
                        <a:t>Marking in test booklets</a:t>
                      </a:r>
                      <a:endParaRPr/>
                    </a:p>
                    <a:p>
                      <a:pPr marL="0" marR="0" lvl="0" indent="0" algn="l" rtl="0">
                        <a:lnSpc>
                          <a:spcPct val="100000"/>
                        </a:lnSpc>
                        <a:spcBef>
                          <a:spcPts val="0"/>
                        </a:spcBef>
                        <a:spcAft>
                          <a:spcPts val="0"/>
                        </a:spcAft>
                        <a:buNone/>
                      </a:pPr>
                      <a:r>
                        <a:rPr lang="en-US" sz="1400" u="none" strike="noStrike" cap="none"/>
                        <a:t>Braille or enlarged print</a:t>
                      </a:r>
                      <a:endParaRPr/>
                    </a:p>
                  </a:txBody>
                  <a:tcPr marL="91450" marR="91450" marT="45725" marB="45725"/>
                </a:tc>
                <a:tc>
                  <a:txBody>
                    <a:bodyPr/>
                    <a:lstStyle/>
                    <a:p>
                      <a:pPr marL="0" marR="0" lvl="0" indent="0" algn="l" rtl="0">
                        <a:lnSpc>
                          <a:spcPct val="100000"/>
                        </a:lnSpc>
                        <a:spcBef>
                          <a:spcPts val="0"/>
                        </a:spcBef>
                        <a:spcAft>
                          <a:spcPts val="0"/>
                        </a:spcAft>
                        <a:buNone/>
                      </a:pPr>
                      <a:r>
                        <a:rPr lang="en-US" sz="1400" u="none" strike="noStrike" cap="none"/>
                        <a:t>Test Item restated</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None/>
                      </a:pPr>
                      <a:r>
                        <a:rPr lang="en-US" sz="1400" u="none" strike="noStrike" cap="none"/>
                        <a:t>Plain straight edge ruler</a:t>
                      </a:r>
                      <a:endParaRPr/>
                    </a:p>
                    <a:p>
                      <a:pPr marL="0" marR="0" lvl="0" indent="0" algn="l" rtl="0">
                        <a:lnSpc>
                          <a:spcPct val="100000"/>
                        </a:lnSpc>
                        <a:spcBef>
                          <a:spcPts val="0"/>
                        </a:spcBef>
                        <a:spcAft>
                          <a:spcPts val="0"/>
                        </a:spcAft>
                        <a:buNone/>
                      </a:pPr>
                      <a:r>
                        <a:rPr lang="en-US" sz="1400" u="none" strike="noStrike" cap="none"/>
                        <a:t>Magnifying strips or glass</a:t>
                      </a:r>
                      <a:endParaRPr/>
                    </a:p>
                    <a:p>
                      <a:pPr marL="0" marR="0" lvl="0" indent="0" algn="l" rtl="0">
                        <a:lnSpc>
                          <a:spcPct val="100000"/>
                        </a:lnSpc>
                        <a:spcBef>
                          <a:spcPts val="0"/>
                        </a:spcBef>
                        <a:spcAft>
                          <a:spcPts val="0"/>
                        </a:spcAft>
                        <a:buNone/>
                      </a:pPr>
                      <a:r>
                        <a:rPr lang="en-US" sz="1400" u="none" strike="noStrike" cap="none"/>
                        <a:t>May take one test per day rather than all in one session</a:t>
                      </a:r>
                      <a:endParaRPr/>
                    </a:p>
                    <a:p>
                      <a:pPr marL="0" marR="0" lvl="0" indent="0" algn="l" rtl="0">
                        <a:lnSpc>
                          <a:spcPct val="100000"/>
                        </a:lnSpc>
                        <a:spcBef>
                          <a:spcPts val="0"/>
                        </a:spcBef>
                        <a:spcAft>
                          <a:spcPts val="0"/>
                        </a:spcAft>
                        <a:buNone/>
                      </a:pPr>
                      <a:r>
                        <a:rPr lang="en-US" sz="1400" u="none" strike="noStrike" cap="none"/>
                        <a:t>Colored Overlays</a:t>
                      </a:r>
                      <a:endParaRPr/>
                    </a:p>
                    <a:p>
                      <a:pPr marL="0" marR="0" lvl="0" indent="0" algn="l" rtl="0">
                        <a:lnSpc>
                          <a:spcPct val="100000"/>
                        </a:lnSpc>
                        <a:spcBef>
                          <a:spcPts val="0"/>
                        </a:spcBef>
                        <a:spcAft>
                          <a:spcPts val="0"/>
                        </a:spcAft>
                        <a:buNone/>
                      </a:pPr>
                      <a:r>
                        <a:rPr lang="en-US" sz="1400" u="none" strike="noStrike" cap="none"/>
                        <a:t>Sign language interpreter for instructions only</a:t>
                      </a:r>
                      <a:endParaRPr/>
                    </a:p>
                    <a:p>
                      <a:pPr marL="0" marR="0" lvl="0" indent="0" algn="l" rtl="0">
                        <a:lnSpc>
                          <a:spcPct val="100000"/>
                        </a:lnSpc>
                        <a:spcBef>
                          <a:spcPts val="0"/>
                        </a:spcBef>
                        <a:spcAft>
                          <a:spcPts val="0"/>
                        </a:spcAft>
                        <a:buNone/>
                      </a:pPr>
                      <a:r>
                        <a:rPr lang="en-US" sz="1400" u="none" strike="noStrike" cap="none"/>
                        <a:t>Alternate test settings</a:t>
                      </a:r>
                      <a:endParaRPr/>
                    </a:p>
                    <a:p>
                      <a:pPr marL="0" marR="0" lvl="0" indent="0" algn="l" rtl="0">
                        <a:lnSpc>
                          <a:spcPct val="100000"/>
                        </a:lnSpc>
                        <a:spcBef>
                          <a:spcPts val="0"/>
                        </a:spcBef>
                        <a:spcAft>
                          <a:spcPts val="0"/>
                        </a:spcAft>
                        <a:buNone/>
                      </a:pPr>
                      <a:r>
                        <a:rPr lang="en-US" sz="1400" u="none" strike="noStrike" cap="none"/>
                        <a:t>Ear plugs</a:t>
                      </a:r>
                      <a:endParaRPr/>
                    </a:p>
                    <a:p>
                      <a:pPr marL="0" marR="0" lvl="0" indent="0" algn="l" rtl="0">
                        <a:lnSpc>
                          <a:spcPct val="100000"/>
                        </a:lnSpc>
                        <a:spcBef>
                          <a:spcPts val="0"/>
                        </a:spcBef>
                        <a:spcAft>
                          <a:spcPts val="0"/>
                        </a:spcAft>
                        <a:buNone/>
                      </a:pPr>
                      <a:r>
                        <a:rPr lang="en-US" sz="1400" u="none" strike="noStrike" cap="none"/>
                        <a:t>Simple calculator for Level A/B only</a:t>
                      </a:r>
                      <a:endParaRPr/>
                    </a:p>
                    <a:p>
                      <a:pPr marL="0" marR="0" lvl="0" indent="0" algn="l" rtl="0">
                        <a:lnSpc>
                          <a:spcPct val="100000"/>
                        </a:lnSpc>
                        <a:spcBef>
                          <a:spcPts val="0"/>
                        </a:spcBef>
                        <a:spcAft>
                          <a:spcPts val="0"/>
                        </a:spcAft>
                        <a:buNone/>
                      </a:pPr>
                      <a:r>
                        <a:rPr lang="en-US" sz="1400" u="none" strike="noStrike" cap="none"/>
                        <a:t>Computer- Spelling and grammar check disabled</a:t>
                      </a:r>
                      <a:endParaRPr/>
                    </a:p>
                    <a:p>
                      <a:pPr marL="0" marR="0" lvl="0" indent="0" algn="l" rtl="0">
                        <a:lnSpc>
                          <a:spcPct val="100000"/>
                        </a:lnSpc>
                        <a:spcBef>
                          <a:spcPts val="0"/>
                        </a:spcBef>
                        <a:spcAft>
                          <a:spcPts val="0"/>
                        </a:spcAft>
                        <a:buNone/>
                      </a:pPr>
                      <a:r>
                        <a:rPr lang="en-US" sz="1400" u="none" strike="noStrike" cap="none"/>
                        <a:t>Braille or enlarged print</a:t>
                      </a:r>
                      <a:endParaRPr/>
                    </a:p>
                    <a:p>
                      <a:pPr marL="0" marR="0" lvl="0" indent="0" algn="l" rtl="0">
                        <a:lnSpc>
                          <a:spcPct val="100000"/>
                        </a:lnSpc>
                        <a:spcBef>
                          <a:spcPts val="0"/>
                        </a:spcBef>
                        <a:spcAft>
                          <a:spcPts val="0"/>
                        </a:spcAft>
                        <a:buNone/>
                      </a:pPr>
                      <a:r>
                        <a:rPr lang="en-US" sz="1400" u="none" strike="noStrike" cap="none"/>
                        <a:t>Extra time</a:t>
                      </a:r>
                      <a:endParaRPr/>
                    </a:p>
                    <a:p>
                      <a:pPr marL="0" marR="0" lvl="0" indent="0" algn="l" rtl="0">
                        <a:lnSpc>
                          <a:spcPct val="100000"/>
                        </a:lnSpc>
                        <a:spcBef>
                          <a:spcPts val="0"/>
                        </a:spcBef>
                        <a:spcAft>
                          <a:spcPts val="0"/>
                        </a:spcAft>
                        <a:buNone/>
                      </a:pPr>
                      <a:r>
                        <a:rPr lang="en-US" sz="1400" u="none" strike="noStrike" cap="none"/>
                        <a:t>Frequent breaks</a:t>
                      </a:r>
                      <a:endParaRPr/>
                    </a:p>
                    <a:p>
                      <a:pPr marL="0" marR="0" lvl="0" indent="0" algn="l" rtl="0">
                        <a:lnSpc>
                          <a:spcPct val="100000"/>
                        </a:lnSpc>
                        <a:spcBef>
                          <a:spcPts val="0"/>
                        </a:spcBef>
                        <a:spcAft>
                          <a:spcPts val="0"/>
                        </a:spcAft>
                        <a:buNone/>
                      </a:pPr>
                      <a:r>
                        <a:rPr lang="en-US" sz="1400" u="none" strike="noStrike" cap="none"/>
                        <a:t>Headphones for listening test</a:t>
                      </a:r>
                      <a:endParaRPr/>
                    </a:p>
                    <a:p>
                      <a:pPr marL="0" marR="0" lvl="0" indent="0" algn="l" rtl="0">
                        <a:lnSpc>
                          <a:spcPct val="100000"/>
                        </a:lnSpc>
                        <a:spcBef>
                          <a:spcPts val="0"/>
                        </a:spcBef>
                        <a:spcAft>
                          <a:spcPts val="0"/>
                        </a:spcAft>
                        <a:buNone/>
                      </a:pPr>
                      <a:r>
                        <a:rPr lang="en-US" sz="1400" u="none" strike="noStrike" cap="none"/>
                        <a:t>Scribe/writer/communication board</a:t>
                      </a:r>
                      <a:endParaRPr sz="1400" u="none" strike="noStrike" cap="none"/>
                    </a:p>
                  </a:txBody>
                  <a:tcPr marL="91450" marR="91450" marT="45725" marB="45725"/>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4400"/>
              <a:buFont typeface="Calibri"/>
              <a:buNone/>
            </a:pPr>
            <a:r>
              <a:rPr lang="en-US" sz="4400" b="0" i="0" u="none" strike="noStrike" cap="none">
                <a:solidFill>
                  <a:schemeClr val="dk1"/>
                </a:solidFill>
                <a:latin typeface="Calibri"/>
                <a:ea typeface="Calibri"/>
                <a:cs typeface="Calibri"/>
                <a:sym typeface="Calibri"/>
              </a:rPr>
              <a:t>Differentiation </a:t>
            </a:r>
            <a:endParaRPr sz="4400" b="0" i="0" u="none" strike="noStrike" cap="none">
              <a:solidFill>
                <a:schemeClr val="dk1"/>
              </a:solidFill>
              <a:latin typeface="Calibri"/>
              <a:ea typeface="Calibri"/>
              <a:cs typeface="Calibri"/>
              <a:sym typeface="Calibri"/>
            </a:endParaRPr>
          </a:p>
        </p:txBody>
      </p:sp>
      <p:sp>
        <p:nvSpPr>
          <p:cNvPr id="133" name="Google Shape;133;p1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228600" marR="0" lvl="0" indent="-50800" algn="l" rtl="0">
              <a:lnSpc>
                <a:spcPct val="90000"/>
              </a:lnSpc>
              <a:spcBef>
                <a:spcPts val="1000"/>
              </a:spcBef>
              <a:spcAft>
                <a:spcPts val="0"/>
              </a:spcAft>
              <a:buClr>
                <a:schemeClr val="dk1"/>
              </a:buClr>
              <a:buSzPts val="2800"/>
              <a:buFont typeface="Arial"/>
              <a:buNone/>
            </a:pPr>
            <a:r>
              <a:rPr lang="en-US" sz="2800" b="0" i="0" u="none" strike="noStrike" cap="none">
                <a:solidFill>
                  <a:schemeClr val="dk1"/>
                </a:solidFill>
                <a:latin typeface="Calibri"/>
                <a:ea typeface="Calibri"/>
                <a:cs typeface="Calibri"/>
                <a:sym typeface="Calibri"/>
              </a:rPr>
              <a:t>Teaching the same material to all students using a variety of instructional strategies or it may require the teacher to deliver lessons at varying levels of difficulty based on the ability of each student.</a:t>
            </a:r>
            <a:endParaRPr sz="2800" b="0" i="0" u="none" strike="noStrike" cap="none">
              <a:solidFill>
                <a:schemeClr val="dk1"/>
              </a:solidFill>
              <a:latin typeface="Calibri"/>
              <a:ea typeface="Calibri"/>
              <a:cs typeface="Calibri"/>
              <a:sym typeface="Calibri"/>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4400"/>
              <a:buFont typeface="Calibri"/>
              <a:buNone/>
            </a:pPr>
            <a:r>
              <a:rPr lang="en-US" sz="4400" b="0" i="0" u="none" strike="noStrike" cap="none">
                <a:solidFill>
                  <a:schemeClr val="dk1"/>
                </a:solidFill>
                <a:latin typeface="Calibri"/>
                <a:ea typeface="Calibri"/>
                <a:cs typeface="Calibri"/>
                <a:sym typeface="Calibri"/>
              </a:rPr>
              <a:t>The Brain </a:t>
            </a:r>
            <a:endParaRPr sz="4400" b="0" i="0" u="none" strike="noStrike" cap="none">
              <a:solidFill>
                <a:schemeClr val="dk1"/>
              </a:solidFill>
              <a:latin typeface="Calibri"/>
              <a:ea typeface="Calibri"/>
              <a:cs typeface="Calibri"/>
              <a:sym typeface="Calibri"/>
            </a:endParaRPr>
          </a:p>
        </p:txBody>
      </p:sp>
      <p:sp>
        <p:nvSpPr>
          <p:cNvPr id="139" name="Google Shape;139;p20"/>
          <p:cNvSpPr txBox="1">
            <a:spLocks noGrp="1"/>
          </p:cNvSpPr>
          <p:nvPr>
            <p:ph type="body" idx="1"/>
          </p:nvPr>
        </p:nvSpPr>
        <p:spPr>
          <a:xfrm>
            <a:off x="838200" y="1825625"/>
            <a:ext cx="5012100" cy="4351500"/>
          </a:xfrm>
          <a:prstGeom prst="rect">
            <a:avLst/>
          </a:prstGeom>
          <a:noFill/>
          <a:ln>
            <a:noFill/>
          </a:ln>
        </p:spPr>
        <p:txBody>
          <a:bodyPr spcFirstLastPara="1" wrap="square" lIns="91425" tIns="45700" rIns="91425" bIns="45700" anchor="t" anchorCtr="0">
            <a:noAutofit/>
          </a:bodyPr>
          <a:lstStyle/>
          <a:p>
            <a:pPr marL="457200" marR="0" lvl="0" indent="-406400" algn="l" rtl="0">
              <a:lnSpc>
                <a:spcPct val="90000"/>
              </a:lnSpc>
              <a:spcBef>
                <a:spcPts val="0"/>
              </a:spcBef>
              <a:spcAft>
                <a:spcPts val="0"/>
              </a:spcAft>
              <a:buClr>
                <a:schemeClr val="dk1"/>
              </a:buClr>
              <a:buSzPts val="2800"/>
              <a:buFont typeface="Calibri"/>
              <a:buChar char="•"/>
            </a:pPr>
            <a:r>
              <a:rPr lang="en-US" sz="2800" b="0" i="0" u="none" strike="noStrike" cap="none">
                <a:solidFill>
                  <a:schemeClr val="dk1"/>
                </a:solidFill>
                <a:latin typeface="Calibri"/>
                <a:ea typeface="Calibri"/>
                <a:cs typeface="Calibri"/>
                <a:sym typeface="Calibri"/>
              </a:rPr>
              <a:t>Visual</a:t>
            </a:r>
            <a:endParaRPr sz="2800" b="0" i="0" u="none" strike="noStrike" cap="none">
              <a:solidFill>
                <a:schemeClr val="dk1"/>
              </a:solidFill>
              <a:latin typeface="Calibri"/>
              <a:ea typeface="Calibri"/>
              <a:cs typeface="Calibri"/>
              <a:sym typeface="Calibri"/>
            </a:endParaRPr>
          </a:p>
          <a:p>
            <a:pPr marL="457200" marR="0" lvl="0" indent="-406400" algn="l" rtl="0">
              <a:lnSpc>
                <a:spcPct val="90000"/>
              </a:lnSpc>
              <a:spcBef>
                <a:spcPts val="0"/>
              </a:spcBef>
              <a:spcAft>
                <a:spcPts val="0"/>
              </a:spcAft>
              <a:buClr>
                <a:schemeClr val="dk1"/>
              </a:buClr>
              <a:buSzPts val="2800"/>
              <a:buFont typeface="Arial"/>
              <a:buChar char="•"/>
            </a:pPr>
            <a:r>
              <a:rPr lang="en-US" sz="2800" b="0" i="0" u="none" strike="noStrike" cap="none">
                <a:solidFill>
                  <a:schemeClr val="dk1"/>
                </a:solidFill>
                <a:latin typeface="Calibri"/>
                <a:ea typeface="Calibri"/>
                <a:cs typeface="Calibri"/>
                <a:sym typeface="Calibri"/>
              </a:rPr>
              <a:t>Auditory</a:t>
            </a:r>
            <a:endParaRPr sz="2800" b="0" i="0" u="none" strike="noStrike" cap="none">
              <a:solidFill>
                <a:schemeClr val="dk1"/>
              </a:solidFill>
              <a:latin typeface="Calibri"/>
              <a:ea typeface="Calibri"/>
              <a:cs typeface="Calibri"/>
              <a:sym typeface="Calibri"/>
            </a:endParaRPr>
          </a:p>
          <a:p>
            <a:pPr marL="457200" marR="0" lvl="0" indent="-406400" algn="l" rtl="0">
              <a:lnSpc>
                <a:spcPct val="90000"/>
              </a:lnSpc>
              <a:spcBef>
                <a:spcPts val="0"/>
              </a:spcBef>
              <a:spcAft>
                <a:spcPts val="0"/>
              </a:spcAft>
              <a:buClr>
                <a:schemeClr val="dk1"/>
              </a:buClr>
              <a:buSzPts val="2800"/>
              <a:buFont typeface="Arial"/>
              <a:buChar char="•"/>
            </a:pPr>
            <a:r>
              <a:rPr lang="en-US" sz="2800" b="0" i="0" u="none" strike="noStrike" cap="none">
                <a:solidFill>
                  <a:schemeClr val="dk1"/>
                </a:solidFill>
                <a:latin typeface="Calibri"/>
                <a:ea typeface="Calibri"/>
                <a:cs typeface="Calibri"/>
                <a:sym typeface="Calibri"/>
              </a:rPr>
              <a:t>Kinesthetic </a:t>
            </a:r>
            <a:endParaRPr sz="2800" b="0" i="0" u="none" strike="noStrike" cap="none">
              <a:solidFill>
                <a:schemeClr val="dk1"/>
              </a:solidFill>
              <a:latin typeface="Calibri"/>
              <a:ea typeface="Calibri"/>
              <a:cs typeface="Calibri"/>
              <a:sym typeface="Calibri"/>
            </a:endParaRPr>
          </a:p>
        </p:txBody>
      </p:sp>
      <p:pic>
        <p:nvPicPr>
          <p:cNvPr id="140" name="Google Shape;140;p20"/>
          <p:cNvPicPr preferRelativeResize="0"/>
          <p:nvPr/>
        </p:nvPicPr>
        <p:blipFill rotWithShape="1">
          <a:blip r:embed="rId3">
            <a:alphaModFix/>
          </a:blip>
          <a:srcRect/>
          <a:stretch/>
        </p:blipFill>
        <p:spPr>
          <a:xfrm>
            <a:off x="6002700" y="1843100"/>
            <a:ext cx="6067776" cy="3033888"/>
          </a:xfrm>
          <a:prstGeom prst="rect">
            <a:avLst/>
          </a:prstGeom>
          <a:noFill/>
          <a:ln>
            <a:noFill/>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4400"/>
              <a:buFont typeface="Calibri"/>
              <a:buNone/>
            </a:pPr>
            <a:r>
              <a:rPr lang="en-US" sz="4400" b="0" i="0" u="none" strike="noStrike" cap="none">
                <a:solidFill>
                  <a:schemeClr val="dk1"/>
                </a:solidFill>
                <a:latin typeface="Calibri"/>
                <a:ea typeface="Calibri"/>
                <a:cs typeface="Calibri"/>
                <a:sym typeface="Calibri"/>
              </a:rPr>
              <a:t>Scaffolding</a:t>
            </a:r>
            <a:endParaRPr sz="4400" b="0" i="0" u="none" strike="noStrike" cap="none">
              <a:solidFill>
                <a:schemeClr val="dk1"/>
              </a:solidFill>
              <a:latin typeface="Calibri"/>
              <a:ea typeface="Calibri"/>
              <a:cs typeface="Calibri"/>
              <a:sym typeface="Calibri"/>
            </a:endParaRPr>
          </a:p>
        </p:txBody>
      </p:sp>
      <p:sp>
        <p:nvSpPr>
          <p:cNvPr id="147" name="Google Shape;147;p21"/>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Autofit/>
          </a:bodyPr>
          <a:lstStyle/>
          <a:p>
            <a:pPr marL="457200" marR="0" lvl="0" indent="-406400" algn="l" rtl="0">
              <a:lnSpc>
                <a:spcPct val="90000"/>
              </a:lnSpc>
              <a:spcBef>
                <a:spcPts val="1000"/>
              </a:spcBef>
              <a:spcAft>
                <a:spcPts val="0"/>
              </a:spcAft>
              <a:buClr>
                <a:schemeClr val="dk1"/>
              </a:buClr>
              <a:buSzPts val="2800"/>
              <a:buFont typeface="Arial"/>
              <a:buChar char="•"/>
            </a:pPr>
            <a:r>
              <a:rPr lang="en-US" sz="2800" b="0" i="0" u="none" strike="noStrike" cap="none">
                <a:solidFill>
                  <a:schemeClr val="dk1"/>
                </a:solidFill>
                <a:latin typeface="Calibri"/>
                <a:ea typeface="Calibri"/>
                <a:cs typeface="Calibri"/>
                <a:sym typeface="Calibri"/>
              </a:rPr>
              <a:t>Gaining and maintaining the learner’s interest in the task</a:t>
            </a:r>
            <a:endParaRPr/>
          </a:p>
          <a:p>
            <a:pPr marL="457200" marR="0" lvl="0" indent="-406400" algn="l" rtl="0">
              <a:lnSpc>
                <a:spcPct val="90000"/>
              </a:lnSpc>
              <a:spcBef>
                <a:spcPts val="1000"/>
              </a:spcBef>
              <a:spcAft>
                <a:spcPts val="0"/>
              </a:spcAft>
              <a:buClr>
                <a:schemeClr val="dk1"/>
              </a:buClr>
              <a:buSzPts val="2800"/>
              <a:buFont typeface="Arial"/>
              <a:buChar char="•"/>
            </a:pPr>
            <a:r>
              <a:rPr lang="en-US" sz="2800" b="0" i="0" u="none" strike="noStrike" cap="none">
                <a:solidFill>
                  <a:schemeClr val="dk1"/>
                </a:solidFill>
                <a:latin typeface="Calibri"/>
                <a:ea typeface="Calibri"/>
                <a:cs typeface="Calibri"/>
                <a:sym typeface="Calibri"/>
              </a:rPr>
              <a:t>Making the task simple</a:t>
            </a:r>
            <a:endParaRPr/>
          </a:p>
          <a:p>
            <a:pPr marL="457200" marR="0" lvl="0" indent="-406400" algn="l" rtl="0">
              <a:lnSpc>
                <a:spcPct val="90000"/>
              </a:lnSpc>
              <a:spcBef>
                <a:spcPts val="1000"/>
              </a:spcBef>
              <a:spcAft>
                <a:spcPts val="0"/>
              </a:spcAft>
              <a:buClr>
                <a:schemeClr val="dk1"/>
              </a:buClr>
              <a:buSzPts val="2800"/>
              <a:buFont typeface="Arial"/>
              <a:buChar char="•"/>
            </a:pPr>
            <a:r>
              <a:rPr lang="en-US" sz="2800" b="0" i="0" u="none" strike="noStrike" cap="none">
                <a:solidFill>
                  <a:schemeClr val="dk1"/>
                </a:solidFill>
                <a:latin typeface="Calibri"/>
                <a:ea typeface="Calibri"/>
                <a:cs typeface="Calibri"/>
                <a:sym typeface="Calibri"/>
              </a:rPr>
              <a:t>Emphasizing certain aspects that will help with the solution</a:t>
            </a:r>
            <a:endParaRPr/>
          </a:p>
          <a:p>
            <a:pPr marL="457200" marR="0" lvl="0" indent="-406400" algn="l" rtl="0">
              <a:lnSpc>
                <a:spcPct val="90000"/>
              </a:lnSpc>
              <a:spcBef>
                <a:spcPts val="1000"/>
              </a:spcBef>
              <a:spcAft>
                <a:spcPts val="0"/>
              </a:spcAft>
              <a:buClr>
                <a:schemeClr val="dk1"/>
              </a:buClr>
              <a:buSzPts val="2800"/>
              <a:buFont typeface="Arial"/>
              <a:buChar char="•"/>
            </a:pPr>
            <a:r>
              <a:rPr lang="en-US" sz="2800" b="0" i="0" u="none" strike="noStrike" cap="none">
                <a:solidFill>
                  <a:schemeClr val="dk1"/>
                </a:solidFill>
                <a:latin typeface="Calibri"/>
                <a:ea typeface="Calibri"/>
                <a:cs typeface="Calibri"/>
                <a:sym typeface="Calibri"/>
              </a:rPr>
              <a:t>Control the student’s level of frustration</a:t>
            </a:r>
            <a:endParaRPr/>
          </a:p>
          <a:p>
            <a:pPr marL="457200" marR="0" lvl="0" indent="-406400" algn="l" rtl="0">
              <a:lnSpc>
                <a:spcPct val="90000"/>
              </a:lnSpc>
              <a:spcBef>
                <a:spcPts val="1000"/>
              </a:spcBef>
              <a:spcAft>
                <a:spcPts val="0"/>
              </a:spcAft>
              <a:buClr>
                <a:schemeClr val="dk1"/>
              </a:buClr>
              <a:buSzPts val="2800"/>
              <a:buFont typeface="Arial"/>
              <a:buChar char="•"/>
            </a:pPr>
            <a:r>
              <a:rPr lang="en-US" sz="2800" b="0" i="0" u="none" strike="noStrike" cap="none">
                <a:solidFill>
                  <a:schemeClr val="dk1"/>
                </a:solidFill>
                <a:latin typeface="Calibri"/>
                <a:ea typeface="Calibri"/>
                <a:cs typeface="Calibri"/>
                <a:sym typeface="Calibri"/>
              </a:rPr>
              <a:t>Demonstrate the task</a:t>
            </a:r>
            <a:endParaRPr sz="2800" b="0" i="0" u="none" strike="noStrike" cap="none">
              <a:solidFill>
                <a:schemeClr val="dk1"/>
              </a:solidFill>
              <a:latin typeface="Calibri"/>
              <a:ea typeface="Calibri"/>
              <a:cs typeface="Calibri"/>
              <a:sym typeface="Calibri"/>
            </a:endParaRPr>
          </a:p>
        </p:txBody>
      </p:sp>
      <p:pic>
        <p:nvPicPr>
          <p:cNvPr id="148" name="Google Shape;148;p21"/>
          <p:cNvPicPr preferRelativeResize="0"/>
          <p:nvPr/>
        </p:nvPicPr>
        <p:blipFill rotWithShape="1">
          <a:blip r:embed="rId3">
            <a:alphaModFix/>
          </a:blip>
          <a:srcRect/>
          <a:stretch/>
        </p:blipFill>
        <p:spPr>
          <a:xfrm>
            <a:off x="7142812" y="1825625"/>
            <a:ext cx="2223541" cy="1291417"/>
          </a:xfrm>
          <a:prstGeom prst="rect">
            <a:avLst/>
          </a:prstGeom>
          <a:noFill/>
          <a:ln>
            <a:noFill/>
          </a:ln>
        </p:spPr>
      </p:pic>
      <p:pic>
        <p:nvPicPr>
          <p:cNvPr id="149" name="Google Shape;149;p21"/>
          <p:cNvPicPr preferRelativeResize="0"/>
          <p:nvPr/>
        </p:nvPicPr>
        <p:blipFill rotWithShape="1">
          <a:blip r:embed="rId4">
            <a:alphaModFix/>
          </a:blip>
          <a:srcRect/>
          <a:stretch/>
        </p:blipFill>
        <p:spPr>
          <a:xfrm>
            <a:off x="7142812" y="4427461"/>
            <a:ext cx="4317167" cy="1749502"/>
          </a:xfrm>
          <a:prstGeom prst="rect">
            <a:avLst/>
          </a:prstGeom>
          <a:noFill/>
          <a:ln>
            <a:noFill/>
          </a:ln>
        </p:spPr>
      </p:pic>
      <p:sp>
        <p:nvSpPr>
          <p:cNvPr id="150" name="Google Shape;150;p21"/>
          <p:cNvSpPr txBox="1"/>
          <p:nvPr/>
        </p:nvSpPr>
        <p:spPr>
          <a:xfrm>
            <a:off x="7142812" y="1484642"/>
            <a:ext cx="2390932" cy="36933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US" sz="1800" b="0" i="0" u="none" strike="noStrike" cap="none">
                <a:solidFill>
                  <a:srgbClr val="000000"/>
                </a:solidFill>
                <a:latin typeface="Arial"/>
                <a:ea typeface="Arial"/>
                <a:cs typeface="Arial"/>
                <a:sym typeface="Arial"/>
              </a:rPr>
              <a:t>Goal:</a:t>
            </a:r>
            <a:endParaRPr sz="1800" b="0" i="0" u="none" strike="noStrike" cap="none">
              <a:solidFill>
                <a:srgbClr val="000000"/>
              </a:solidFill>
              <a:latin typeface="Arial"/>
              <a:ea typeface="Arial"/>
              <a:cs typeface="Arial"/>
              <a:sym typeface="Arial"/>
            </a:endParaRPr>
          </a:p>
        </p:txBody>
      </p:sp>
      <p:sp>
        <p:nvSpPr>
          <p:cNvPr id="151" name="Google Shape;151;p21"/>
          <p:cNvSpPr txBox="1"/>
          <p:nvPr/>
        </p:nvSpPr>
        <p:spPr>
          <a:xfrm>
            <a:off x="7077854" y="4119684"/>
            <a:ext cx="2575812" cy="36933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US" sz="1800" b="0" i="0" u="none" strike="noStrike" cap="none">
                <a:solidFill>
                  <a:srgbClr val="000000"/>
                </a:solidFill>
                <a:latin typeface="Arial"/>
                <a:ea typeface="Arial"/>
                <a:cs typeface="Arial"/>
                <a:sym typeface="Arial"/>
              </a:rPr>
              <a:t>Making the task simple</a:t>
            </a:r>
            <a:endParaRPr sz="18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1877</Words>
  <Application>Microsoft Office PowerPoint</Application>
  <PresentationFormat>Widescreen</PresentationFormat>
  <Paragraphs>140</Paragraphs>
  <Slides>11</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Differentiation and Accommodation in the Adult Education Setting</vt:lpstr>
      <vt:lpstr>Disclaimer:</vt:lpstr>
      <vt:lpstr>Definitions:</vt:lpstr>
      <vt:lpstr>Legal Basis</vt:lpstr>
      <vt:lpstr>PowerPoint Presentation</vt:lpstr>
      <vt:lpstr>Possible Accommodations by the USBE Page 9 Adult Education Students with Disabilities Section</vt:lpstr>
      <vt:lpstr>Differentiation </vt:lpstr>
      <vt:lpstr>The Brain </vt:lpstr>
      <vt:lpstr>Scaffolding</vt:lpstr>
      <vt:lpstr>Reflect and Connect</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Differentiation and Accommodation  in the Adult Education Setting</dc:title>
  <dc:creator>Carter, Cathleen S</dc:creator>
  <cp:lastModifiedBy>Presenter</cp:lastModifiedBy>
  <cp:revision>2</cp:revision>
  <dcterms:modified xsi:type="dcterms:W3CDTF">2018-09-12T13:18:37Z</dcterms:modified>
</cp:coreProperties>
</file>