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7"/>
  </p:notesMasterIdLst>
  <p:sldIdLst>
    <p:sldId id="256" r:id="rId2"/>
    <p:sldId id="266" r:id="rId3"/>
    <p:sldId id="277" r:id="rId4"/>
    <p:sldId id="273" r:id="rId5"/>
    <p:sldId id="274" r:id="rId6"/>
    <p:sldId id="276" r:id="rId7"/>
    <p:sldId id="261" r:id="rId8"/>
    <p:sldId id="275" r:id="rId9"/>
    <p:sldId id="279" r:id="rId10"/>
    <p:sldId id="272" r:id="rId11"/>
    <p:sldId id="268" r:id="rId12"/>
    <p:sldId id="258" r:id="rId13"/>
    <p:sldId id="281" r:id="rId14"/>
    <p:sldId id="278"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9"/>
    <p:restoredTop sz="95745"/>
  </p:normalViewPr>
  <p:slideViewPr>
    <p:cSldViewPr snapToGrid="0" snapToObjects="1">
      <p:cViewPr varScale="1">
        <p:scale>
          <a:sx n="93" d="100"/>
          <a:sy n="93" d="100"/>
        </p:scale>
        <p:origin x="-128" y="-7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93781-D6D1-E449-9D3C-BCF87992FA7F}" type="datetimeFigureOut">
              <a:rPr lang="en-US" smtClean="0"/>
              <a:t>9/19/18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C8C9E-8B38-E340-90FA-82D277DF3585}" type="slidenum">
              <a:rPr lang="en-US" smtClean="0"/>
              <a:t>‹#›</a:t>
            </a:fld>
            <a:endParaRPr lang="en-US"/>
          </a:p>
        </p:txBody>
      </p:sp>
    </p:spTree>
    <p:extLst>
      <p:ext uri="{BB962C8B-B14F-4D97-AF65-F5344CB8AC3E}">
        <p14:creationId xmlns:p14="http://schemas.microsoft.com/office/powerpoint/2010/main" val="1084325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4 elements are required in the search for truth as well as the creation of negative labels or stereotypes.  One does not outweigh the other as so this following list is presented as components of a whole.  Each are necessary in understanding the concept of belief.  </a:t>
            </a:r>
          </a:p>
        </p:txBody>
      </p:sp>
      <p:sp>
        <p:nvSpPr>
          <p:cNvPr id="4" name="Slide Number Placeholder 3"/>
          <p:cNvSpPr>
            <a:spLocks noGrp="1"/>
          </p:cNvSpPr>
          <p:nvPr>
            <p:ph type="sldNum" sz="quarter" idx="10"/>
          </p:nvPr>
        </p:nvSpPr>
        <p:spPr/>
        <p:txBody>
          <a:bodyPr/>
          <a:lstStyle/>
          <a:p>
            <a:fld id="{77BC8C9E-8B38-E340-90FA-82D277DF3585}" type="slidenum">
              <a:rPr lang="en-US" smtClean="0"/>
              <a:t>3</a:t>
            </a:fld>
            <a:endParaRPr lang="en-US"/>
          </a:p>
        </p:txBody>
      </p:sp>
    </p:spTree>
    <p:extLst>
      <p:ext uri="{BB962C8B-B14F-4D97-AF65-F5344CB8AC3E}">
        <p14:creationId xmlns:p14="http://schemas.microsoft.com/office/powerpoint/2010/main" val="1673270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Maslow was correct in that he postulated human need on a spectrum of dependence.  This concept simply suggest needing this before that.  The practical application says I must feel safe before in order to feel love and includes any number of maladaptive behaviors associated to feelings of mistrust.  </a:t>
            </a:r>
          </a:p>
        </p:txBody>
      </p:sp>
      <p:sp>
        <p:nvSpPr>
          <p:cNvPr id="4" name="Slide Number Placeholder 3"/>
          <p:cNvSpPr>
            <a:spLocks noGrp="1"/>
          </p:cNvSpPr>
          <p:nvPr>
            <p:ph type="sldNum" sz="quarter" idx="10"/>
          </p:nvPr>
        </p:nvSpPr>
        <p:spPr/>
        <p:txBody>
          <a:bodyPr/>
          <a:lstStyle/>
          <a:p>
            <a:fld id="{77BC8C9E-8B38-E340-90FA-82D277DF3585}" type="slidenum">
              <a:rPr lang="en-US" smtClean="0"/>
              <a:t>4</a:t>
            </a:fld>
            <a:endParaRPr lang="en-US"/>
          </a:p>
        </p:txBody>
      </p:sp>
    </p:spTree>
    <p:extLst>
      <p:ext uri="{BB962C8B-B14F-4D97-AF65-F5344CB8AC3E}">
        <p14:creationId xmlns:p14="http://schemas.microsoft.com/office/powerpoint/2010/main" val="1729058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strength of human relationships trumps genetics and environment in regard to early human development.  Logic suggest this pattern continues throughout life.    </a:t>
            </a:r>
          </a:p>
        </p:txBody>
      </p:sp>
      <p:sp>
        <p:nvSpPr>
          <p:cNvPr id="4" name="Slide Number Placeholder 3"/>
          <p:cNvSpPr>
            <a:spLocks noGrp="1"/>
          </p:cNvSpPr>
          <p:nvPr>
            <p:ph type="sldNum" sz="quarter" idx="10"/>
          </p:nvPr>
        </p:nvSpPr>
        <p:spPr/>
        <p:txBody>
          <a:bodyPr/>
          <a:lstStyle/>
          <a:p>
            <a:fld id="{77BC8C9E-8B38-E340-90FA-82D277DF3585}" type="slidenum">
              <a:rPr lang="en-US" smtClean="0"/>
              <a:t>5</a:t>
            </a:fld>
            <a:endParaRPr lang="en-US"/>
          </a:p>
        </p:txBody>
      </p:sp>
    </p:spTree>
    <p:extLst>
      <p:ext uri="{BB962C8B-B14F-4D97-AF65-F5344CB8AC3E}">
        <p14:creationId xmlns:p14="http://schemas.microsoft.com/office/powerpoint/2010/main" val="49888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Subjective refers to my own understanding based on my perceptions of past experience or what is true for me.  Objective refers to a collective understanding or what is true for us all.  Combining subjective experience is the process where objective truth is discovered.  Objectivity can only be found when I am open to dynamic condition of subjective perceptions.         </a:t>
            </a:r>
          </a:p>
        </p:txBody>
      </p:sp>
      <p:sp>
        <p:nvSpPr>
          <p:cNvPr id="4" name="Slide Number Placeholder 3"/>
          <p:cNvSpPr>
            <a:spLocks noGrp="1"/>
          </p:cNvSpPr>
          <p:nvPr>
            <p:ph type="sldNum" sz="quarter" idx="10"/>
          </p:nvPr>
        </p:nvSpPr>
        <p:spPr/>
        <p:txBody>
          <a:bodyPr/>
          <a:lstStyle/>
          <a:p>
            <a:fld id="{77BC8C9E-8B38-E340-90FA-82D277DF3585}" type="slidenum">
              <a:rPr lang="en-US" smtClean="0"/>
              <a:t>7</a:t>
            </a:fld>
            <a:endParaRPr lang="en-US"/>
          </a:p>
        </p:txBody>
      </p:sp>
    </p:spTree>
    <p:extLst>
      <p:ext uri="{BB962C8B-B14F-4D97-AF65-F5344CB8AC3E}">
        <p14:creationId xmlns:p14="http://schemas.microsoft.com/office/powerpoint/2010/main" val="118820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belief is created through experience.  As humans we seek consistency and will adapt to find this security.  The power of relationships, in relation to natural tendencies, becomes paramount because a person will rise to the standard most readily required.  This process speaks of reasons why a person can switch belief, often radically, based on involvement with primarily positive or negative environments.   </a:t>
            </a:r>
          </a:p>
        </p:txBody>
      </p:sp>
      <p:sp>
        <p:nvSpPr>
          <p:cNvPr id="4" name="Slide Number Placeholder 3"/>
          <p:cNvSpPr>
            <a:spLocks noGrp="1"/>
          </p:cNvSpPr>
          <p:nvPr>
            <p:ph type="sldNum" sz="quarter" idx="10"/>
          </p:nvPr>
        </p:nvSpPr>
        <p:spPr/>
        <p:txBody>
          <a:bodyPr/>
          <a:lstStyle/>
          <a:p>
            <a:fld id="{77BC8C9E-8B38-E340-90FA-82D277DF3585}" type="slidenum">
              <a:rPr lang="en-US" smtClean="0"/>
              <a:t>8</a:t>
            </a:fld>
            <a:endParaRPr lang="en-US"/>
          </a:p>
        </p:txBody>
      </p:sp>
    </p:spTree>
    <p:extLst>
      <p:ext uri="{BB962C8B-B14F-4D97-AF65-F5344CB8AC3E}">
        <p14:creationId xmlns:p14="http://schemas.microsoft.com/office/powerpoint/2010/main" val="312844783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9/19/18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9/19/18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9/19/18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9/19/18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9/19/18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9/19/18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9/19/18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9/19/18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9/19/18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9/19/18</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9/19/18</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9/19/18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dkbingham@Utah.gov" TargetMode="External"/><Relationship Id="rId3" Type="http://schemas.openxmlformats.org/officeDocument/2006/relationships/hyperlink" Target="mailto:jeff.Hendricks@nebo.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zproxy.uvu.edu/login?url=http://search.ebscohost.com/login.aspx?direct=true&amp;db=edsdoj&amp;AN=edsdoj.00729ddded9e4a2389eec0cc468e4ec8&amp;site=eds-liv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600"/>
              <a:t>Addressing Student </a:t>
            </a:r>
            <a:r>
              <a:rPr lang="en-US" sz="6600" dirty="0"/>
              <a:t>trauma by questioning labels</a:t>
            </a:r>
          </a:p>
        </p:txBody>
      </p:sp>
      <p:sp>
        <p:nvSpPr>
          <p:cNvPr id="3" name="Subtitle 2"/>
          <p:cNvSpPr>
            <a:spLocks noGrp="1"/>
          </p:cNvSpPr>
          <p:nvPr>
            <p:ph type="subTitle" idx="1"/>
          </p:nvPr>
        </p:nvSpPr>
        <p:spPr/>
        <p:txBody>
          <a:bodyPr/>
          <a:lstStyle/>
          <a:p>
            <a:r>
              <a:rPr lang="en-US" dirty="0"/>
              <a:t>As presented by:</a:t>
            </a:r>
          </a:p>
          <a:p>
            <a:r>
              <a:rPr lang="en-US" dirty="0"/>
              <a:t>Darrell Bingham &amp; Jeff Hendricks</a:t>
            </a:r>
          </a:p>
        </p:txBody>
      </p:sp>
    </p:spTree>
    <p:extLst>
      <p:ext uri="{BB962C8B-B14F-4D97-AF65-F5344CB8AC3E}">
        <p14:creationId xmlns:p14="http://schemas.microsoft.com/office/powerpoint/2010/main" val="1129292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a:r>
              <a:rPr lang="en-US" dirty="0"/>
              <a:t>Traumatic Events</a:t>
            </a:r>
          </a:p>
        </p:txBody>
      </p:sp>
      <p:sp>
        <p:nvSpPr>
          <p:cNvPr id="3" name="Content Placeholder 2"/>
          <p:cNvSpPr>
            <a:spLocks noGrp="1"/>
          </p:cNvSpPr>
          <p:nvPr>
            <p:ph sz="half" idx="2"/>
          </p:nvPr>
        </p:nvSpPr>
        <p:spPr/>
        <p:txBody>
          <a:bodyPr>
            <a:normAutofit fontScale="70000" lnSpcReduction="20000"/>
          </a:bodyPr>
          <a:lstStyle/>
          <a:p>
            <a:r>
              <a:rPr lang="en-US" dirty="0"/>
              <a:t>Serious Accident or Explosion</a:t>
            </a:r>
          </a:p>
          <a:p>
            <a:r>
              <a:rPr lang="en-US" dirty="0"/>
              <a:t>Natural Disaster</a:t>
            </a:r>
          </a:p>
          <a:p>
            <a:r>
              <a:rPr lang="en-US" dirty="0"/>
              <a:t>Victim of Violent Crime</a:t>
            </a:r>
          </a:p>
          <a:p>
            <a:r>
              <a:rPr lang="en-US" dirty="0"/>
              <a:t>Physical or Sexual Abuse as  Child</a:t>
            </a:r>
          </a:p>
          <a:p>
            <a:r>
              <a:rPr lang="en-US" dirty="0"/>
              <a:t>Sexual Abuse as an Adult</a:t>
            </a:r>
          </a:p>
          <a:p>
            <a:r>
              <a:rPr lang="en-US" dirty="0"/>
              <a:t>Physical; Abuse as an Adult</a:t>
            </a:r>
          </a:p>
          <a:p>
            <a:r>
              <a:rPr lang="en-US" dirty="0"/>
              <a:t>Violent Injury or Death Witnessed</a:t>
            </a:r>
          </a:p>
          <a:p>
            <a:r>
              <a:rPr lang="en-US" dirty="0"/>
              <a:t>Life-Threatening Danger</a:t>
            </a:r>
          </a:p>
          <a:p>
            <a:r>
              <a:rPr lang="en-US" dirty="0"/>
              <a:t>News of Unexpected Death</a:t>
            </a:r>
          </a:p>
          <a:p>
            <a:r>
              <a:rPr lang="en-US" dirty="0"/>
              <a:t>Other Traumatic Events</a:t>
            </a:r>
          </a:p>
          <a:p>
            <a:r>
              <a:rPr lang="en-US" dirty="0"/>
              <a:t>Other Trauma </a:t>
            </a:r>
            <a:r>
              <a:rPr lang="mr-IN" dirty="0"/>
              <a:t>–</a:t>
            </a:r>
            <a:r>
              <a:rPr lang="en-US" dirty="0"/>
              <a:t> Private </a:t>
            </a:r>
          </a:p>
          <a:p>
            <a:endParaRPr lang="en-US" dirty="0"/>
          </a:p>
        </p:txBody>
      </p:sp>
      <p:sp>
        <p:nvSpPr>
          <p:cNvPr id="5" name="Text Placeholder 4"/>
          <p:cNvSpPr>
            <a:spLocks noGrp="1"/>
          </p:cNvSpPr>
          <p:nvPr>
            <p:ph type="body" sz="quarter" idx="3"/>
          </p:nvPr>
        </p:nvSpPr>
        <p:spPr/>
        <p:txBody>
          <a:bodyPr/>
          <a:lstStyle/>
          <a:p>
            <a:pPr algn="ctr"/>
            <a:r>
              <a:rPr lang="en-US" dirty="0"/>
              <a:t>Measured Symptoms</a:t>
            </a:r>
          </a:p>
        </p:txBody>
      </p:sp>
      <p:sp>
        <p:nvSpPr>
          <p:cNvPr id="6" name="Content Placeholder 5"/>
          <p:cNvSpPr>
            <a:spLocks noGrp="1"/>
          </p:cNvSpPr>
          <p:nvPr>
            <p:ph sz="quarter" idx="4"/>
          </p:nvPr>
        </p:nvSpPr>
        <p:spPr/>
        <p:txBody>
          <a:bodyPr>
            <a:normAutofit fontScale="55000" lnSpcReduction="20000"/>
          </a:bodyPr>
          <a:lstStyle/>
          <a:p>
            <a:r>
              <a:rPr lang="en-US" dirty="0"/>
              <a:t>Perceived Stress</a:t>
            </a:r>
          </a:p>
          <a:p>
            <a:pPr lvl="1"/>
            <a:r>
              <a:rPr lang="en-US" dirty="0"/>
              <a:t>Feeling Nervous or Stressed</a:t>
            </a:r>
          </a:p>
          <a:p>
            <a:pPr lvl="1"/>
            <a:r>
              <a:rPr lang="en-US" dirty="0"/>
              <a:t>Controlling Irritations </a:t>
            </a:r>
          </a:p>
          <a:p>
            <a:r>
              <a:rPr lang="en-US" dirty="0"/>
              <a:t>Depressive Symptoms</a:t>
            </a:r>
          </a:p>
          <a:p>
            <a:pPr lvl="1"/>
            <a:r>
              <a:rPr lang="en-US" dirty="0"/>
              <a:t>Sleep Patterns</a:t>
            </a:r>
          </a:p>
          <a:p>
            <a:pPr lvl="1"/>
            <a:r>
              <a:rPr lang="en-US" dirty="0"/>
              <a:t>Sadness</a:t>
            </a:r>
          </a:p>
          <a:p>
            <a:pPr lvl="1"/>
            <a:r>
              <a:rPr lang="en-US" dirty="0"/>
              <a:t>Appetite</a:t>
            </a:r>
          </a:p>
          <a:p>
            <a:pPr lvl="1"/>
            <a:r>
              <a:rPr lang="en-US" dirty="0"/>
              <a:t>Weight Levels</a:t>
            </a:r>
          </a:p>
          <a:p>
            <a:pPr lvl="1"/>
            <a:r>
              <a:rPr lang="en-US" dirty="0"/>
              <a:t>Loss of General Interest </a:t>
            </a:r>
          </a:p>
          <a:p>
            <a:pPr lvl="1"/>
            <a:r>
              <a:rPr lang="en-US" dirty="0"/>
              <a:t>Suicidal Thoughts</a:t>
            </a:r>
          </a:p>
          <a:p>
            <a:pPr lvl="1"/>
            <a:r>
              <a:rPr lang="en-US" dirty="0"/>
              <a:t>Energy Level</a:t>
            </a:r>
          </a:p>
          <a:p>
            <a:pPr lvl="1"/>
            <a:r>
              <a:rPr lang="en-US" dirty="0"/>
              <a:t>Feelings of Restlessness </a:t>
            </a:r>
          </a:p>
          <a:p>
            <a:r>
              <a:rPr lang="en-US" dirty="0"/>
              <a:t>Quality of Life</a:t>
            </a:r>
          </a:p>
          <a:p>
            <a:pPr lvl="1"/>
            <a:r>
              <a:rPr lang="en-US" dirty="0"/>
              <a:t>Mood </a:t>
            </a:r>
          </a:p>
          <a:p>
            <a:pPr lvl="1"/>
            <a:r>
              <a:rPr lang="en-US" dirty="0"/>
              <a:t>Work </a:t>
            </a:r>
          </a:p>
          <a:p>
            <a:pPr lvl="1"/>
            <a:r>
              <a:rPr lang="en-US" dirty="0"/>
              <a:t>Social Relationships </a:t>
            </a:r>
          </a:p>
          <a:p>
            <a:endParaRPr lang="en-US" dirty="0"/>
          </a:p>
        </p:txBody>
      </p:sp>
      <p:sp>
        <p:nvSpPr>
          <p:cNvPr id="2" name="Title 1"/>
          <p:cNvSpPr>
            <a:spLocks noGrp="1"/>
          </p:cNvSpPr>
          <p:nvPr>
            <p:ph type="title"/>
          </p:nvPr>
        </p:nvSpPr>
        <p:spPr/>
        <p:txBody>
          <a:bodyPr>
            <a:normAutofit/>
          </a:bodyPr>
          <a:lstStyle/>
          <a:p>
            <a:r>
              <a:rPr lang="en-US" sz="3600" dirty="0"/>
              <a:t>Maladaptive behavior presents as symptoms of maladaptive core belief…</a:t>
            </a:r>
          </a:p>
        </p:txBody>
      </p:sp>
      <p:sp>
        <p:nvSpPr>
          <p:cNvPr id="7" name="TextBox 6"/>
          <p:cNvSpPr txBox="1"/>
          <p:nvPr/>
        </p:nvSpPr>
        <p:spPr>
          <a:xfrm>
            <a:off x="1069848" y="6214944"/>
            <a:ext cx="10049256" cy="492443"/>
          </a:xfrm>
          <a:prstGeom prst="rect">
            <a:avLst/>
          </a:prstGeom>
          <a:noFill/>
        </p:spPr>
        <p:txBody>
          <a:bodyPr wrap="square" rtlCol="0">
            <a:spAutoFit/>
          </a:bodyPr>
          <a:lstStyle/>
          <a:p>
            <a:pPr algn="ctr"/>
            <a:r>
              <a:rPr lang="en-US" sz="800" dirty="0" err="1"/>
              <a:t>Boals</a:t>
            </a:r>
            <a:r>
              <a:rPr lang="en-US" sz="800" dirty="0"/>
              <a:t>, Adriel. "Trauma in the Eye of the Beholder: Objective and Subjective Definitions of Trauma." Journal of Psychotherapy Integration, vol. 28, no. 1, Mar. 2018, pp. 77-89. EBSCOhost, doi:10.1037/int0000050.</a:t>
            </a:r>
          </a:p>
          <a:p>
            <a:pPr algn="ctr"/>
            <a:endParaRPr lang="en-US" dirty="0"/>
          </a:p>
        </p:txBody>
      </p:sp>
    </p:spTree>
    <p:extLst>
      <p:ext uri="{BB962C8B-B14F-4D97-AF65-F5344CB8AC3E}">
        <p14:creationId xmlns:p14="http://schemas.microsoft.com/office/powerpoint/2010/main" val="1076778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 a result of the strength of subjective experience…</a:t>
            </a:r>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endParaRPr lang="en-US" dirty="0"/>
          </a:p>
          <a:p>
            <a:pPr marL="0" indent="0" algn="ctr">
              <a:buNone/>
            </a:pPr>
            <a:r>
              <a:rPr lang="en-US" sz="4000" dirty="0"/>
              <a:t>“</a:t>
            </a:r>
            <a:r>
              <a:rPr lang="mr-IN" sz="4000" dirty="0"/>
              <a:t>…</a:t>
            </a:r>
            <a:r>
              <a:rPr lang="en-US" sz="4000" dirty="0"/>
              <a:t>[trauma] exposure criterion has been removed from the Diagnostic and Statistical Manual of Mental Disorders.”</a:t>
            </a:r>
          </a:p>
          <a:p>
            <a:pPr marL="0" indent="0">
              <a:buNone/>
            </a:pPr>
            <a:endParaRPr lang="en-US" dirty="0"/>
          </a:p>
        </p:txBody>
      </p:sp>
      <p:sp>
        <p:nvSpPr>
          <p:cNvPr id="4" name="TextBox 3"/>
          <p:cNvSpPr txBox="1"/>
          <p:nvPr/>
        </p:nvSpPr>
        <p:spPr>
          <a:xfrm>
            <a:off x="1206482" y="6172200"/>
            <a:ext cx="10049256" cy="492443"/>
          </a:xfrm>
          <a:prstGeom prst="rect">
            <a:avLst/>
          </a:prstGeom>
          <a:noFill/>
        </p:spPr>
        <p:txBody>
          <a:bodyPr wrap="square" rtlCol="0">
            <a:spAutoFit/>
          </a:bodyPr>
          <a:lstStyle/>
          <a:p>
            <a:pPr algn="ctr"/>
            <a:r>
              <a:rPr lang="en-US" sz="800" dirty="0" err="1"/>
              <a:t>Boals</a:t>
            </a:r>
            <a:r>
              <a:rPr lang="en-US" sz="800" dirty="0"/>
              <a:t>, Adriel. "Trauma in the Eye of the Beholder: Objective and Subjective Definitions of Trauma." Journal of Psychotherapy Integration, vol. 28, no. 1, Mar. 2018, pp. 77-89. EBSCOhost, doi:10.1037/int0000050.</a:t>
            </a:r>
          </a:p>
          <a:p>
            <a:pPr algn="ctr"/>
            <a:endParaRPr lang="en-US" dirty="0"/>
          </a:p>
        </p:txBody>
      </p:sp>
    </p:spTree>
    <p:extLst>
      <p:ext uri="{BB962C8B-B14F-4D97-AF65-F5344CB8AC3E}">
        <p14:creationId xmlns:p14="http://schemas.microsoft.com/office/powerpoint/2010/main" val="709525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Challenging maladaptive core belief…</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61983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271120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2CB6E2-48A6-4847-8A1E-230D99F35FBB}"/>
              </a:ext>
            </a:extLst>
          </p:cNvPr>
          <p:cNvSpPr>
            <a:spLocks noGrp="1"/>
          </p:cNvSpPr>
          <p:nvPr>
            <p:ph type="title"/>
          </p:nvPr>
        </p:nvSpPr>
        <p:spPr/>
        <p:txBody>
          <a:bodyPr>
            <a:normAutofit fontScale="90000"/>
          </a:bodyPr>
          <a:lstStyle/>
          <a:p>
            <a:r>
              <a:rPr lang="en-US" dirty="0"/>
              <a:t>Bring light into life by asking these two questions…</a:t>
            </a:r>
          </a:p>
        </p:txBody>
      </p:sp>
      <p:sp>
        <p:nvSpPr>
          <p:cNvPr id="3" name="Content Placeholder 2">
            <a:extLst>
              <a:ext uri="{FF2B5EF4-FFF2-40B4-BE49-F238E27FC236}">
                <a16:creationId xmlns:a16="http://schemas.microsoft.com/office/drawing/2014/main" xmlns="" id="{22A96990-6BC0-C743-840F-FBC82161FE15}"/>
              </a:ext>
            </a:extLst>
          </p:cNvPr>
          <p:cNvSpPr>
            <a:spLocks noGrp="1"/>
          </p:cNvSpPr>
          <p:nvPr>
            <p:ph sz="half" idx="1"/>
          </p:nvPr>
        </p:nvSpPr>
        <p:spPr/>
        <p:txBody>
          <a:bodyPr>
            <a:normAutofit lnSpcReduction="10000"/>
          </a:bodyPr>
          <a:lstStyle/>
          <a:p>
            <a:pPr marL="0" indent="0" algn="ctr">
              <a:buNone/>
            </a:pPr>
            <a:r>
              <a:rPr lang="en-US" sz="3600" dirty="0"/>
              <a:t>Which of my core beliefs are hindering my progress?</a:t>
            </a:r>
          </a:p>
          <a:p>
            <a:pPr marL="0" indent="0" algn="ctr">
              <a:buNone/>
            </a:pPr>
            <a:endParaRPr lang="en-US" sz="3600" dirty="0"/>
          </a:p>
          <a:p>
            <a:pPr marL="0" indent="0" algn="ctr">
              <a:buNone/>
            </a:pPr>
            <a:r>
              <a:rPr lang="en-US" sz="3600" dirty="0"/>
              <a:t>Which of my core beliefs are hindering the progress of others?</a:t>
            </a:r>
          </a:p>
          <a:p>
            <a:endParaRPr lang="en-US" dirty="0"/>
          </a:p>
        </p:txBody>
      </p:sp>
      <p:pic>
        <p:nvPicPr>
          <p:cNvPr id="5" name="Content Placeholder 9">
            <a:extLst>
              <a:ext uri="{FF2B5EF4-FFF2-40B4-BE49-F238E27FC236}">
                <a16:creationId xmlns:a16="http://schemas.microsoft.com/office/drawing/2014/main" xmlns="" id="{08E6B504-BAF2-DA40-A6BC-AA6439C8FDB3}"/>
              </a:ext>
            </a:extLst>
          </p:cNvPr>
          <p:cNvPicPr>
            <a:picLocks noGrp="1" noChangeAspect="1"/>
          </p:cNvPicPr>
          <p:nvPr>
            <p:ph sz="half" idx="2"/>
          </p:nvPr>
        </p:nvPicPr>
        <p:blipFill>
          <a:blip r:embed="rId2"/>
          <a:stretch>
            <a:fillRect/>
          </a:stretch>
        </p:blipFill>
        <p:spPr>
          <a:xfrm>
            <a:off x="6373686" y="3002492"/>
            <a:ext cx="4754562" cy="3169708"/>
          </a:xfrm>
          <a:noFill/>
          <a:ln>
            <a:noFill/>
          </a:ln>
        </p:spPr>
      </p:pic>
    </p:spTree>
    <p:extLst>
      <p:ext uri="{BB962C8B-B14F-4D97-AF65-F5344CB8AC3E}">
        <p14:creationId xmlns:p14="http://schemas.microsoft.com/office/powerpoint/2010/main" val="936266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E8A8E7-092B-C942-A1F1-4BE5A5E34933}"/>
              </a:ext>
            </a:extLst>
          </p:cNvPr>
          <p:cNvSpPr>
            <a:spLocks noGrp="1"/>
          </p:cNvSpPr>
          <p:nvPr>
            <p:ph type="title"/>
          </p:nvPr>
        </p:nvSpPr>
        <p:spPr/>
        <p:txBody>
          <a:bodyPr>
            <a:normAutofit fontScale="90000"/>
          </a:bodyPr>
          <a:lstStyle/>
          <a:p>
            <a:r>
              <a:rPr lang="en-US" dirty="0"/>
              <a:t>For a full list of references please contact…</a:t>
            </a:r>
          </a:p>
        </p:txBody>
      </p:sp>
      <p:sp>
        <p:nvSpPr>
          <p:cNvPr id="3" name="Content Placeholder 2">
            <a:extLst>
              <a:ext uri="{FF2B5EF4-FFF2-40B4-BE49-F238E27FC236}">
                <a16:creationId xmlns:a16="http://schemas.microsoft.com/office/drawing/2014/main" xmlns="" id="{5D15BF15-09E8-B843-860D-D59243301778}"/>
              </a:ext>
            </a:extLst>
          </p:cNvPr>
          <p:cNvSpPr>
            <a:spLocks noGrp="1"/>
          </p:cNvSpPr>
          <p:nvPr>
            <p:ph sz="half" idx="1"/>
          </p:nvPr>
        </p:nvSpPr>
        <p:spPr/>
        <p:txBody>
          <a:bodyPr/>
          <a:lstStyle/>
          <a:p>
            <a:pPr marL="0" indent="0" algn="ctr">
              <a:buNone/>
            </a:pPr>
            <a:endParaRPr lang="en-US" dirty="0"/>
          </a:p>
          <a:p>
            <a:pPr marL="0" indent="0" algn="ctr">
              <a:buNone/>
            </a:pPr>
            <a:endParaRPr lang="en-US" dirty="0"/>
          </a:p>
          <a:p>
            <a:pPr marL="0" indent="0" algn="ctr">
              <a:buNone/>
            </a:pPr>
            <a:r>
              <a:rPr lang="en-US" dirty="0"/>
              <a:t>Darrell K. Bingham</a:t>
            </a:r>
          </a:p>
          <a:p>
            <a:pPr marL="0" indent="0" algn="ctr">
              <a:buNone/>
            </a:pPr>
            <a:r>
              <a:rPr lang="en-US" dirty="0">
                <a:hlinkClick r:id="rId2"/>
              </a:rPr>
              <a:t>dkbingham@Utah.gov</a:t>
            </a:r>
            <a:endParaRPr lang="en-US" dirty="0"/>
          </a:p>
          <a:p>
            <a:pPr marL="0" indent="0" algn="ctr">
              <a:buNone/>
            </a:pPr>
            <a:r>
              <a:rPr lang="en-US" dirty="0"/>
              <a:t>801-319-7740</a:t>
            </a:r>
          </a:p>
        </p:txBody>
      </p:sp>
      <p:sp>
        <p:nvSpPr>
          <p:cNvPr id="4" name="Content Placeholder 3">
            <a:extLst>
              <a:ext uri="{FF2B5EF4-FFF2-40B4-BE49-F238E27FC236}">
                <a16:creationId xmlns:a16="http://schemas.microsoft.com/office/drawing/2014/main" xmlns="" id="{7B140C31-58B9-E34B-861C-5DA7EDC35200}"/>
              </a:ext>
            </a:extLst>
          </p:cNvPr>
          <p:cNvSpPr>
            <a:spLocks noGrp="1"/>
          </p:cNvSpPr>
          <p:nvPr>
            <p:ph sz="half" idx="2"/>
          </p:nvPr>
        </p:nvSpPr>
        <p:spPr/>
        <p:txBody>
          <a:bodyPr/>
          <a:lstStyle/>
          <a:p>
            <a:pPr marL="0" indent="0" algn="ctr">
              <a:buNone/>
            </a:pPr>
            <a:endParaRPr lang="en-US" dirty="0"/>
          </a:p>
          <a:p>
            <a:pPr marL="0" indent="0" algn="ctr">
              <a:buNone/>
            </a:pPr>
            <a:endParaRPr lang="en-US" dirty="0"/>
          </a:p>
          <a:p>
            <a:pPr marL="0" indent="0" algn="ctr">
              <a:buNone/>
            </a:pPr>
            <a:r>
              <a:rPr lang="en-US" dirty="0"/>
              <a:t>Jeff Hendricks</a:t>
            </a:r>
          </a:p>
          <a:p>
            <a:pPr marL="0" indent="0" algn="ctr">
              <a:buNone/>
            </a:pPr>
            <a:r>
              <a:rPr lang="en-US" dirty="0">
                <a:hlinkClick r:id="rId3"/>
              </a:rPr>
              <a:t>jeff.Hendricks@nebo.edu</a:t>
            </a:r>
            <a:endParaRPr lang="en-US" dirty="0"/>
          </a:p>
          <a:p>
            <a:pPr marL="0" indent="0" algn="ctr">
              <a:buNone/>
            </a:pPr>
            <a:r>
              <a:rPr lang="en-US" dirty="0"/>
              <a:t>801-358-9131</a:t>
            </a:r>
          </a:p>
          <a:p>
            <a:pPr marL="0" indent="0" algn="ctr">
              <a:buNone/>
            </a:pPr>
            <a:endParaRPr lang="en-US" dirty="0"/>
          </a:p>
        </p:txBody>
      </p:sp>
    </p:spTree>
    <p:extLst>
      <p:ext uri="{BB962C8B-B14F-4D97-AF65-F5344CB8AC3E}">
        <p14:creationId xmlns:p14="http://schemas.microsoft.com/office/powerpoint/2010/main" val="377501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Labels: Seek to Understand </a:t>
            </a:r>
            <a:r>
              <a:rPr lang="mr-IN" dirty="0"/>
              <a:t>–</a:t>
            </a:r>
            <a:r>
              <a:rPr lang="en-US" dirty="0"/>
              <a:t> if this then that…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22956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xmlns="" id="{04F5ACE5-DF4D-3944-8990-4317E720127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84725" y="1354129"/>
            <a:ext cx="6665185" cy="4818071"/>
          </a:xfrm>
        </p:spPr>
      </p:pic>
      <p:sp>
        <p:nvSpPr>
          <p:cNvPr id="5" name="Title 4">
            <a:extLst>
              <a:ext uri="{FF2B5EF4-FFF2-40B4-BE49-F238E27FC236}">
                <a16:creationId xmlns:a16="http://schemas.microsoft.com/office/drawing/2014/main" xmlns="" id="{0CC623A9-773A-9547-AD4F-CF28E77BB3B5}"/>
              </a:ext>
            </a:extLst>
          </p:cNvPr>
          <p:cNvSpPr>
            <a:spLocks noGrp="1"/>
          </p:cNvSpPr>
          <p:nvPr>
            <p:ph type="title"/>
          </p:nvPr>
        </p:nvSpPr>
        <p:spPr/>
        <p:txBody>
          <a:bodyPr/>
          <a:lstStyle/>
          <a:p>
            <a:r>
              <a:rPr lang="en-US" dirty="0"/>
              <a:t>Labels are created through a process of…</a:t>
            </a:r>
          </a:p>
        </p:txBody>
      </p:sp>
      <p:sp>
        <p:nvSpPr>
          <p:cNvPr id="6" name="Content Placeholder 5">
            <a:extLst>
              <a:ext uri="{FF2B5EF4-FFF2-40B4-BE49-F238E27FC236}">
                <a16:creationId xmlns:a16="http://schemas.microsoft.com/office/drawing/2014/main" xmlns="" id="{47AC67E3-DB47-DD42-A117-AA9C9DFF064F}"/>
              </a:ext>
            </a:extLst>
          </p:cNvPr>
          <p:cNvSpPr>
            <a:spLocks noGrp="1"/>
          </p:cNvSpPr>
          <p:nvPr>
            <p:ph sz="half" idx="1"/>
          </p:nvPr>
        </p:nvSpPr>
        <p:spPr>
          <a:xfrm>
            <a:off x="1069848" y="2194560"/>
            <a:ext cx="3114877" cy="3977640"/>
          </a:xfrm>
        </p:spPr>
        <p:txBody>
          <a:bodyPr>
            <a:noAutofit/>
          </a:bodyPr>
          <a:lstStyle/>
          <a:p>
            <a:r>
              <a:rPr lang="en-US" sz="3200" dirty="0"/>
              <a:t>Needs or Fundamental Drives </a:t>
            </a:r>
          </a:p>
          <a:p>
            <a:r>
              <a:rPr lang="en-US" sz="3200" dirty="0"/>
              <a:t>Nature &amp; Nurture </a:t>
            </a:r>
          </a:p>
          <a:p>
            <a:r>
              <a:rPr lang="en-US" sz="3200" dirty="0"/>
              <a:t>Cognition</a:t>
            </a:r>
          </a:p>
          <a:p>
            <a:r>
              <a:rPr lang="en-US" sz="3200" dirty="0"/>
              <a:t>Subjective Experience</a:t>
            </a:r>
          </a:p>
        </p:txBody>
      </p:sp>
    </p:spTree>
    <p:extLst>
      <p:ext uri="{BB962C8B-B14F-4D97-AF65-F5344CB8AC3E}">
        <p14:creationId xmlns:p14="http://schemas.microsoft.com/office/powerpoint/2010/main" val="2027740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Maslow Hierarchy of Need…</a:t>
            </a:r>
          </a:p>
        </p:txBody>
      </p:sp>
      <p:sp>
        <p:nvSpPr>
          <p:cNvPr id="3" name="Content Placeholder 2"/>
          <p:cNvSpPr>
            <a:spLocks noGrp="1"/>
          </p:cNvSpPr>
          <p:nvPr>
            <p:ph sz="half" idx="1"/>
          </p:nvPr>
        </p:nvSpPr>
        <p:spPr/>
        <p:txBody>
          <a:bodyPr>
            <a:normAutofit/>
          </a:bodyPr>
          <a:lstStyle/>
          <a:p>
            <a:pPr marL="0" indent="0" algn="ctr">
              <a:buNone/>
            </a:pPr>
            <a:r>
              <a:rPr lang="en-US" sz="3600" dirty="0"/>
              <a:t>“…human needs and motivations could be construed in a hierarchy…more basic needs must be met before higher needs emerge.” </a:t>
            </a:r>
          </a:p>
        </p:txBody>
      </p:sp>
      <p:pic>
        <p:nvPicPr>
          <p:cNvPr id="5" name="Content Placeholder 4"/>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6364288" y="2346217"/>
            <a:ext cx="4754562" cy="3673691"/>
          </a:xfrm>
        </p:spPr>
      </p:pic>
      <p:sp>
        <p:nvSpPr>
          <p:cNvPr id="6" name="TextBox 5"/>
          <p:cNvSpPr txBox="1"/>
          <p:nvPr/>
        </p:nvSpPr>
        <p:spPr>
          <a:xfrm>
            <a:off x="1008390" y="6358759"/>
            <a:ext cx="10110460" cy="215444"/>
          </a:xfrm>
          <a:prstGeom prst="rect">
            <a:avLst/>
          </a:prstGeom>
          <a:noFill/>
        </p:spPr>
        <p:txBody>
          <a:bodyPr wrap="none" rtlCol="0">
            <a:spAutoFit/>
          </a:bodyPr>
          <a:lstStyle/>
          <a:p>
            <a:r>
              <a:rPr lang="en-US" sz="800" dirty="0"/>
              <a:t>Engel, John W. "Abraham Maslow." </a:t>
            </a:r>
            <a:r>
              <a:rPr lang="en-US" sz="800" i="1" dirty="0"/>
              <a:t>Salem Press Encyclopedia of Health</a:t>
            </a:r>
            <a:r>
              <a:rPr lang="en-US" sz="800" dirty="0"/>
              <a:t>, 2013. EBSCO</a:t>
            </a:r>
            <a:r>
              <a:rPr lang="en-US" sz="800" i="1" dirty="0"/>
              <a:t>host</a:t>
            </a:r>
            <a:r>
              <a:rPr lang="en-US" sz="800" dirty="0"/>
              <a:t>, ezproxy.uvu.edu/</a:t>
            </a:r>
            <a:r>
              <a:rPr lang="en-US" sz="800" dirty="0" err="1"/>
              <a:t>login?url</a:t>
            </a:r>
            <a:r>
              <a:rPr lang="en-US" sz="800" dirty="0"/>
              <a:t>=http://search.ebscohost.com/login.aspx?direct=true&amp;db=ers&amp;AN=93871741&amp;site=eds-live.</a:t>
            </a:r>
          </a:p>
        </p:txBody>
      </p:sp>
    </p:spTree>
    <p:extLst>
      <p:ext uri="{BB962C8B-B14F-4D97-AF65-F5344CB8AC3E}">
        <p14:creationId xmlns:p14="http://schemas.microsoft.com/office/powerpoint/2010/main" val="412829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&amp; Nurture…</a:t>
            </a:r>
          </a:p>
        </p:txBody>
      </p:sp>
      <p:sp>
        <p:nvSpPr>
          <p:cNvPr id="3" name="Content Placeholder 2"/>
          <p:cNvSpPr>
            <a:spLocks noGrp="1"/>
          </p:cNvSpPr>
          <p:nvPr>
            <p:ph sz="half" idx="1"/>
          </p:nvPr>
        </p:nvSpPr>
        <p:spPr/>
        <p:txBody>
          <a:bodyPr>
            <a:normAutofit/>
          </a:bodyPr>
          <a:lstStyle/>
          <a:p>
            <a:pPr marL="0" indent="0" algn="ctr">
              <a:buNone/>
            </a:pPr>
            <a:r>
              <a:rPr lang="en-US" sz="3600" dirty="0"/>
              <a:t>“…neither the environment nor genes are determinants of an adult's success in coping…”</a:t>
            </a:r>
          </a:p>
        </p:txBody>
      </p:sp>
      <p:sp>
        <p:nvSpPr>
          <p:cNvPr id="4" name="Content Placeholder 3"/>
          <p:cNvSpPr>
            <a:spLocks noGrp="1"/>
          </p:cNvSpPr>
          <p:nvPr>
            <p:ph sz="half" idx="2"/>
          </p:nvPr>
        </p:nvSpPr>
        <p:spPr/>
        <p:txBody>
          <a:bodyPr>
            <a:normAutofit/>
          </a:bodyPr>
          <a:lstStyle/>
          <a:p>
            <a:pPr marL="0" indent="0" algn="ctr">
              <a:buNone/>
            </a:pPr>
            <a:r>
              <a:rPr lang="en-US" sz="3200" dirty="0"/>
              <a:t>“Rather, it is the number of enduring relationships and activities a child has in his or her immediate environment that drives effective human development.”</a:t>
            </a:r>
          </a:p>
          <a:p>
            <a:endParaRPr lang="en-US" dirty="0"/>
          </a:p>
        </p:txBody>
      </p:sp>
      <p:sp>
        <p:nvSpPr>
          <p:cNvPr id="5" name="TextBox 4"/>
          <p:cNvSpPr txBox="1"/>
          <p:nvPr/>
        </p:nvSpPr>
        <p:spPr>
          <a:xfrm>
            <a:off x="1069848" y="5864423"/>
            <a:ext cx="10403034" cy="615553"/>
          </a:xfrm>
          <a:prstGeom prst="rect">
            <a:avLst/>
          </a:prstGeom>
          <a:noFill/>
        </p:spPr>
        <p:txBody>
          <a:bodyPr wrap="square" rtlCol="0">
            <a:spAutoFit/>
          </a:bodyPr>
          <a:lstStyle/>
          <a:p>
            <a:pPr algn="ctr" fontAlgn="base"/>
            <a:r>
              <a:rPr lang="en-US" sz="800" dirty="0"/>
              <a:t>Lang, Susan S. "Researchers Challenge Nature Vs. Nurture Argument." </a:t>
            </a:r>
            <a:r>
              <a:rPr lang="en-US" sz="800" i="1" dirty="0"/>
              <a:t>Human Ecology Forum</a:t>
            </a:r>
            <a:r>
              <a:rPr lang="en-US" sz="800" dirty="0"/>
              <a:t>, no. 3, 1995, p. 3. EBSCO</a:t>
            </a:r>
            <a:r>
              <a:rPr lang="en-US" sz="800" i="1" dirty="0"/>
              <a:t>host</a:t>
            </a:r>
            <a:r>
              <a:rPr lang="en-US" sz="800" dirty="0"/>
              <a:t>, ezproxy.uvu.edu/</a:t>
            </a:r>
            <a:r>
              <a:rPr lang="en-US" sz="800" dirty="0" err="1"/>
              <a:t>login?url</a:t>
            </a:r>
            <a:r>
              <a:rPr lang="en-US" sz="800" dirty="0"/>
              <a:t>=http://search.ebscohost.com/login.aspx?direct=true&amp;db=edsggo&amp;AN=edsgcl.18129921&amp;site=eds-live.</a:t>
            </a:r>
          </a:p>
          <a:p>
            <a:pPr algn="ctr"/>
            <a:endParaRPr lang="en-US" dirty="0"/>
          </a:p>
        </p:txBody>
      </p:sp>
    </p:spTree>
    <p:extLst>
      <p:ext uri="{BB962C8B-B14F-4D97-AF65-F5344CB8AC3E}">
        <p14:creationId xmlns:p14="http://schemas.microsoft.com/office/powerpoint/2010/main" val="456934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marL="0" indent="0" algn="ctr">
              <a:buNone/>
            </a:pPr>
            <a:r>
              <a:rPr lang="en-US" dirty="0"/>
              <a:t>Cognition</a:t>
            </a:r>
          </a:p>
        </p:txBody>
      </p:sp>
      <p:pic>
        <p:nvPicPr>
          <p:cNvPr id="10" name="Content Placeholder 9"/>
          <p:cNvPicPr>
            <a:picLocks noGrp="1" noChangeAspect="1"/>
          </p:cNvPicPr>
          <p:nvPr>
            <p:ph sz="quarter" idx="4"/>
          </p:nvPr>
        </p:nvPicPr>
        <p:blipFill>
          <a:blip r:embed="rId2" cstate="hqprint">
            <a:extLst>
              <a:ext uri="{28A0092B-C50C-407E-A947-70E740481C1C}">
                <a14:useLocalDpi xmlns:a14="http://schemas.microsoft.com/office/drawing/2010/main" val="0"/>
              </a:ext>
            </a:extLst>
          </a:blip>
          <a:stretch>
            <a:fillRect/>
          </a:stretch>
        </p:blipFill>
        <p:spPr>
          <a:xfrm>
            <a:off x="5847023" y="2577212"/>
            <a:ext cx="5798490" cy="3457828"/>
          </a:xfrm>
          <a:ln>
            <a:noFill/>
          </a:ln>
        </p:spPr>
      </p:pic>
      <p:sp>
        <p:nvSpPr>
          <p:cNvPr id="2" name="Title 1"/>
          <p:cNvSpPr>
            <a:spLocks noGrp="1"/>
          </p:cNvSpPr>
          <p:nvPr>
            <p:ph type="title"/>
          </p:nvPr>
        </p:nvSpPr>
        <p:spPr/>
        <p:txBody>
          <a:bodyPr/>
          <a:lstStyle/>
          <a:p>
            <a:r>
              <a:rPr lang="en-US" dirty="0"/>
              <a:t>Cognition…</a:t>
            </a:r>
          </a:p>
        </p:txBody>
      </p:sp>
      <p:sp>
        <p:nvSpPr>
          <p:cNvPr id="9" name="Content Placeholder 8"/>
          <p:cNvSpPr>
            <a:spLocks noGrp="1"/>
          </p:cNvSpPr>
          <p:nvPr>
            <p:ph sz="half" idx="2"/>
          </p:nvPr>
        </p:nvSpPr>
        <p:spPr>
          <a:ln>
            <a:noFill/>
          </a:ln>
        </p:spPr>
        <p:txBody>
          <a:bodyPr>
            <a:normAutofit lnSpcReduction="10000"/>
          </a:bodyPr>
          <a:lstStyle/>
          <a:p>
            <a:pPr marL="0" indent="0">
              <a:buNone/>
            </a:pPr>
            <a:r>
              <a:rPr lang="en-US" dirty="0"/>
              <a:t>“…is the ability to perceive the world through processes such as language, memory, learning, perception, and reason. The performance of cognition is related to the comprehension of ideas through these processes and learning new skills to improve those areas. Cognitive function begins at birth, and cognitive abilities continue to develop throughout one’s life.”</a:t>
            </a:r>
          </a:p>
          <a:p>
            <a:pPr marL="0" indent="0">
              <a:buNone/>
            </a:pPr>
            <a:r>
              <a:rPr lang="en-US" sz="900" dirty="0" err="1"/>
              <a:t>Kehley</a:t>
            </a:r>
            <a:r>
              <a:rPr lang="en-US" sz="900" dirty="0"/>
              <a:t>, </a:t>
            </a:r>
            <a:r>
              <a:rPr lang="en-US" sz="900" dirty="0" err="1"/>
              <a:t>Coviello</a:t>
            </a:r>
            <a:r>
              <a:rPr lang="en-US" sz="900" dirty="0"/>
              <a:t>. "Cognitive Function." </a:t>
            </a:r>
            <a:r>
              <a:rPr lang="en-US" sz="900" i="1" dirty="0"/>
              <a:t>Salem Press Encyclopedia</a:t>
            </a:r>
            <a:r>
              <a:rPr lang="en-US" sz="900" dirty="0"/>
              <a:t>, 2013. EBSCO</a:t>
            </a:r>
            <a:r>
              <a:rPr lang="en-US" sz="900" i="1" dirty="0"/>
              <a:t>host</a:t>
            </a:r>
            <a:r>
              <a:rPr lang="en-US" sz="900" dirty="0"/>
              <a:t>, ezproxy.uvu.edu/</a:t>
            </a:r>
            <a:r>
              <a:rPr lang="en-US" sz="900" dirty="0" err="1"/>
              <a:t>login?url</a:t>
            </a:r>
            <a:r>
              <a:rPr lang="en-US" sz="900" dirty="0"/>
              <a:t>=http://search.ebscohost.com/login.aspx?direct=true&amp;db=ers&amp;AN=90558263&amp;site=eds-live.</a:t>
            </a:r>
          </a:p>
        </p:txBody>
      </p:sp>
      <p:sp>
        <p:nvSpPr>
          <p:cNvPr id="11" name="TextBox 10"/>
          <p:cNvSpPr txBox="1"/>
          <p:nvPr/>
        </p:nvSpPr>
        <p:spPr>
          <a:xfrm>
            <a:off x="6364288" y="5576254"/>
            <a:ext cx="4763960" cy="338554"/>
          </a:xfrm>
          <a:prstGeom prst="rect">
            <a:avLst/>
          </a:prstGeom>
          <a:noFill/>
        </p:spPr>
        <p:txBody>
          <a:bodyPr wrap="square" rtlCol="0">
            <a:spAutoFit/>
          </a:bodyPr>
          <a:lstStyle/>
          <a:p>
            <a:pPr algn="ctr"/>
            <a:r>
              <a:rPr lang="en-US" sz="800" dirty="0"/>
              <a:t>http://sites.psu.edu/edtec467/wp-content/uploads/sites/3397/2013/05/LearningPhilosophyWordle.jpg</a:t>
            </a:r>
          </a:p>
        </p:txBody>
      </p:sp>
    </p:spTree>
    <p:extLst>
      <p:ext uri="{BB962C8B-B14F-4D97-AF65-F5344CB8AC3E}">
        <p14:creationId xmlns:p14="http://schemas.microsoft.com/office/powerpoint/2010/main" val="874423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1066800" y="2093976"/>
            <a:ext cx="4736592" cy="3941064"/>
          </a:xfrm>
        </p:spPr>
      </p:pic>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64224" y="2093976"/>
            <a:ext cx="4733399" cy="3941699"/>
          </a:xfrm>
        </p:spPr>
      </p:pic>
      <p:sp>
        <p:nvSpPr>
          <p:cNvPr id="6" name="Title 5"/>
          <p:cNvSpPr>
            <a:spLocks noGrp="1"/>
          </p:cNvSpPr>
          <p:nvPr>
            <p:ph type="title"/>
          </p:nvPr>
        </p:nvSpPr>
        <p:spPr/>
        <p:txBody>
          <a:bodyPr>
            <a:normAutofit/>
          </a:bodyPr>
          <a:lstStyle/>
          <a:p>
            <a:r>
              <a:rPr lang="en-US" dirty="0"/>
              <a:t>Subjective Experience…</a:t>
            </a:r>
          </a:p>
        </p:txBody>
      </p:sp>
    </p:spTree>
    <p:extLst>
      <p:ext uri="{BB962C8B-B14F-4D97-AF65-F5344CB8AC3E}">
        <p14:creationId xmlns:p14="http://schemas.microsoft.com/office/powerpoint/2010/main" val="143354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3"/>
          </p:nvPr>
        </p:nvSpPr>
        <p:spPr/>
        <p:txBody>
          <a:bodyPr/>
          <a:lstStyle/>
          <a:p>
            <a:pPr algn="ctr"/>
            <a:r>
              <a:rPr lang="en-US" dirty="0"/>
              <a:t>Maladaptive Traits</a:t>
            </a:r>
          </a:p>
        </p:txBody>
      </p:sp>
      <p:sp>
        <p:nvSpPr>
          <p:cNvPr id="9" name="Content Placeholder 8"/>
          <p:cNvSpPr>
            <a:spLocks noGrp="1"/>
          </p:cNvSpPr>
          <p:nvPr>
            <p:ph sz="quarter" idx="4"/>
          </p:nvPr>
        </p:nvSpPr>
        <p:spPr/>
        <p:txBody>
          <a:bodyPr>
            <a:normAutofit/>
          </a:bodyPr>
          <a:lstStyle/>
          <a:p>
            <a:pPr marL="0" indent="0">
              <a:buNone/>
            </a:pPr>
            <a:r>
              <a:rPr lang="en-US" dirty="0"/>
              <a:t> “…the key issue for the sustainability of adaptive culture is the conversion of maladaptive traits into adaptive ones through effective filtering, and the resilience of adaptive traits against their corruption into maladaptive ones…”</a:t>
            </a:r>
          </a:p>
          <a:p>
            <a:pPr marL="0" indent="0">
              <a:buNone/>
            </a:pPr>
            <a:endParaRPr lang="en-US" sz="900" dirty="0"/>
          </a:p>
          <a:p>
            <a:pPr marL="0" indent="0">
              <a:buNone/>
            </a:pPr>
            <a:r>
              <a:rPr lang="en-US" sz="900" dirty="0" err="1"/>
              <a:t>Antoci</a:t>
            </a:r>
            <a:r>
              <a:rPr lang="en-US" sz="900" dirty="0"/>
              <a:t>, Angelo, et al. "Cultural Ecologies of Adaptive Vs. Maladaptive Traits: A Simple Nonlinear Model." </a:t>
            </a:r>
            <a:r>
              <a:rPr lang="en-US" sz="900" i="1" dirty="0"/>
              <a:t>Communications in Nonlinear Science and Numerical Simulation</a:t>
            </a:r>
            <a:r>
              <a:rPr lang="en-US" sz="900" dirty="0"/>
              <a:t>, vol. 58, </a:t>
            </a:r>
            <a:r>
              <a:rPr lang="en-US" sz="900" dirty="0" err="1"/>
              <a:t>n.d.</a:t>
            </a:r>
            <a:r>
              <a:rPr lang="en-US" sz="900" dirty="0"/>
              <a:t>, pp. 92-106. EBSCO</a:t>
            </a:r>
            <a:r>
              <a:rPr lang="en-US" sz="900" i="1" dirty="0"/>
              <a:t>host</a:t>
            </a:r>
            <a:r>
              <a:rPr lang="en-US" sz="900" dirty="0"/>
              <a:t>, ezproxy.uvu.edu/</a:t>
            </a:r>
            <a:r>
              <a:rPr lang="en-US" sz="900" dirty="0" err="1"/>
              <a:t>login?url</a:t>
            </a:r>
            <a:r>
              <a:rPr lang="en-US" sz="900" dirty="0"/>
              <a:t>=http://search.ebscohost.com/login.aspx?direct=true&amp;db=edswss&amp;AN=000416034300008&amp;site=eds-live.</a:t>
            </a:r>
          </a:p>
        </p:txBody>
      </p:sp>
      <p:sp>
        <p:nvSpPr>
          <p:cNvPr id="2" name="Title 1"/>
          <p:cNvSpPr>
            <a:spLocks noGrp="1"/>
          </p:cNvSpPr>
          <p:nvPr>
            <p:ph type="title"/>
          </p:nvPr>
        </p:nvSpPr>
        <p:spPr/>
        <p:txBody>
          <a:bodyPr>
            <a:normAutofit fontScale="90000"/>
          </a:bodyPr>
          <a:lstStyle/>
          <a:p>
            <a:r>
              <a:rPr lang="en-US" sz="4000" dirty="0"/>
              <a:t>Combining Need, Environment, Cognition, &amp; Subjective experience to create Core belief…</a:t>
            </a:r>
          </a:p>
        </p:txBody>
      </p:sp>
      <p:sp>
        <p:nvSpPr>
          <p:cNvPr id="10" name="Text Placeholder 9"/>
          <p:cNvSpPr>
            <a:spLocks noGrp="1"/>
          </p:cNvSpPr>
          <p:nvPr>
            <p:ph type="body" idx="1"/>
          </p:nvPr>
        </p:nvSpPr>
        <p:spPr/>
        <p:txBody>
          <a:bodyPr/>
          <a:lstStyle/>
          <a:p>
            <a:pPr algn="ctr"/>
            <a:r>
              <a:rPr lang="en-US" dirty="0"/>
              <a:t>Cognitive Consistency</a:t>
            </a:r>
          </a:p>
        </p:txBody>
      </p:sp>
      <p:sp>
        <p:nvSpPr>
          <p:cNvPr id="11" name="Content Placeholder 4"/>
          <p:cNvSpPr>
            <a:spLocks noGrp="1"/>
          </p:cNvSpPr>
          <p:nvPr>
            <p:ph sz="half" idx="2"/>
          </p:nvPr>
        </p:nvSpPr>
        <p:spPr/>
        <p:txBody>
          <a:bodyPr>
            <a:normAutofit/>
          </a:bodyPr>
          <a:lstStyle/>
          <a:p>
            <a:pPr marL="0" indent="0">
              <a:buNone/>
            </a:pPr>
            <a:r>
              <a:rPr lang="en-US" dirty="0"/>
              <a:t>“…the tendency of a person’s beliefs and actions to be logically consistent with one another. When cognitive dissonance, or the lack of such consistency, arises, the person unconsciously seeks to restore consistency by changing his or her behavior, beliefs, or perceptions.”</a:t>
            </a:r>
          </a:p>
          <a:p>
            <a:pPr marL="0" indent="0">
              <a:buNone/>
            </a:pPr>
            <a:endParaRPr lang="en-US" sz="900" dirty="0"/>
          </a:p>
          <a:p>
            <a:pPr marL="0" indent="0">
              <a:buNone/>
            </a:pPr>
            <a:r>
              <a:rPr lang="en-US" sz="900" dirty="0"/>
              <a:t>"Cognition." </a:t>
            </a:r>
            <a:r>
              <a:rPr lang="en-US" sz="900" i="1" dirty="0"/>
              <a:t>Funk &amp; </a:t>
            </a:r>
            <a:r>
              <a:rPr lang="en-US" sz="900" i="1" dirty="0" err="1"/>
              <a:t>Wagnalls</a:t>
            </a:r>
            <a:r>
              <a:rPr lang="en-US" sz="900" i="1" dirty="0"/>
              <a:t> New World Encyclopedia</a:t>
            </a:r>
            <a:r>
              <a:rPr lang="en-US" sz="900" dirty="0"/>
              <a:t>, 2017, p. 1p. 1. EBSCO</a:t>
            </a:r>
            <a:r>
              <a:rPr lang="en-US" sz="900" i="1" dirty="0"/>
              <a:t>host</a:t>
            </a:r>
            <a:r>
              <a:rPr lang="en-US" sz="900" dirty="0"/>
              <a:t>, ezproxy.uvu.edu/</a:t>
            </a:r>
            <a:r>
              <a:rPr lang="en-US" sz="900" dirty="0" err="1"/>
              <a:t>login?url</a:t>
            </a:r>
            <a:r>
              <a:rPr lang="en-US" sz="900" dirty="0"/>
              <a:t>=http://search.ebscohost.com/login.aspx?direct=true&amp;db=funk&amp;AN=CO171200&amp;site=eds-live.</a:t>
            </a:r>
          </a:p>
          <a:p>
            <a:pPr marL="0" indent="0">
              <a:buNone/>
            </a:pPr>
            <a:endParaRPr lang="en-US" dirty="0"/>
          </a:p>
        </p:txBody>
      </p:sp>
    </p:spTree>
    <p:extLst>
      <p:ext uri="{BB962C8B-B14F-4D97-AF65-F5344CB8AC3E}">
        <p14:creationId xmlns:p14="http://schemas.microsoft.com/office/powerpoint/2010/main" val="3161033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5EED6EAF-8167-7E41-9626-D92EAB8D5A4D}"/>
              </a:ext>
            </a:extLst>
          </p:cNvPr>
          <p:cNvSpPr>
            <a:spLocks noGrp="1"/>
          </p:cNvSpPr>
          <p:nvPr>
            <p:ph type="title"/>
          </p:nvPr>
        </p:nvSpPr>
        <p:spPr/>
        <p:txBody>
          <a:bodyPr/>
          <a:lstStyle/>
          <a:p>
            <a:r>
              <a:rPr lang="en-US" dirty="0"/>
              <a:t>Maladaptive Core Belief…</a:t>
            </a:r>
          </a:p>
        </p:txBody>
      </p:sp>
      <p:sp>
        <p:nvSpPr>
          <p:cNvPr id="7" name="Content Placeholder 6">
            <a:extLst>
              <a:ext uri="{FF2B5EF4-FFF2-40B4-BE49-F238E27FC236}">
                <a16:creationId xmlns:a16="http://schemas.microsoft.com/office/drawing/2014/main" xmlns="" id="{30D8AD0D-6D2F-B141-9B61-DBB178AECEB8}"/>
              </a:ext>
            </a:extLst>
          </p:cNvPr>
          <p:cNvSpPr>
            <a:spLocks noGrp="1"/>
          </p:cNvSpPr>
          <p:nvPr>
            <p:ph idx="1"/>
          </p:nvPr>
        </p:nvSpPr>
        <p:spPr/>
        <p:txBody>
          <a:bodyPr>
            <a:normAutofit lnSpcReduction="10000"/>
          </a:bodyPr>
          <a:lstStyle/>
          <a:p>
            <a:pPr marL="0" indent="0">
              <a:buNone/>
            </a:pPr>
            <a:r>
              <a:rPr lang="en-US" sz="3600" dirty="0"/>
              <a:t>“…negative core beliefs about self underlie maladaptive self- schemas.  These core beliefs… …are expressed in brief and definite statements such as “I am helpless” and “I am unlovable”. Negative core beliefs about self form an important component of the self-concept…” </a:t>
            </a:r>
          </a:p>
          <a:p>
            <a:pPr marL="0" indent="0">
              <a:buNone/>
            </a:pPr>
            <a:r>
              <a:rPr lang="en-US" sz="900" dirty="0"/>
              <a:t>Otani, K, et al. "Marked Differences in Core Beliefs about Self and Others, between </a:t>
            </a:r>
            <a:r>
              <a:rPr lang="en-US" sz="900" dirty="0" err="1"/>
              <a:t>Sociotropy</a:t>
            </a:r>
            <a:r>
              <a:rPr lang="en-US" sz="900" dirty="0"/>
              <a:t> and Autonomy: Personality Vulnerabilities in the Cognitive Model of Depression." </a:t>
            </a:r>
            <a:r>
              <a:rPr lang="en-US" sz="900" i="1" dirty="0"/>
              <a:t>Neuropsychiatric Disease and Treatment, Vol Volume 14, Pp 863-866 (2018)</a:t>
            </a:r>
            <a:r>
              <a:rPr lang="en-US" sz="900" dirty="0"/>
              <a:t>, 2018, p. 863. EBSCO</a:t>
            </a:r>
            <a:r>
              <a:rPr lang="en-US" sz="900" i="1" dirty="0"/>
              <a:t>host</a:t>
            </a:r>
            <a:r>
              <a:rPr lang="en-US" sz="900" dirty="0"/>
              <a:t>, </a:t>
            </a:r>
            <a:r>
              <a:rPr lang="en-US" sz="900" dirty="0">
                <a:hlinkClick r:id="rId2"/>
              </a:rPr>
              <a:t>ezproxy.uvu.edu/login?url=http://search.ebscohost.com/login.aspx?direct=true&amp;db=edsdoj&amp;AN=edsdoj.00729ddded9e4a2389eec0cc468e4ec8&amp;site=eds-live</a:t>
            </a:r>
            <a:r>
              <a:rPr lang="en-US" sz="900" dirty="0"/>
              <a:t>.</a:t>
            </a:r>
          </a:p>
          <a:p>
            <a:pPr marL="0" indent="0">
              <a:buNone/>
            </a:pPr>
            <a:endParaRPr lang="en-US" sz="2800" dirty="0"/>
          </a:p>
          <a:p>
            <a:endParaRPr lang="en-US" dirty="0"/>
          </a:p>
        </p:txBody>
      </p:sp>
    </p:spTree>
    <p:extLst>
      <p:ext uri="{BB962C8B-B14F-4D97-AF65-F5344CB8AC3E}">
        <p14:creationId xmlns:p14="http://schemas.microsoft.com/office/powerpoint/2010/main" val="18428705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11887</TotalTime>
  <Words>1199</Words>
  <Application>Microsoft Macintosh PowerPoint</Application>
  <PresentationFormat>Custom</PresentationFormat>
  <Paragraphs>96</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Wood Type</vt:lpstr>
      <vt:lpstr>Addressing Student trauma by questioning labels</vt:lpstr>
      <vt:lpstr>Labels: Seek to Understand – if this then that…</vt:lpstr>
      <vt:lpstr>Labels are created through a process of…</vt:lpstr>
      <vt:lpstr>Maslow Hierarchy of Need…</vt:lpstr>
      <vt:lpstr>Nature &amp; Nurture…</vt:lpstr>
      <vt:lpstr>Cognition…</vt:lpstr>
      <vt:lpstr>Subjective Experience…</vt:lpstr>
      <vt:lpstr>Combining Need, Environment, Cognition, &amp; Subjective experience to create Core belief…</vt:lpstr>
      <vt:lpstr>Maladaptive Core Belief…</vt:lpstr>
      <vt:lpstr>Maladaptive behavior presents as symptoms of maladaptive core belief…</vt:lpstr>
      <vt:lpstr>As a result of the strength of subjective experience…</vt:lpstr>
      <vt:lpstr>Challenging maladaptive core belief…</vt:lpstr>
      <vt:lpstr>PowerPoint Presentation</vt:lpstr>
      <vt:lpstr>Bring light into life by asking these two questions…</vt:lpstr>
      <vt:lpstr>For a full list of references please contact…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Darrell Bingham</dc:creator>
  <cp:lastModifiedBy>Tim Stack</cp:lastModifiedBy>
  <cp:revision>37</cp:revision>
  <dcterms:created xsi:type="dcterms:W3CDTF">2018-03-26T15:48:48Z</dcterms:created>
  <dcterms:modified xsi:type="dcterms:W3CDTF">2018-09-19T14:17:06Z</dcterms:modified>
</cp:coreProperties>
</file>