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Default Extension="png" ContentType="image/pn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Lst>
  <p:sldSz cx="17526000" cy="9861550"/>
  <p:notesSz cx="17526000" cy="986155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446310" y="354625"/>
            <a:ext cx="10633379" cy="2311400"/>
          </a:xfrm>
          <a:prstGeom prst="rect">
            <a:avLst/>
          </a:prstGeom>
        </p:spPr>
        <p:txBody>
          <a:bodyPr wrap="square" lIns="0" tIns="0" rIns="0" bIns="0">
            <a:spAutoFit/>
          </a:bodyPr>
          <a:lstStyle>
            <a:lvl1pPr>
              <a:defRPr b="0" i="0">
                <a:solidFill>
                  <a:schemeClr val="tx1"/>
                </a:solidFill>
              </a:defRPr>
            </a:lvl1pPr>
          </a:lstStyle>
          <a:p/>
        </p:txBody>
      </p:sp>
      <p:sp>
        <p:nvSpPr>
          <p:cNvPr id="3" name="Holder 3"/>
          <p:cNvSpPr>
            <a:spLocks noGrp="1"/>
          </p:cNvSpPr>
          <p:nvPr>
            <p:ph type="subTitle" idx="4"/>
          </p:nvPr>
        </p:nvSpPr>
        <p:spPr>
          <a:xfrm>
            <a:off x="2628900" y="5522468"/>
            <a:ext cx="12268200" cy="2465387"/>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3000" b="1" i="0">
                <a:solidFill>
                  <a:srgbClr val="373838"/>
                </a:solidFill>
                <a:latin typeface="Courier New"/>
                <a:cs typeface="Courier New"/>
              </a:defRPr>
            </a:lvl1pPr>
          </a:lstStyle>
          <a:p>
            <a:pPr marL="12700">
              <a:lnSpc>
                <a:spcPct val="100000"/>
              </a:lnSpc>
              <a:spcBef>
                <a:spcPts val="15"/>
              </a:spcBef>
            </a:pPr>
            <a:r>
              <a:rPr dirty="0" spc="-5"/>
              <a:t>Courageous</a:t>
            </a:r>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500" b="1" i="0">
                <a:solidFill>
                  <a:srgbClr val="373838"/>
                </a:solidFill>
                <a:latin typeface="Courier New"/>
                <a:cs typeface="Courier New"/>
              </a:defRPr>
            </a:lvl1pPr>
          </a:lstStyle>
          <a:p/>
        </p:txBody>
      </p:sp>
      <p:sp>
        <p:nvSpPr>
          <p:cNvPr id="3" name="Holder 3"/>
          <p:cNvSpPr>
            <a:spLocks noGrp="1"/>
          </p:cNvSpPr>
          <p:nvPr>
            <p:ph type="body" idx="1"/>
          </p:nvPr>
        </p:nvSpPr>
        <p:spPr/>
        <p:txBody>
          <a:bodyPr lIns="0" tIns="0" rIns="0" bIns="0"/>
          <a:lstStyle>
            <a:lvl1pPr>
              <a:defRPr sz="6000" b="1" i="0">
                <a:solidFill>
                  <a:srgbClr val="373838"/>
                </a:solidFill>
                <a:latin typeface="Courier New"/>
                <a:cs typeface="Courier New"/>
              </a:defRPr>
            </a:lvl1pPr>
          </a:lstStyle>
          <a:p/>
        </p:txBody>
      </p:sp>
      <p:sp>
        <p:nvSpPr>
          <p:cNvPr id="4" name="Holder 4"/>
          <p:cNvSpPr>
            <a:spLocks noGrp="1"/>
          </p:cNvSpPr>
          <p:nvPr>
            <p:ph type="ftr" idx="5" sz="quarter"/>
          </p:nvPr>
        </p:nvSpPr>
        <p:spPr/>
        <p:txBody>
          <a:bodyPr lIns="0" tIns="0" rIns="0" bIns="0"/>
          <a:lstStyle>
            <a:lvl1pPr>
              <a:defRPr sz="3000" b="1" i="0">
                <a:solidFill>
                  <a:srgbClr val="373838"/>
                </a:solidFill>
                <a:latin typeface="Courier New"/>
                <a:cs typeface="Courier New"/>
              </a:defRPr>
            </a:lvl1pPr>
          </a:lstStyle>
          <a:p>
            <a:pPr marL="12700">
              <a:lnSpc>
                <a:spcPct val="100000"/>
              </a:lnSpc>
              <a:spcBef>
                <a:spcPts val="15"/>
              </a:spcBef>
            </a:pPr>
            <a:r>
              <a:rPr dirty="0" spc="-5"/>
              <a:t>Courageous</a:t>
            </a:r>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500" b="1" i="0">
                <a:solidFill>
                  <a:srgbClr val="373838"/>
                </a:solidFill>
                <a:latin typeface="Courier New"/>
                <a:cs typeface="Courier New"/>
              </a:defRPr>
            </a:lvl1pPr>
          </a:lstStyle>
          <a:p/>
        </p:txBody>
      </p:sp>
      <p:sp>
        <p:nvSpPr>
          <p:cNvPr id="3" name="Holder 3"/>
          <p:cNvSpPr>
            <a:spLocks noGrp="1"/>
          </p:cNvSpPr>
          <p:nvPr>
            <p:ph idx="2" sz="half"/>
          </p:nvPr>
        </p:nvSpPr>
        <p:spPr>
          <a:xfrm>
            <a:off x="3492500" y="1484434"/>
            <a:ext cx="4597400" cy="6781800"/>
          </a:xfrm>
          <a:prstGeom prst="rect">
            <a:avLst/>
          </a:prstGeom>
        </p:spPr>
        <p:txBody>
          <a:bodyPr wrap="square" lIns="0" tIns="0" rIns="0" bIns="0">
            <a:spAutoFit/>
          </a:bodyPr>
          <a:lstStyle>
            <a:lvl1pPr>
              <a:defRPr sz="3000" b="1" i="0">
                <a:solidFill>
                  <a:srgbClr val="373838"/>
                </a:solidFill>
                <a:latin typeface="Courier New"/>
                <a:cs typeface="Courier New"/>
              </a:defRPr>
            </a:lvl1pPr>
          </a:lstStyle>
          <a:p/>
        </p:txBody>
      </p:sp>
      <p:sp>
        <p:nvSpPr>
          <p:cNvPr id="4" name="Holder 4"/>
          <p:cNvSpPr>
            <a:spLocks noGrp="1"/>
          </p:cNvSpPr>
          <p:nvPr>
            <p:ph idx="3" sz="half"/>
          </p:nvPr>
        </p:nvSpPr>
        <p:spPr>
          <a:xfrm>
            <a:off x="9025890" y="2268156"/>
            <a:ext cx="7623810" cy="6508623"/>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3000" b="1" i="0">
                <a:solidFill>
                  <a:srgbClr val="373838"/>
                </a:solidFill>
                <a:latin typeface="Courier New"/>
                <a:cs typeface="Courier New"/>
              </a:defRPr>
            </a:lvl1pPr>
          </a:lstStyle>
          <a:p>
            <a:pPr marL="12700">
              <a:lnSpc>
                <a:spcPct val="100000"/>
              </a:lnSpc>
              <a:spcBef>
                <a:spcPts val="15"/>
              </a:spcBef>
            </a:pPr>
            <a:r>
              <a:rPr dirty="0" spc="-5"/>
              <a:t>Courageous</a:t>
            </a:r>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500" b="1" i="0">
                <a:solidFill>
                  <a:srgbClr val="373838"/>
                </a:solidFill>
                <a:latin typeface="Courier New"/>
                <a:cs typeface="Courier New"/>
              </a:defRPr>
            </a:lvl1pPr>
          </a:lstStyle>
          <a:p/>
        </p:txBody>
      </p:sp>
      <p:sp>
        <p:nvSpPr>
          <p:cNvPr id="3" name="Holder 3"/>
          <p:cNvSpPr>
            <a:spLocks noGrp="1"/>
          </p:cNvSpPr>
          <p:nvPr>
            <p:ph type="ftr" idx="5" sz="quarter"/>
          </p:nvPr>
        </p:nvSpPr>
        <p:spPr/>
        <p:txBody>
          <a:bodyPr lIns="0" tIns="0" rIns="0" bIns="0"/>
          <a:lstStyle>
            <a:lvl1pPr>
              <a:defRPr sz="3000" b="1" i="0">
                <a:solidFill>
                  <a:srgbClr val="373838"/>
                </a:solidFill>
                <a:latin typeface="Courier New"/>
                <a:cs typeface="Courier New"/>
              </a:defRPr>
            </a:lvl1pPr>
          </a:lstStyle>
          <a:p>
            <a:pPr marL="12700">
              <a:lnSpc>
                <a:spcPct val="100000"/>
              </a:lnSpc>
              <a:spcBef>
                <a:spcPts val="15"/>
              </a:spcBef>
            </a:pPr>
            <a:r>
              <a:rPr dirty="0" spc="-5"/>
              <a:t>Courageous</a:t>
            </a:r>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3000" b="1" i="0">
                <a:solidFill>
                  <a:srgbClr val="373838"/>
                </a:solidFill>
                <a:latin typeface="Courier New"/>
                <a:cs typeface="Courier New"/>
              </a:defRPr>
            </a:lvl1pPr>
          </a:lstStyle>
          <a:p>
            <a:pPr marL="12700">
              <a:lnSpc>
                <a:spcPct val="100000"/>
              </a:lnSpc>
              <a:spcBef>
                <a:spcPts val="15"/>
              </a:spcBef>
            </a:pPr>
            <a:r>
              <a:rPr dirty="0" spc="-5"/>
              <a:t>Courageous</a:t>
            </a:r>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png"/><Relationship Id="rId8" Type="http://schemas.openxmlformats.org/officeDocument/2006/relationships/image" Target="../media/image2.png"/><Relationship Id="rId9" Type="http://schemas.openxmlformats.org/officeDocument/2006/relationships/image" Target="../media/image3.png"/><Relationship Id="rId10" Type="http://schemas.openxmlformats.org/officeDocument/2006/relationships/image" Target="../media/image4.png"/><Relationship Id="rId11" Type="http://schemas.openxmlformats.org/officeDocument/2006/relationships/image" Target="../media/image5.png"/><Relationship Id="rId12" Type="http://schemas.openxmlformats.org/officeDocument/2006/relationships/image" Target="../media/image6.png"/><Relationship Id="rId13" Type="http://schemas.openxmlformats.org/officeDocument/2006/relationships/image" Target="../media/image7.png"/><Relationship Id="rId14" Type="http://schemas.openxmlformats.org/officeDocument/2006/relationships/image" Target="../media/image8.png"/><Relationship Id="rId15" Type="http://schemas.openxmlformats.org/officeDocument/2006/relationships/image" Target="../media/image9.png"/><Relationship Id="rId16" Type="http://schemas.openxmlformats.org/officeDocument/2006/relationships/image" Target="../media/image10.png"/><Relationship Id="rId17" Type="http://schemas.openxmlformats.org/officeDocument/2006/relationships/image" Target="../media/image11.png"/><Relationship Id="rId18" Type="http://schemas.openxmlformats.org/officeDocument/2006/relationships/image" Target="../media/image12.png"/><Relationship Id="rId19" Type="http://schemas.openxmlformats.org/officeDocument/2006/relationships/image" Target="../media/image13.png"/><Relationship Id="rId20" Type="http://schemas.openxmlformats.org/officeDocument/2006/relationships/image" Target="../media/image14.png"/><Relationship Id="rId21" Type="http://schemas.openxmlformats.org/officeDocument/2006/relationships/image" Target="../media/image15.png"/><Relationship Id="rId22" Type="http://schemas.openxmlformats.org/officeDocument/2006/relationships/image" Target="../media/image1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66700" y="128587"/>
            <a:ext cx="2938310" cy="9729787"/>
          </a:xfrm>
          <a:prstGeom prst="rect">
            <a:avLst/>
          </a:prstGeom>
          <a:blipFill>
            <a:blip r:embed="rId7" cstate="print"/>
            <a:stretch>
              <a:fillRect/>
            </a:stretch>
          </a:blipFill>
        </p:spPr>
        <p:txBody>
          <a:bodyPr wrap="square" lIns="0" tIns="0" rIns="0" bIns="0" rtlCol="0"/>
          <a:lstStyle/>
          <a:p/>
        </p:txBody>
      </p:sp>
      <p:sp>
        <p:nvSpPr>
          <p:cNvPr id="17" name="bg object 17"/>
          <p:cNvSpPr/>
          <p:nvPr/>
        </p:nvSpPr>
        <p:spPr>
          <a:xfrm>
            <a:off x="623539" y="548787"/>
            <a:ext cx="2264410" cy="9309735"/>
          </a:xfrm>
          <a:custGeom>
            <a:avLst/>
            <a:gdLst/>
            <a:ahLst/>
            <a:cxnLst/>
            <a:rect l="l" t="t" r="r" b="b"/>
            <a:pathLst>
              <a:path w="2264410" h="9309735">
                <a:moveTo>
                  <a:pt x="0" y="9309587"/>
                </a:moveTo>
                <a:lnTo>
                  <a:pt x="2264227" y="9309587"/>
                </a:lnTo>
                <a:lnTo>
                  <a:pt x="2264227" y="0"/>
                </a:lnTo>
                <a:lnTo>
                  <a:pt x="0" y="0"/>
                </a:lnTo>
                <a:lnTo>
                  <a:pt x="0" y="9309587"/>
                </a:lnTo>
                <a:close/>
              </a:path>
            </a:pathLst>
          </a:custGeom>
          <a:solidFill>
            <a:srgbClr val="FFFFFF"/>
          </a:solidFill>
        </p:spPr>
        <p:txBody>
          <a:bodyPr wrap="square" lIns="0" tIns="0" rIns="0" bIns="0" rtlCol="0"/>
          <a:lstStyle/>
          <a:p/>
        </p:txBody>
      </p:sp>
      <p:sp>
        <p:nvSpPr>
          <p:cNvPr id="18" name="bg object 18"/>
          <p:cNvSpPr/>
          <p:nvPr/>
        </p:nvSpPr>
        <p:spPr>
          <a:xfrm>
            <a:off x="567651" y="548791"/>
            <a:ext cx="2376170" cy="9309735"/>
          </a:xfrm>
          <a:custGeom>
            <a:avLst/>
            <a:gdLst/>
            <a:ahLst/>
            <a:cxnLst/>
            <a:rect l="l" t="t" r="r" b="b"/>
            <a:pathLst>
              <a:path w="2376170" h="9309735">
                <a:moveTo>
                  <a:pt x="55880" y="0"/>
                </a:moveTo>
                <a:lnTo>
                  <a:pt x="0" y="0"/>
                </a:lnTo>
                <a:lnTo>
                  <a:pt x="0" y="9309583"/>
                </a:lnTo>
                <a:lnTo>
                  <a:pt x="55880" y="9309583"/>
                </a:lnTo>
                <a:lnTo>
                  <a:pt x="55880" y="0"/>
                </a:lnTo>
                <a:close/>
              </a:path>
              <a:path w="2376170" h="9309735">
                <a:moveTo>
                  <a:pt x="2375979" y="0"/>
                </a:moveTo>
                <a:lnTo>
                  <a:pt x="2320112" y="0"/>
                </a:lnTo>
                <a:lnTo>
                  <a:pt x="2320112" y="9309583"/>
                </a:lnTo>
                <a:lnTo>
                  <a:pt x="2375979" y="9309583"/>
                </a:lnTo>
                <a:lnTo>
                  <a:pt x="2375979" y="0"/>
                </a:lnTo>
                <a:close/>
              </a:path>
            </a:pathLst>
          </a:custGeom>
          <a:solidFill>
            <a:srgbClr val="A2A2A2"/>
          </a:solidFill>
        </p:spPr>
        <p:txBody>
          <a:bodyPr wrap="square" lIns="0" tIns="0" rIns="0" bIns="0" rtlCol="0"/>
          <a:lstStyle/>
          <a:p/>
        </p:txBody>
      </p:sp>
      <p:sp>
        <p:nvSpPr>
          <p:cNvPr id="19" name="bg object 19"/>
          <p:cNvSpPr/>
          <p:nvPr/>
        </p:nvSpPr>
        <p:spPr>
          <a:xfrm>
            <a:off x="567659" y="492907"/>
            <a:ext cx="2376170" cy="55880"/>
          </a:xfrm>
          <a:custGeom>
            <a:avLst/>
            <a:gdLst/>
            <a:ahLst/>
            <a:cxnLst/>
            <a:rect l="l" t="t" r="r" b="b"/>
            <a:pathLst>
              <a:path w="2376170" h="55879">
                <a:moveTo>
                  <a:pt x="2375979" y="12"/>
                </a:moveTo>
                <a:lnTo>
                  <a:pt x="0" y="0"/>
                </a:lnTo>
                <a:lnTo>
                  <a:pt x="55880" y="55880"/>
                </a:lnTo>
                <a:lnTo>
                  <a:pt x="2320112" y="55880"/>
                </a:lnTo>
                <a:lnTo>
                  <a:pt x="2375979" y="12"/>
                </a:lnTo>
                <a:close/>
              </a:path>
            </a:pathLst>
          </a:custGeom>
          <a:solidFill>
            <a:srgbClr val="B8B8B8"/>
          </a:solidFill>
        </p:spPr>
        <p:txBody>
          <a:bodyPr wrap="square" lIns="0" tIns="0" rIns="0" bIns="0" rtlCol="0"/>
          <a:lstStyle/>
          <a:p/>
        </p:txBody>
      </p:sp>
      <p:sp>
        <p:nvSpPr>
          <p:cNvPr id="20" name="bg object 20"/>
          <p:cNvSpPr/>
          <p:nvPr/>
        </p:nvSpPr>
        <p:spPr>
          <a:xfrm>
            <a:off x="2626845" y="983848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1" name="bg object 21"/>
          <p:cNvSpPr/>
          <p:nvPr/>
        </p:nvSpPr>
        <p:spPr>
          <a:xfrm>
            <a:off x="2626845" y="975930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2" name="bg object 22"/>
          <p:cNvSpPr/>
          <p:nvPr/>
        </p:nvSpPr>
        <p:spPr>
          <a:xfrm>
            <a:off x="2626845" y="968011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3" name="bg object 23"/>
          <p:cNvSpPr/>
          <p:nvPr/>
        </p:nvSpPr>
        <p:spPr>
          <a:xfrm>
            <a:off x="2310043" y="9600884"/>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24" name="bg object 24"/>
          <p:cNvSpPr/>
          <p:nvPr/>
        </p:nvSpPr>
        <p:spPr>
          <a:xfrm>
            <a:off x="2626845" y="95217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5" name="bg object 25"/>
          <p:cNvSpPr/>
          <p:nvPr/>
        </p:nvSpPr>
        <p:spPr>
          <a:xfrm>
            <a:off x="2626845" y="944249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6" name="bg object 26"/>
          <p:cNvSpPr/>
          <p:nvPr/>
        </p:nvSpPr>
        <p:spPr>
          <a:xfrm>
            <a:off x="2626845" y="936328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7" name="bg object 27"/>
          <p:cNvSpPr/>
          <p:nvPr/>
        </p:nvSpPr>
        <p:spPr>
          <a:xfrm>
            <a:off x="2626845" y="92841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8" name="bg object 28"/>
          <p:cNvSpPr/>
          <p:nvPr/>
        </p:nvSpPr>
        <p:spPr>
          <a:xfrm>
            <a:off x="2468425" y="9204894"/>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29" name="bg object 29"/>
          <p:cNvSpPr/>
          <p:nvPr/>
        </p:nvSpPr>
        <p:spPr>
          <a:xfrm>
            <a:off x="2626845" y="912568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0" name="bg object 30"/>
          <p:cNvSpPr/>
          <p:nvPr/>
        </p:nvSpPr>
        <p:spPr>
          <a:xfrm>
            <a:off x="2626845" y="904650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1" name="bg object 31"/>
          <p:cNvSpPr/>
          <p:nvPr/>
        </p:nvSpPr>
        <p:spPr>
          <a:xfrm>
            <a:off x="2626845" y="896729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2" name="bg object 32"/>
          <p:cNvSpPr/>
          <p:nvPr/>
        </p:nvSpPr>
        <p:spPr>
          <a:xfrm>
            <a:off x="2626845" y="888808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3" name="bg object 33"/>
          <p:cNvSpPr/>
          <p:nvPr/>
        </p:nvSpPr>
        <p:spPr>
          <a:xfrm>
            <a:off x="2310043" y="8808905"/>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34" name="bg object 34"/>
          <p:cNvSpPr/>
          <p:nvPr/>
        </p:nvSpPr>
        <p:spPr>
          <a:xfrm>
            <a:off x="2626845" y="872969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5" name="bg object 35"/>
          <p:cNvSpPr/>
          <p:nvPr/>
        </p:nvSpPr>
        <p:spPr>
          <a:xfrm>
            <a:off x="2626845" y="865048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6" name="bg object 36"/>
          <p:cNvSpPr/>
          <p:nvPr/>
        </p:nvSpPr>
        <p:spPr>
          <a:xfrm>
            <a:off x="2626845" y="85713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7" name="bg object 37"/>
          <p:cNvSpPr/>
          <p:nvPr/>
        </p:nvSpPr>
        <p:spPr>
          <a:xfrm>
            <a:off x="2626845" y="849209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8" name="bg object 38"/>
          <p:cNvSpPr/>
          <p:nvPr/>
        </p:nvSpPr>
        <p:spPr>
          <a:xfrm>
            <a:off x="2468425" y="8412886"/>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39" name="bg object 39"/>
          <p:cNvSpPr/>
          <p:nvPr/>
        </p:nvSpPr>
        <p:spPr>
          <a:xfrm>
            <a:off x="2626845" y="83337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0" name="bg object 40"/>
          <p:cNvSpPr/>
          <p:nvPr/>
        </p:nvSpPr>
        <p:spPr>
          <a:xfrm>
            <a:off x="2626845" y="825449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1" name="bg object 41"/>
          <p:cNvSpPr/>
          <p:nvPr/>
        </p:nvSpPr>
        <p:spPr>
          <a:xfrm>
            <a:off x="2626845" y="817528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2" name="bg object 42"/>
          <p:cNvSpPr/>
          <p:nvPr/>
        </p:nvSpPr>
        <p:spPr>
          <a:xfrm>
            <a:off x="2626845" y="80961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3" name="bg object 43"/>
          <p:cNvSpPr/>
          <p:nvPr/>
        </p:nvSpPr>
        <p:spPr>
          <a:xfrm>
            <a:off x="2310043" y="8016899"/>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44" name="bg object 44"/>
          <p:cNvSpPr/>
          <p:nvPr/>
        </p:nvSpPr>
        <p:spPr>
          <a:xfrm>
            <a:off x="2626845" y="793768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5" name="bg object 45"/>
          <p:cNvSpPr/>
          <p:nvPr/>
        </p:nvSpPr>
        <p:spPr>
          <a:xfrm>
            <a:off x="2626845" y="785850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6" name="bg object 46"/>
          <p:cNvSpPr/>
          <p:nvPr/>
        </p:nvSpPr>
        <p:spPr>
          <a:xfrm>
            <a:off x="2626845" y="77792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7" name="bg object 47"/>
          <p:cNvSpPr/>
          <p:nvPr/>
        </p:nvSpPr>
        <p:spPr>
          <a:xfrm>
            <a:off x="2626845" y="770008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8" name="bg object 48"/>
          <p:cNvSpPr/>
          <p:nvPr/>
        </p:nvSpPr>
        <p:spPr>
          <a:xfrm>
            <a:off x="2468425" y="7620907"/>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49" name="bg object 49"/>
          <p:cNvSpPr/>
          <p:nvPr/>
        </p:nvSpPr>
        <p:spPr>
          <a:xfrm>
            <a:off x="2626845" y="75417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0" name="bg object 50"/>
          <p:cNvSpPr/>
          <p:nvPr/>
        </p:nvSpPr>
        <p:spPr>
          <a:xfrm>
            <a:off x="2626845" y="746249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1" name="bg object 51"/>
          <p:cNvSpPr/>
          <p:nvPr/>
        </p:nvSpPr>
        <p:spPr>
          <a:xfrm>
            <a:off x="2626845" y="738330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2" name="bg object 52"/>
          <p:cNvSpPr/>
          <p:nvPr/>
        </p:nvSpPr>
        <p:spPr>
          <a:xfrm>
            <a:off x="2626845" y="73041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3" name="bg object 53"/>
          <p:cNvSpPr/>
          <p:nvPr/>
        </p:nvSpPr>
        <p:spPr>
          <a:xfrm>
            <a:off x="2310043" y="7224891"/>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54" name="bg object 54"/>
          <p:cNvSpPr/>
          <p:nvPr/>
        </p:nvSpPr>
        <p:spPr>
          <a:xfrm>
            <a:off x="2626845" y="714571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5" name="bg object 55"/>
          <p:cNvSpPr/>
          <p:nvPr/>
        </p:nvSpPr>
        <p:spPr>
          <a:xfrm>
            <a:off x="2626845" y="70664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6" name="bg object 56"/>
          <p:cNvSpPr/>
          <p:nvPr/>
        </p:nvSpPr>
        <p:spPr>
          <a:xfrm>
            <a:off x="2626845" y="698729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7" name="bg object 57"/>
          <p:cNvSpPr/>
          <p:nvPr/>
        </p:nvSpPr>
        <p:spPr>
          <a:xfrm>
            <a:off x="2626845" y="690809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8" name="bg object 58"/>
          <p:cNvSpPr/>
          <p:nvPr/>
        </p:nvSpPr>
        <p:spPr>
          <a:xfrm>
            <a:off x="2468425" y="6828901"/>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59" name="bg object 59"/>
          <p:cNvSpPr/>
          <p:nvPr/>
        </p:nvSpPr>
        <p:spPr>
          <a:xfrm>
            <a:off x="2626845" y="674970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0" name="bg object 60"/>
          <p:cNvSpPr/>
          <p:nvPr/>
        </p:nvSpPr>
        <p:spPr>
          <a:xfrm>
            <a:off x="2626845" y="667049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1" name="bg object 61"/>
          <p:cNvSpPr/>
          <p:nvPr/>
        </p:nvSpPr>
        <p:spPr>
          <a:xfrm>
            <a:off x="2626845" y="659130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2" name="bg object 62"/>
          <p:cNvSpPr/>
          <p:nvPr/>
        </p:nvSpPr>
        <p:spPr>
          <a:xfrm>
            <a:off x="2626845" y="651210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3" name="bg object 63"/>
          <p:cNvSpPr/>
          <p:nvPr/>
        </p:nvSpPr>
        <p:spPr>
          <a:xfrm>
            <a:off x="2310043" y="6432899"/>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64" name="bg object 64"/>
          <p:cNvSpPr/>
          <p:nvPr/>
        </p:nvSpPr>
        <p:spPr>
          <a:xfrm>
            <a:off x="2626845" y="63537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5" name="bg object 65"/>
          <p:cNvSpPr/>
          <p:nvPr/>
        </p:nvSpPr>
        <p:spPr>
          <a:xfrm>
            <a:off x="2626845" y="627449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6" name="bg object 66"/>
          <p:cNvSpPr/>
          <p:nvPr/>
        </p:nvSpPr>
        <p:spPr>
          <a:xfrm>
            <a:off x="2626845" y="61952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7" name="bg object 67"/>
          <p:cNvSpPr/>
          <p:nvPr/>
        </p:nvSpPr>
        <p:spPr>
          <a:xfrm>
            <a:off x="2626845" y="61161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8" name="bg object 68"/>
          <p:cNvSpPr/>
          <p:nvPr/>
        </p:nvSpPr>
        <p:spPr>
          <a:xfrm>
            <a:off x="2468425" y="6036896"/>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69" name="bg object 69"/>
          <p:cNvSpPr/>
          <p:nvPr/>
        </p:nvSpPr>
        <p:spPr>
          <a:xfrm>
            <a:off x="2626845" y="59577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0" name="bg object 70"/>
          <p:cNvSpPr/>
          <p:nvPr/>
        </p:nvSpPr>
        <p:spPr>
          <a:xfrm>
            <a:off x="2626845" y="587850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1" name="bg object 71"/>
          <p:cNvSpPr/>
          <p:nvPr/>
        </p:nvSpPr>
        <p:spPr>
          <a:xfrm>
            <a:off x="2626845" y="579929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2" name="bg object 72"/>
          <p:cNvSpPr/>
          <p:nvPr/>
        </p:nvSpPr>
        <p:spPr>
          <a:xfrm>
            <a:off x="2626845" y="57201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3" name="bg object 73"/>
          <p:cNvSpPr/>
          <p:nvPr/>
        </p:nvSpPr>
        <p:spPr>
          <a:xfrm>
            <a:off x="2310043" y="5640905"/>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74" name="bg object 74"/>
          <p:cNvSpPr/>
          <p:nvPr/>
        </p:nvSpPr>
        <p:spPr>
          <a:xfrm>
            <a:off x="2626845" y="55616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5" name="bg object 75"/>
          <p:cNvSpPr/>
          <p:nvPr/>
        </p:nvSpPr>
        <p:spPr>
          <a:xfrm>
            <a:off x="2626845" y="54825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6" name="bg object 76"/>
          <p:cNvSpPr/>
          <p:nvPr/>
        </p:nvSpPr>
        <p:spPr>
          <a:xfrm>
            <a:off x="2626845" y="540329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7" name="bg object 77"/>
          <p:cNvSpPr/>
          <p:nvPr/>
        </p:nvSpPr>
        <p:spPr>
          <a:xfrm>
            <a:off x="2626845" y="532409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8" name="bg object 78"/>
          <p:cNvSpPr/>
          <p:nvPr/>
        </p:nvSpPr>
        <p:spPr>
          <a:xfrm>
            <a:off x="2468425" y="5244904"/>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79" name="bg object 79"/>
          <p:cNvSpPr/>
          <p:nvPr/>
        </p:nvSpPr>
        <p:spPr>
          <a:xfrm>
            <a:off x="2626845" y="516569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0" name="bg object 80"/>
          <p:cNvSpPr/>
          <p:nvPr/>
        </p:nvSpPr>
        <p:spPr>
          <a:xfrm>
            <a:off x="2626845" y="508649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1" name="bg object 81"/>
          <p:cNvSpPr/>
          <p:nvPr/>
        </p:nvSpPr>
        <p:spPr>
          <a:xfrm>
            <a:off x="2626845" y="50073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2" name="bg object 82"/>
          <p:cNvSpPr/>
          <p:nvPr/>
        </p:nvSpPr>
        <p:spPr>
          <a:xfrm>
            <a:off x="2626845" y="492809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3" name="bg object 83"/>
          <p:cNvSpPr/>
          <p:nvPr/>
        </p:nvSpPr>
        <p:spPr>
          <a:xfrm>
            <a:off x="2310043" y="4848899"/>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84" name="bg object 84"/>
          <p:cNvSpPr/>
          <p:nvPr/>
        </p:nvSpPr>
        <p:spPr>
          <a:xfrm>
            <a:off x="2626845" y="47697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5" name="bg object 85"/>
          <p:cNvSpPr/>
          <p:nvPr/>
        </p:nvSpPr>
        <p:spPr>
          <a:xfrm>
            <a:off x="2626845" y="469049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6" name="bg object 86"/>
          <p:cNvSpPr/>
          <p:nvPr/>
        </p:nvSpPr>
        <p:spPr>
          <a:xfrm>
            <a:off x="2626845" y="4611300"/>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7" name="bg object 87"/>
          <p:cNvSpPr/>
          <p:nvPr/>
        </p:nvSpPr>
        <p:spPr>
          <a:xfrm>
            <a:off x="2626845" y="453210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8" name="bg object 88"/>
          <p:cNvSpPr/>
          <p:nvPr/>
        </p:nvSpPr>
        <p:spPr>
          <a:xfrm>
            <a:off x="2468425" y="4452896"/>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89" name="bg object 89"/>
          <p:cNvSpPr/>
          <p:nvPr/>
        </p:nvSpPr>
        <p:spPr>
          <a:xfrm>
            <a:off x="2626845" y="437370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0" name="bg object 90"/>
          <p:cNvSpPr/>
          <p:nvPr/>
        </p:nvSpPr>
        <p:spPr>
          <a:xfrm>
            <a:off x="2626845" y="429450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1" name="bg object 91"/>
          <p:cNvSpPr/>
          <p:nvPr/>
        </p:nvSpPr>
        <p:spPr>
          <a:xfrm>
            <a:off x="2626845" y="42152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2" name="bg object 92"/>
          <p:cNvSpPr/>
          <p:nvPr/>
        </p:nvSpPr>
        <p:spPr>
          <a:xfrm>
            <a:off x="2626845" y="41361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3" name="bg object 93"/>
          <p:cNvSpPr/>
          <p:nvPr/>
        </p:nvSpPr>
        <p:spPr>
          <a:xfrm>
            <a:off x="2310043" y="4056895"/>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94" name="bg object 94"/>
          <p:cNvSpPr/>
          <p:nvPr/>
        </p:nvSpPr>
        <p:spPr>
          <a:xfrm>
            <a:off x="2626845" y="39776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5" name="bg object 95"/>
          <p:cNvSpPr/>
          <p:nvPr/>
        </p:nvSpPr>
        <p:spPr>
          <a:xfrm>
            <a:off x="2626845" y="38985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6" name="bg object 96"/>
          <p:cNvSpPr/>
          <p:nvPr/>
        </p:nvSpPr>
        <p:spPr>
          <a:xfrm>
            <a:off x="2626845" y="381929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7" name="bg object 97"/>
          <p:cNvSpPr/>
          <p:nvPr/>
        </p:nvSpPr>
        <p:spPr>
          <a:xfrm>
            <a:off x="2626845" y="3740100"/>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8" name="bg object 98"/>
          <p:cNvSpPr/>
          <p:nvPr/>
        </p:nvSpPr>
        <p:spPr>
          <a:xfrm>
            <a:off x="2468425" y="3660904"/>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99" name="bg object 99"/>
          <p:cNvSpPr/>
          <p:nvPr/>
        </p:nvSpPr>
        <p:spPr>
          <a:xfrm>
            <a:off x="2626845" y="358169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0" name="bg object 100"/>
          <p:cNvSpPr/>
          <p:nvPr/>
        </p:nvSpPr>
        <p:spPr>
          <a:xfrm>
            <a:off x="2626845" y="35025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1" name="bg object 101"/>
          <p:cNvSpPr/>
          <p:nvPr/>
        </p:nvSpPr>
        <p:spPr>
          <a:xfrm>
            <a:off x="2626845" y="34233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2" name="bg object 102"/>
          <p:cNvSpPr/>
          <p:nvPr/>
        </p:nvSpPr>
        <p:spPr>
          <a:xfrm>
            <a:off x="2626845" y="334409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3" name="bg object 103"/>
          <p:cNvSpPr/>
          <p:nvPr/>
        </p:nvSpPr>
        <p:spPr>
          <a:xfrm>
            <a:off x="2310043" y="3264903"/>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104" name="bg object 104"/>
          <p:cNvSpPr/>
          <p:nvPr/>
        </p:nvSpPr>
        <p:spPr>
          <a:xfrm>
            <a:off x="2626845" y="318569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5" name="bg object 105"/>
          <p:cNvSpPr/>
          <p:nvPr/>
        </p:nvSpPr>
        <p:spPr>
          <a:xfrm>
            <a:off x="2626845" y="310649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6" name="bg object 106"/>
          <p:cNvSpPr/>
          <p:nvPr/>
        </p:nvSpPr>
        <p:spPr>
          <a:xfrm>
            <a:off x="2626845" y="302730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7" name="bg object 107"/>
          <p:cNvSpPr/>
          <p:nvPr/>
        </p:nvSpPr>
        <p:spPr>
          <a:xfrm>
            <a:off x="2626845" y="294809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8" name="bg object 108"/>
          <p:cNvSpPr/>
          <p:nvPr/>
        </p:nvSpPr>
        <p:spPr>
          <a:xfrm>
            <a:off x="2468425" y="2868898"/>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109" name="bg object 109"/>
          <p:cNvSpPr/>
          <p:nvPr/>
        </p:nvSpPr>
        <p:spPr>
          <a:xfrm>
            <a:off x="2626845" y="278970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0" name="bg object 110"/>
          <p:cNvSpPr/>
          <p:nvPr/>
        </p:nvSpPr>
        <p:spPr>
          <a:xfrm>
            <a:off x="2626845" y="271050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1" name="bg object 111"/>
          <p:cNvSpPr/>
          <p:nvPr/>
        </p:nvSpPr>
        <p:spPr>
          <a:xfrm>
            <a:off x="2626845" y="26312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2" name="bg object 112"/>
          <p:cNvSpPr/>
          <p:nvPr/>
        </p:nvSpPr>
        <p:spPr>
          <a:xfrm>
            <a:off x="2626845" y="25521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3" name="bg object 113"/>
          <p:cNvSpPr/>
          <p:nvPr/>
        </p:nvSpPr>
        <p:spPr>
          <a:xfrm>
            <a:off x="2310043" y="2472895"/>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114" name="bg object 114"/>
          <p:cNvSpPr/>
          <p:nvPr/>
        </p:nvSpPr>
        <p:spPr>
          <a:xfrm>
            <a:off x="2626845" y="23936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5" name="bg object 115"/>
          <p:cNvSpPr/>
          <p:nvPr/>
        </p:nvSpPr>
        <p:spPr>
          <a:xfrm>
            <a:off x="2626845" y="23145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6" name="bg object 116"/>
          <p:cNvSpPr/>
          <p:nvPr/>
        </p:nvSpPr>
        <p:spPr>
          <a:xfrm>
            <a:off x="2626845" y="223529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7" name="bg object 117"/>
          <p:cNvSpPr/>
          <p:nvPr/>
        </p:nvSpPr>
        <p:spPr>
          <a:xfrm>
            <a:off x="2626845" y="2156100"/>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8" name="bg object 118"/>
          <p:cNvSpPr/>
          <p:nvPr/>
        </p:nvSpPr>
        <p:spPr>
          <a:xfrm>
            <a:off x="2468425" y="2076904"/>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119" name="bg object 119"/>
          <p:cNvSpPr/>
          <p:nvPr/>
        </p:nvSpPr>
        <p:spPr>
          <a:xfrm>
            <a:off x="2626845" y="199769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20" name="bg object 120"/>
          <p:cNvSpPr/>
          <p:nvPr/>
        </p:nvSpPr>
        <p:spPr>
          <a:xfrm>
            <a:off x="2626845" y="19185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21" name="bg object 121"/>
          <p:cNvSpPr/>
          <p:nvPr/>
        </p:nvSpPr>
        <p:spPr>
          <a:xfrm>
            <a:off x="2626845" y="183930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22" name="bg object 122"/>
          <p:cNvSpPr/>
          <p:nvPr/>
        </p:nvSpPr>
        <p:spPr>
          <a:xfrm>
            <a:off x="2626845" y="17600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23" name="bg object 123"/>
          <p:cNvSpPr/>
          <p:nvPr/>
        </p:nvSpPr>
        <p:spPr>
          <a:xfrm>
            <a:off x="2310043" y="1680903"/>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124" name="bg object 124"/>
          <p:cNvSpPr/>
          <p:nvPr/>
        </p:nvSpPr>
        <p:spPr>
          <a:xfrm>
            <a:off x="2626845" y="160169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25" name="bg object 125"/>
          <p:cNvSpPr/>
          <p:nvPr/>
        </p:nvSpPr>
        <p:spPr>
          <a:xfrm>
            <a:off x="2626845" y="1522500"/>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26" name="bg object 126"/>
          <p:cNvSpPr/>
          <p:nvPr/>
        </p:nvSpPr>
        <p:spPr>
          <a:xfrm>
            <a:off x="2626845" y="144330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27" name="bg object 127"/>
          <p:cNvSpPr/>
          <p:nvPr/>
        </p:nvSpPr>
        <p:spPr>
          <a:xfrm>
            <a:off x="2626845" y="136409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28" name="bg object 128"/>
          <p:cNvSpPr/>
          <p:nvPr/>
        </p:nvSpPr>
        <p:spPr>
          <a:xfrm>
            <a:off x="2468425" y="1284900"/>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129" name="bg object 129"/>
          <p:cNvSpPr/>
          <p:nvPr/>
        </p:nvSpPr>
        <p:spPr>
          <a:xfrm>
            <a:off x="2626845" y="120570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30" name="bg object 130"/>
          <p:cNvSpPr/>
          <p:nvPr/>
        </p:nvSpPr>
        <p:spPr>
          <a:xfrm>
            <a:off x="2626845" y="112649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31" name="bg object 131"/>
          <p:cNvSpPr/>
          <p:nvPr/>
        </p:nvSpPr>
        <p:spPr>
          <a:xfrm>
            <a:off x="2626845" y="10472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32" name="bg object 132"/>
          <p:cNvSpPr/>
          <p:nvPr/>
        </p:nvSpPr>
        <p:spPr>
          <a:xfrm>
            <a:off x="2626845" y="9681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33" name="bg object 133"/>
          <p:cNvSpPr/>
          <p:nvPr/>
        </p:nvSpPr>
        <p:spPr>
          <a:xfrm>
            <a:off x="2310043" y="888895"/>
            <a:ext cx="633730" cy="0"/>
          </a:xfrm>
          <a:custGeom>
            <a:avLst/>
            <a:gdLst/>
            <a:ahLst/>
            <a:cxnLst/>
            <a:rect l="l" t="t" r="r" b="b"/>
            <a:pathLst>
              <a:path w="633730" h="0">
                <a:moveTo>
                  <a:pt x="633590" y="0"/>
                </a:moveTo>
                <a:lnTo>
                  <a:pt x="0" y="0"/>
                </a:lnTo>
              </a:path>
            </a:pathLst>
          </a:custGeom>
          <a:ln w="15836">
            <a:solidFill>
              <a:srgbClr val="000000"/>
            </a:solidFill>
          </a:ln>
        </p:spPr>
        <p:txBody>
          <a:bodyPr wrap="square" lIns="0" tIns="0" rIns="0" bIns="0" rtlCol="0"/>
          <a:lstStyle/>
          <a:p/>
        </p:txBody>
      </p:sp>
      <p:sp>
        <p:nvSpPr>
          <p:cNvPr id="134" name="bg object 134"/>
          <p:cNvSpPr/>
          <p:nvPr/>
        </p:nvSpPr>
        <p:spPr>
          <a:xfrm>
            <a:off x="2029937" y="9444747"/>
            <a:ext cx="211137" cy="113626"/>
          </a:xfrm>
          <a:prstGeom prst="rect">
            <a:avLst/>
          </a:prstGeom>
          <a:blipFill>
            <a:blip r:embed="rId8" cstate="print"/>
            <a:stretch>
              <a:fillRect/>
            </a:stretch>
          </a:blipFill>
        </p:spPr>
        <p:txBody>
          <a:bodyPr wrap="square" lIns="0" tIns="0" rIns="0" bIns="0" rtlCol="0"/>
          <a:lstStyle/>
          <a:p/>
        </p:txBody>
      </p:sp>
      <p:sp>
        <p:nvSpPr>
          <p:cNvPr id="135" name="bg object 135"/>
          <p:cNvSpPr/>
          <p:nvPr/>
        </p:nvSpPr>
        <p:spPr>
          <a:xfrm>
            <a:off x="2029937" y="9632196"/>
            <a:ext cx="211137" cy="113626"/>
          </a:xfrm>
          <a:prstGeom prst="rect">
            <a:avLst/>
          </a:prstGeom>
          <a:blipFill>
            <a:blip r:embed="rId9" cstate="print"/>
            <a:stretch>
              <a:fillRect/>
            </a:stretch>
          </a:blipFill>
        </p:spPr>
        <p:txBody>
          <a:bodyPr wrap="square" lIns="0" tIns="0" rIns="0" bIns="0" rtlCol="0"/>
          <a:lstStyle/>
          <a:p/>
        </p:txBody>
      </p:sp>
      <p:sp>
        <p:nvSpPr>
          <p:cNvPr id="136" name="bg object 136"/>
          <p:cNvSpPr/>
          <p:nvPr/>
        </p:nvSpPr>
        <p:spPr>
          <a:xfrm>
            <a:off x="2029937" y="8652765"/>
            <a:ext cx="211137" cy="113601"/>
          </a:xfrm>
          <a:prstGeom prst="rect">
            <a:avLst/>
          </a:prstGeom>
          <a:blipFill>
            <a:blip r:embed="rId10" cstate="print"/>
            <a:stretch>
              <a:fillRect/>
            </a:stretch>
          </a:blipFill>
        </p:spPr>
        <p:txBody>
          <a:bodyPr wrap="square" lIns="0" tIns="0" rIns="0" bIns="0" rtlCol="0"/>
          <a:lstStyle/>
          <a:p/>
        </p:txBody>
      </p:sp>
      <p:sp>
        <p:nvSpPr>
          <p:cNvPr id="137" name="bg object 137"/>
          <p:cNvSpPr/>
          <p:nvPr/>
        </p:nvSpPr>
        <p:spPr>
          <a:xfrm>
            <a:off x="2024978" y="8829110"/>
            <a:ext cx="216090" cy="148412"/>
          </a:xfrm>
          <a:prstGeom prst="rect">
            <a:avLst/>
          </a:prstGeom>
          <a:blipFill>
            <a:blip r:embed="rId11" cstate="print"/>
            <a:stretch>
              <a:fillRect/>
            </a:stretch>
          </a:blipFill>
        </p:spPr>
        <p:txBody>
          <a:bodyPr wrap="square" lIns="0" tIns="0" rIns="0" bIns="0" rtlCol="0"/>
          <a:lstStyle/>
          <a:p/>
        </p:txBody>
      </p:sp>
      <p:sp>
        <p:nvSpPr>
          <p:cNvPr id="138" name="bg object 138"/>
          <p:cNvSpPr/>
          <p:nvPr/>
        </p:nvSpPr>
        <p:spPr>
          <a:xfrm>
            <a:off x="2024973" y="7942322"/>
            <a:ext cx="216012" cy="148424"/>
          </a:xfrm>
          <a:prstGeom prst="rect">
            <a:avLst/>
          </a:prstGeom>
          <a:blipFill>
            <a:blip r:embed="rId12" cstate="print"/>
            <a:stretch>
              <a:fillRect/>
            </a:stretch>
          </a:blipFill>
        </p:spPr>
        <p:txBody>
          <a:bodyPr wrap="square" lIns="0" tIns="0" rIns="0" bIns="0" rtlCol="0"/>
          <a:lstStyle/>
          <a:p/>
        </p:txBody>
      </p:sp>
      <p:sp>
        <p:nvSpPr>
          <p:cNvPr id="139" name="bg object 139"/>
          <p:cNvSpPr/>
          <p:nvPr/>
        </p:nvSpPr>
        <p:spPr>
          <a:xfrm>
            <a:off x="2025064" y="7150331"/>
            <a:ext cx="215993" cy="148132"/>
          </a:xfrm>
          <a:prstGeom prst="rect">
            <a:avLst/>
          </a:prstGeom>
          <a:blipFill>
            <a:blip r:embed="rId13" cstate="print"/>
            <a:stretch>
              <a:fillRect/>
            </a:stretch>
          </a:blipFill>
        </p:spPr>
        <p:txBody>
          <a:bodyPr wrap="square" lIns="0" tIns="0" rIns="0" bIns="0" rtlCol="0"/>
          <a:lstStyle/>
          <a:p/>
        </p:txBody>
      </p:sp>
      <p:sp>
        <p:nvSpPr>
          <p:cNvPr id="140" name="bg object 140"/>
          <p:cNvSpPr/>
          <p:nvPr/>
        </p:nvSpPr>
        <p:spPr>
          <a:xfrm>
            <a:off x="2024978" y="6358905"/>
            <a:ext cx="211137" cy="147218"/>
          </a:xfrm>
          <a:prstGeom prst="rect">
            <a:avLst/>
          </a:prstGeom>
          <a:blipFill>
            <a:blip r:embed="rId14" cstate="print"/>
            <a:stretch>
              <a:fillRect/>
            </a:stretch>
          </a:blipFill>
        </p:spPr>
        <p:txBody>
          <a:bodyPr wrap="square" lIns="0" tIns="0" rIns="0" bIns="0" rtlCol="0"/>
          <a:lstStyle/>
          <a:p/>
        </p:txBody>
      </p:sp>
      <p:sp>
        <p:nvSpPr>
          <p:cNvPr id="141" name="bg object 141"/>
          <p:cNvSpPr/>
          <p:nvPr/>
        </p:nvSpPr>
        <p:spPr>
          <a:xfrm>
            <a:off x="2024969" y="5566331"/>
            <a:ext cx="216115" cy="148424"/>
          </a:xfrm>
          <a:prstGeom prst="rect">
            <a:avLst/>
          </a:prstGeom>
          <a:blipFill>
            <a:blip r:embed="rId15" cstate="print"/>
            <a:stretch>
              <a:fillRect/>
            </a:stretch>
          </a:blipFill>
        </p:spPr>
        <p:txBody>
          <a:bodyPr wrap="square" lIns="0" tIns="0" rIns="0" bIns="0" rtlCol="0"/>
          <a:lstStyle/>
          <a:p/>
        </p:txBody>
      </p:sp>
      <p:sp>
        <p:nvSpPr>
          <p:cNvPr id="142" name="bg object 142"/>
          <p:cNvSpPr/>
          <p:nvPr/>
        </p:nvSpPr>
        <p:spPr>
          <a:xfrm>
            <a:off x="2024950" y="4775812"/>
            <a:ext cx="211175" cy="145122"/>
          </a:xfrm>
          <a:prstGeom prst="rect">
            <a:avLst/>
          </a:prstGeom>
          <a:blipFill>
            <a:blip r:embed="rId16" cstate="print"/>
            <a:stretch>
              <a:fillRect/>
            </a:stretch>
          </a:blipFill>
        </p:spPr>
        <p:txBody>
          <a:bodyPr wrap="square" lIns="0" tIns="0" rIns="0" bIns="0" rtlCol="0"/>
          <a:lstStyle/>
          <a:p/>
        </p:txBody>
      </p:sp>
      <p:sp>
        <p:nvSpPr>
          <p:cNvPr id="143" name="bg object 143"/>
          <p:cNvSpPr/>
          <p:nvPr/>
        </p:nvSpPr>
        <p:spPr>
          <a:xfrm>
            <a:off x="2024970" y="3982331"/>
            <a:ext cx="216090" cy="148412"/>
          </a:xfrm>
          <a:prstGeom prst="rect">
            <a:avLst/>
          </a:prstGeom>
          <a:blipFill>
            <a:blip r:embed="rId17" cstate="print"/>
            <a:stretch>
              <a:fillRect/>
            </a:stretch>
          </a:blipFill>
        </p:spPr>
        <p:txBody>
          <a:bodyPr wrap="square" lIns="0" tIns="0" rIns="0" bIns="0" rtlCol="0"/>
          <a:lstStyle/>
          <a:p/>
        </p:txBody>
      </p:sp>
      <p:sp>
        <p:nvSpPr>
          <p:cNvPr id="144" name="bg object 144"/>
          <p:cNvSpPr/>
          <p:nvPr/>
        </p:nvSpPr>
        <p:spPr>
          <a:xfrm>
            <a:off x="2024985" y="3192413"/>
            <a:ext cx="216077" cy="144221"/>
          </a:xfrm>
          <a:prstGeom prst="rect">
            <a:avLst/>
          </a:prstGeom>
          <a:blipFill>
            <a:blip r:embed="rId18" cstate="print"/>
            <a:stretch>
              <a:fillRect/>
            </a:stretch>
          </a:blipFill>
        </p:spPr>
        <p:txBody>
          <a:bodyPr wrap="square" lIns="0" tIns="0" rIns="0" bIns="0" rtlCol="0"/>
          <a:lstStyle/>
          <a:p/>
        </p:txBody>
      </p:sp>
      <p:sp>
        <p:nvSpPr>
          <p:cNvPr id="145" name="bg object 145"/>
          <p:cNvSpPr/>
          <p:nvPr/>
        </p:nvSpPr>
        <p:spPr>
          <a:xfrm>
            <a:off x="2029937" y="2400425"/>
            <a:ext cx="211137" cy="144221"/>
          </a:xfrm>
          <a:prstGeom prst="rect">
            <a:avLst/>
          </a:prstGeom>
          <a:blipFill>
            <a:blip r:embed="rId19" cstate="print"/>
            <a:stretch>
              <a:fillRect/>
            </a:stretch>
          </a:blipFill>
        </p:spPr>
        <p:txBody>
          <a:bodyPr wrap="square" lIns="0" tIns="0" rIns="0" bIns="0" rtlCol="0"/>
          <a:lstStyle/>
          <a:p/>
        </p:txBody>
      </p:sp>
      <p:sp>
        <p:nvSpPr>
          <p:cNvPr id="146" name="bg object 146"/>
          <p:cNvSpPr/>
          <p:nvPr/>
        </p:nvSpPr>
        <p:spPr>
          <a:xfrm>
            <a:off x="2029937" y="1617423"/>
            <a:ext cx="211137" cy="113601"/>
          </a:xfrm>
          <a:prstGeom prst="rect">
            <a:avLst/>
          </a:prstGeom>
          <a:blipFill>
            <a:blip r:embed="rId20" cstate="print"/>
            <a:stretch>
              <a:fillRect/>
            </a:stretch>
          </a:blipFill>
        </p:spPr>
        <p:txBody>
          <a:bodyPr wrap="square" lIns="0" tIns="0" rIns="0" bIns="0" rtlCol="0"/>
          <a:lstStyle/>
          <a:p/>
        </p:txBody>
      </p:sp>
      <p:sp>
        <p:nvSpPr>
          <p:cNvPr id="147" name="bg object 147"/>
          <p:cNvSpPr/>
          <p:nvPr/>
        </p:nvSpPr>
        <p:spPr>
          <a:xfrm>
            <a:off x="2024978" y="814354"/>
            <a:ext cx="216090" cy="148412"/>
          </a:xfrm>
          <a:prstGeom prst="rect">
            <a:avLst/>
          </a:prstGeom>
          <a:blipFill>
            <a:blip r:embed="rId21" cstate="print"/>
            <a:stretch>
              <a:fillRect/>
            </a:stretch>
          </a:blipFill>
        </p:spPr>
        <p:txBody>
          <a:bodyPr wrap="square" lIns="0" tIns="0" rIns="0" bIns="0" rtlCol="0"/>
          <a:lstStyle/>
          <a:p/>
        </p:txBody>
      </p:sp>
      <p:sp>
        <p:nvSpPr>
          <p:cNvPr id="148" name="bg object 148"/>
          <p:cNvSpPr/>
          <p:nvPr/>
        </p:nvSpPr>
        <p:spPr>
          <a:xfrm>
            <a:off x="1626218" y="814360"/>
            <a:ext cx="155651" cy="387172"/>
          </a:xfrm>
          <a:prstGeom prst="rect">
            <a:avLst/>
          </a:prstGeom>
          <a:blipFill>
            <a:blip r:embed="rId22" cstate="print"/>
            <a:stretch>
              <a:fillRect/>
            </a:stretch>
          </a:blipFill>
        </p:spPr>
        <p:txBody>
          <a:bodyPr wrap="square" lIns="0" tIns="0" rIns="0" bIns="0" rtlCol="0"/>
          <a:lstStyle/>
          <a:p/>
        </p:txBody>
      </p:sp>
      <p:sp>
        <p:nvSpPr>
          <p:cNvPr id="2" name="Holder 2"/>
          <p:cNvSpPr>
            <a:spLocks noGrp="1"/>
          </p:cNvSpPr>
          <p:nvPr>
            <p:ph type="title"/>
          </p:nvPr>
        </p:nvSpPr>
        <p:spPr>
          <a:xfrm>
            <a:off x="1278089" y="444684"/>
            <a:ext cx="14969820" cy="711200"/>
          </a:xfrm>
          <a:prstGeom prst="rect">
            <a:avLst/>
          </a:prstGeom>
        </p:spPr>
        <p:txBody>
          <a:bodyPr wrap="square" lIns="0" tIns="0" rIns="0" bIns="0">
            <a:spAutoFit/>
          </a:bodyPr>
          <a:lstStyle>
            <a:lvl1pPr>
              <a:defRPr sz="4500" b="1" i="0">
                <a:solidFill>
                  <a:srgbClr val="373838"/>
                </a:solidFill>
                <a:latin typeface="Courier New"/>
                <a:cs typeface="Courier New"/>
              </a:defRPr>
            </a:lvl1pPr>
          </a:lstStyle>
          <a:p/>
        </p:txBody>
      </p:sp>
      <p:sp>
        <p:nvSpPr>
          <p:cNvPr id="3" name="Holder 3"/>
          <p:cNvSpPr>
            <a:spLocks noGrp="1"/>
          </p:cNvSpPr>
          <p:nvPr>
            <p:ph type="body" idx="1"/>
          </p:nvPr>
        </p:nvSpPr>
        <p:spPr>
          <a:xfrm>
            <a:off x="795489" y="3189532"/>
            <a:ext cx="15935020" cy="6019800"/>
          </a:xfrm>
          <a:prstGeom prst="rect">
            <a:avLst/>
          </a:prstGeom>
        </p:spPr>
        <p:txBody>
          <a:bodyPr wrap="square" lIns="0" tIns="0" rIns="0" bIns="0">
            <a:spAutoFit/>
          </a:bodyPr>
          <a:lstStyle>
            <a:lvl1pPr>
              <a:defRPr sz="6000" b="1" i="0">
                <a:solidFill>
                  <a:srgbClr val="373838"/>
                </a:solidFill>
                <a:latin typeface="Courier New"/>
                <a:cs typeface="Courier New"/>
              </a:defRPr>
            </a:lvl1pPr>
          </a:lstStyle>
          <a:p/>
        </p:txBody>
      </p:sp>
      <p:sp>
        <p:nvSpPr>
          <p:cNvPr id="4" name="Holder 4"/>
          <p:cNvSpPr>
            <a:spLocks noGrp="1"/>
          </p:cNvSpPr>
          <p:nvPr>
            <p:ph type="ftr" idx="5" sz="quarter"/>
          </p:nvPr>
        </p:nvSpPr>
        <p:spPr>
          <a:xfrm>
            <a:off x="3492500" y="8581321"/>
            <a:ext cx="2311400" cy="506095"/>
          </a:xfrm>
          <a:prstGeom prst="rect">
            <a:avLst/>
          </a:prstGeom>
        </p:spPr>
        <p:txBody>
          <a:bodyPr wrap="square" lIns="0" tIns="0" rIns="0" bIns="0">
            <a:spAutoFit/>
          </a:bodyPr>
          <a:lstStyle>
            <a:lvl1pPr>
              <a:defRPr sz="3000" b="1" i="0">
                <a:solidFill>
                  <a:srgbClr val="373838"/>
                </a:solidFill>
                <a:latin typeface="Courier New"/>
                <a:cs typeface="Courier New"/>
              </a:defRPr>
            </a:lvl1pPr>
          </a:lstStyle>
          <a:p>
            <a:pPr marL="12700">
              <a:lnSpc>
                <a:spcPct val="100000"/>
              </a:lnSpc>
              <a:spcBef>
                <a:spcPts val="15"/>
              </a:spcBef>
            </a:pPr>
            <a:r>
              <a:rPr dirty="0" spc="-5"/>
              <a:t>Courageous</a:t>
            </a:r>
          </a:p>
        </p:txBody>
      </p:sp>
      <p:sp>
        <p:nvSpPr>
          <p:cNvPr id="5" name="Holder 5"/>
          <p:cNvSpPr>
            <a:spLocks noGrp="1"/>
          </p:cNvSpPr>
          <p:nvPr>
            <p:ph type="dt" idx="6" sz="half"/>
          </p:nvPr>
        </p:nvSpPr>
        <p:spPr>
          <a:xfrm>
            <a:off x="876300" y="9171242"/>
            <a:ext cx="4030980" cy="49307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12618721" y="9171242"/>
            <a:ext cx="4030980" cy="49307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18.png"/><Relationship Id="rId9" Type="http://schemas.openxmlformats.org/officeDocument/2006/relationships/image" Target="../media/image8.png"/><Relationship Id="rId10" Type="http://schemas.openxmlformats.org/officeDocument/2006/relationships/image" Target="../media/image9.png"/><Relationship Id="rId11" Type="http://schemas.openxmlformats.org/officeDocument/2006/relationships/image" Target="../media/image10.png"/><Relationship Id="rId12" Type="http://schemas.openxmlformats.org/officeDocument/2006/relationships/image" Target="../media/image11.png"/><Relationship Id="rId13" Type="http://schemas.openxmlformats.org/officeDocument/2006/relationships/image" Target="../media/image12.png"/><Relationship Id="rId14" Type="http://schemas.openxmlformats.org/officeDocument/2006/relationships/image" Target="../media/image13.png"/><Relationship Id="rId15" Type="http://schemas.openxmlformats.org/officeDocument/2006/relationships/image" Target="../media/image14.png"/><Relationship Id="rId16" Type="http://schemas.openxmlformats.org/officeDocument/2006/relationships/image" Target="../media/image15.png"/><Relationship Id="rId17" Type="http://schemas.openxmlformats.org/officeDocument/2006/relationships/image" Target="../media/image1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 Id="rId3" Type="http://schemas.openxmlformats.org/officeDocument/2006/relationships/hyperlink" Target="http://www.wisdompage.com/developingwisdom.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ng"/><Relationship Id="rId3" Type="http://schemas.openxmlformats.org/officeDocument/2006/relationships/hyperlink" Target="http://www.agilebuddha.com/agile/agile-principle-simplicity-the-art-of-maximising-the-work-not-don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3.png"/><Relationship Id="rId3" Type="http://schemas.openxmlformats.org/officeDocument/2006/relationships/hyperlink" Target="https://greatergood.berkeley.edu/arti%20cle/item/six_habits_of_highly_empat%20hic_people1"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dan@essentialed.com" TargetMode="External"/><Relationship Id="rId3" Type="http://schemas.openxmlformats.org/officeDocument/2006/relationships/image" Target="../media/image19.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ng"/><Relationship Id="rId3" Type="http://schemas.openxmlformats.org/officeDocument/2006/relationships/hyperlink" Target="https://paidtoexist.com/go-all-out/"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png"/><Relationship Id="rId3" Type="http://schemas.openxmlformats.org/officeDocument/2006/relationships/hyperlink" Target="https://www.mindful.org/three-tips-for-cultivating-humility/"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6.png"/><Relationship Id="rId3" Type="http://schemas.openxmlformats.org/officeDocument/2006/relationships/hyperlink" Target="https://www.psychologytoday.com/blog/the-end-work-you-know-it/201406/the-three-steps-maximizing-your-collaboration-skills"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png"/><Relationship Id="rId3" Type="http://schemas.openxmlformats.org/officeDocument/2006/relationships/hyperlink" Target="https://michaelhyatt.com/developing-persistenc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8.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8.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8.png"/><Relationship Id="rId3" Type="http://schemas.openxmlformats.org/officeDocument/2006/relationships/hyperlink" Target="https://www.briantracy.com/blog/time-management/6-time-management-tips-to-increase-productivity-organizational-skills/"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png"/><Relationship Id="rId3" Type="http://schemas.openxmlformats.org/officeDocument/2006/relationships/image" Target="../media/image3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9.png"/><Relationship Id="rId3" Type="http://schemas.openxmlformats.org/officeDocument/2006/relationships/image" Target="../media/image30.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png"/><Relationship Id="rId3" Type="http://schemas.openxmlformats.org/officeDocument/2006/relationships/image" Target="../media/image30.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1.png"/><Relationship Id="rId3" Type="http://schemas.openxmlformats.org/officeDocument/2006/relationships/image" Target="../media/image32.png"/><Relationship Id="rId4" Type="http://schemas.openxmlformats.org/officeDocument/2006/relationships/image" Target="../media/image33.png"/><Relationship Id="rId5" Type="http://schemas.openxmlformats.org/officeDocument/2006/relationships/image" Target="../media/image3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png"/><Relationship Id="rId3" Type="http://schemas.openxmlformats.org/officeDocument/2006/relationships/hyperlink" Target="https://www.opencolleges.edu.au/informed/fe%20atures/7-ways-develop-cognitive-flexibility/"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581400" y="128587"/>
            <a:ext cx="2938780" cy="9730105"/>
            <a:chOff x="3581400" y="128587"/>
            <a:chExt cx="2938780" cy="9730105"/>
          </a:xfrm>
        </p:grpSpPr>
        <p:sp>
          <p:nvSpPr>
            <p:cNvPr id="3" name="object 3"/>
            <p:cNvSpPr/>
            <p:nvPr/>
          </p:nvSpPr>
          <p:spPr>
            <a:xfrm>
              <a:off x="3581400" y="128587"/>
              <a:ext cx="2938309" cy="9729787"/>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938239" y="548787"/>
              <a:ext cx="2264410" cy="9309735"/>
            </a:xfrm>
            <a:custGeom>
              <a:avLst/>
              <a:gdLst/>
              <a:ahLst/>
              <a:cxnLst/>
              <a:rect l="l" t="t" r="r" b="b"/>
              <a:pathLst>
                <a:path w="2264410" h="9309735">
                  <a:moveTo>
                    <a:pt x="0" y="9309587"/>
                  </a:moveTo>
                  <a:lnTo>
                    <a:pt x="2264227" y="9309587"/>
                  </a:lnTo>
                  <a:lnTo>
                    <a:pt x="2264227" y="0"/>
                  </a:lnTo>
                  <a:lnTo>
                    <a:pt x="0" y="0"/>
                  </a:lnTo>
                  <a:lnTo>
                    <a:pt x="0" y="9309587"/>
                  </a:lnTo>
                  <a:close/>
                </a:path>
              </a:pathLst>
            </a:custGeom>
            <a:solidFill>
              <a:srgbClr val="FFFFFF"/>
            </a:solidFill>
          </p:spPr>
          <p:txBody>
            <a:bodyPr wrap="square" lIns="0" tIns="0" rIns="0" bIns="0" rtlCol="0"/>
            <a:lstStyle/>
            <a:p/>
          </p:txBody>
        </p:sp>
        <p:sp>
          <p:nvSpPr>
            <p:cNvPr id="5" name="object 5"/>
            <p:cNvSpPr/>
            <p:nvPr/>
          </p:nvSpPr>
          <p:spPr>
            <a:xfrm>
              <a:off x="3882352" y="548791"/>
              <a:ext cx="2376170" cy="9309735"/>
            </a:xfrm>
            <a:custGeom>
              <a:avLst/>
              <a:gdLst/>
              <a:ahLst/>
              <a:cxnLst/>
              <a:rect l="l" t="t" r="r" b="b"/>
              <a:pathLst>
                <a:path w="2376170" h="9309735">
                  <a:moveTo>
                    <a:pt x="55880" y="0"/>
                  </a:moveTo>
                  <a:lnTo>
                    <a:pt x="0" y="0"/>
                  </a:lnTo>
                  <a:lnTo>
                    <a:pt x="0" y="9309583"/>
                  </a:lnTo>
                  <a:lnTo>
                    <a:pt x="55880" y="9309583"/>
                  </a:lnTo>
                  <a:lnTo>
                    <a:pt x="55880" y="0"/>
                  </a:lnTo>
                  <a:close/>
                </a:path>
                <a:path w="2376170" h="9309735">
                  <a:moveTo>
                    <a:pt x="2375979" y="0"/>
                  </a:moveTo>
                  <a:lnTo>
                    <a:pt x="2320112" y="0"/>
                  </a:lnTo>
                  <a:lnTo>
                    <a:pt x="2320112" y="9309583"/>
                  </a:lnTo>
                  <a:lnTo>
                    <a:pt x="2375979" y="9309583"/>
                  </a:lnTo>
                  <a:lnTo>
                    <a:pt x="2375979" y="0"/>
                  </a:lnTo>
                  <a:close/>
                </a:path>
              </a:pathLst>
            </a:custGeom>
            <a:solidFill>
              <a:srgbClr val="A2A2A2"/>
            </a:solidFill>
          </p:spPr>
          <p:txBody>
            <a:bodyPr wrap="square" lIns="0" tIns="0" rIns="0" bIns="0" rtlCol="0"/>
            <a:lstStyle/>
            <a:p/>
          </p:txBody>
        </p:sp>
        <p:sp>
          <p:nvSpPr>
            <p:cNvPr id="6" name="object 6"/>
            <p:cNvSpPr/>
            <p:nvPr/>
          </p:nvSpPr>
          <p:spPr>
            <a:xfrm>
              <a:off x="3882359" y="492907"/>
              <a:ext cx="2376170" cy="55880"/>
            </a:xfrm>
            <a:custGeom>
              <a:avLst/>
              <a:gdLst/>
              <a:ahLst/>
              <a:cxnLst/>
              <a:rect l="l" t="t" r="r" b="b"/>
              <a:pathLst>
                <a:path w="2376170" h="55879">
                  <a:moveTo>
                    <a:pt x="2375979" y="12"/>
                  </a:moveTo>
                  <a:lnTo>
                    <a:pt x="0" y="0"/>
                  </a:lnTo>
                  <a:lnTo>
                    <a:pt x="55880" y="55880"/>
                  </a:lnTo>
                  <a:lnTo>
                    <a:pt x="2320112" y="55880"/>
                  </a:lnTo>
                  <a:lnTo>
                    <a:pt x="2375979" y="12"/>
                  </a:lnTo>
                  <a:close/>
                </a:path>
              </a:pathLst>
            </a:custGeom>
            <a:solidFill>
              <a:srgbClr val="B8B8B8"/>
            </a:solidFill>
          </p:spPr>
          <p:txBody>
            <a:bodyPr wrap="square" lIns="0" tIns="0" rIns="0" bIns="0" rtlCol="0"/>
            <a:lstStyle/>
            <a:p/>
          </p:txBody>
        </p:sp>
        <p:sp>
          <p:nvSpPr>
            <p:cNvPr id="7" name="object 7"/>
            <p:cNvSpPr/>
            <p:nvPr/>
          </p:nvSpPr>
          <p:spPr>
            <a:xfrm>
              <a:off x="5941545" y="983848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 name="object 8"/>
            <p:cNvSpPr/>
            <p:nvPr/>
          </p:nvSpPr>
          <p:spPr>
            <a:xfrm>
              <a:off x="5941545" y="975930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 name="object 9"/>
            <p:cNvSpPr/>
            <p:nvPr/>
          </p:nvSpPr>
          <p:spPr>
            <a:xfrm>
              <a:off x="5941545" y="968011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 name="object 10"/>
            <p:cNvSpPr/>
            <p:nvPr/>
          </p:nvSpPr>
          <p:spPr>
            <a:xfrm>
              <a:off x="5624743" y="9600884"/>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11" name="object 11"/>
            <p:cNvSpPr/>
            <p:nvPr/>
          </p:nvSpPr>
          <p:spPr>
            <a:xfrm>
              <a:off x="5941545" y="95217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2" name="object 12"/>
            <p:cNvSpPr/>
            <p:nvPr/>
          </p:nvSpPr>
          <p:spPr>
            <a:xfrm>
              <a:off x="5941545" y="944249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3" name="object 13"/>
            <p:cNvSpPr/>
            <p:nvPr/>
          </p:nvSpPr>
          <p:spPr>
            <a:xfrm>
              <a:off x="5941545" y="936328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4" name="object 14"/>
            <p:cNvSpPr/>
            <p:nvPr/>
          </p:nvSpPr>
          <p:spPr>
            <a:xfrm>
              <a:off x="5941545" y="92841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5" name="object 15"/>
            <p:cNvSpPr/>
            <p:nvPr/>
          </p:nvSpPr>
          <p:spPr>
            <a:xfrm>
              <a:off x="5783125" y="9204894"/>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16" name="object 16"/>
            <p:cNvSpPr/>
            <p:nvPr/>
          </p:nvSpPr>
          <p:spPr>
            <a:xfrm>
              <a:off x="5941545" y="912568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7" name="object 17"/>
            <p:cNvSpPr/>
            <p:nvPr/>
          </p:nvSpPr>
          <p:spPr>
            <a:xfrm>
              <a:off x="5941545" y="904650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8" name="object 18"/>
            <p:cNvSpPr/>
            <p:nvPr/>
          </p:nvSpPr>
          <p:spPr>
            <a:xfrm>
              <a:off x="5941545" y="896729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9" name="object 19"/>
            <p:cNvSpPr/>
            <p:nvPr/>
          </p:nvSpPr>
          <p:spPr>
            <a:xfrm>
              <a:off x="5941545" y="888808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0" name="object 20"/>
            <p:cNvSpPr/>
            <p:nvPr/>
          </p:nvSpPr>
          <p:spPr>
            <a:xfrm>
              <a:off x="5624743" y="8808905"/>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21" name="object 21"/>
            <p:cNvSpPr/>
            <p:nvPr/>
          </p:nvSpPr>
          <p:spPr>
            <a:xfrm>
              <a:off x="5941545" y="872969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2" name="object 22"/>
            <p:cNvSpPr/>
            <p:nvPr/>
          </p:nvSpPr>
          <p:spPr>
            <a:xfrm>
              <a:off x="5941545" y="865048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3" name="object 23"/>
            <p:cNvSpPr/>
            <p:nvPr/>
          </p:nvSpPr>
          <p:spPr>
            <a:xfrm>
              <a:off x="5941545" y="85713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4" name="object 24"/>
            <p:cNvSpPr/>
            <p:nvPr/>
          </p:nvSpPr>
          <p:spPr>
            <a:xfrm>
              <a:off x="5941545" y="849209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5" name="object 25"/>
            <p:cNvSpPr/>
            <p:nvPr/>
          </p:nvSpPr>
          <p:spPr>
            <a:xfrm>
              <a:off x="5783125" y="8412886"/>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26" name="object 26"/>
            <p:cNvSpPr/>
            <p:nvPr/>
          </p:nvSpPr>
          <p:spPr>
            <a:xfrm>
              <a:off x="5941545" y="83337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7" name="object 27"/>
            <p:cNvSpPr/>
            <p:nvPr/>
          </p:nvSpPr>
          <p:spPr>
            <a:xfrm>
              <a:off x="5941545" y="825449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8" name="object 28"/>
            <p:cNvSpPr/>
            <p:nvPr/>
          </p:nvSpPr>
          <p:spPr>
            <a:xfrm>
              <a:off x="5941545" y="817528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29" name="object 29"/>
            <p:cNvSpPr/>
            <p:nvPr/>
          </p:nvSpPr>
          <p:spPr>
            <a:xfrm>
              <a:off x="5941545" y="80961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0" name="object 30"/>
            <p:cNvSpPr/>
            <p:nvPr/>
          </p:nvSpPr>
          <p:spPr>
            <a:xfrm>
              <a:off x="5624743" y="8016899"/>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31" name="object 31"/>
            <p:cNvSpPr/>
            <p:nvPr/>
          </p:nvSpPr>
          <p:spPr>
            <a:xfrm>
              <a:off x="5941545" y="793768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2" name="object 32"/>
            <p:cNvSpPr/>
            <p:nvPr/>
          </p:nvSpPr>
          <p:spPr>
            <a:xfrm>
              <a:off x="5941545" y="785850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3" name="object 33"/>
            <p:cNvSpPr/>
            <p:nvPr/>
          </p:nvSpPr>
          <p:spPr>
            <a:xfrm>
              <a:off x="5941545" y="77792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4" name="object 34"/>
            <p:cNvSpPr/>
            <p:nvPr/>
          </p:nvSpPr>
          <p:spPr>
            <a:xfrm>
              <a:off x="5941545" y="770008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5" name="object 35"/>
            <p:cNvSpPr/>
            <p:nvPr/>
          </p:nvSpPr>
          <p:spPr>
            <a:xfrm>
              <a:off x="5783125" y="7620907"/>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36" name="object 36"/>
            <p:cNvSpPr/>
            <p:nvPr/>
          </p:nvSpPr>
          <p:spPr>
            <a:xfrm>
              <a:off x="5941545" y="75417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7" name="object 37"/>
            <p:cNvSpPr/>
            <p:nvPr/>
          </p:nvSpPr>
          <p:spPr>
            <a:xfrm>
              <a:off x="5941545" y="746249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8" name="object 38"/>
            <p:cNvSpPr/>
            <p:nvPr/>
          </p:nvSpPr>
          <p:spPr>
            <a:xfrm>
              <a:off x="5941545" y="738330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39" name="object 39"/>
            <p:cNvSpPr/>
            <p:nvPr/>
          </p:nvSpPr>
          <p:spPr>
            <a:xfrm>
              <a:off x="5941545" y="73041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0" name="object 40"/>
            <p:cNvSpPr/>
            <p:nvPr/>
          </p:nvSpPr>
          <p:spPr>
            <a:xfrm>
              <a:off x="5624743" y="7224891"/>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41" name="object 41"/>
            <p:cNvSpPr/>
            <p:nvPr/>
          </p:nvSpPr>
          <p:spPr>
            <a:xfrm>
              <a:off x="5941545" y="714571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2" name="object 42"/>
            <p:cNvSpPr/>
            <p:nvPr/>
          </p:nvSpPr>
          <p:spPr>
            <a:xfrm>
              <a:off x="5941545" y="70664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3" name="object 43"/>
            <p:cNvSpPr/>
            <p:nvPr/>
          </p:nvSpPr>
          <p:spPr>
            <a:xfrm>
              <a:off x="5941545" y="698729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4" name="object 44"/>
            <p:cNvSpPr/>
            <p:nvPr/>
          </p:nvSpPr>
          <p:spPr>
            <a:xfrm>
              <a:off x="5941545" y="690809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5" name="object 45"/>
            <p:cNvSpPr/>
            <p:nvPr/>
          </p:nvSpPr>
          <p:spPr>
            <a:xfrm>
              <a:off x="5783125" y="6828901"/>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46" name="object 46"/>
            <p:cNvSpPr/>
            <p:nvPr/>
          </p:nvSpPr>
          <p:spPr>
            <a:xfrm>
              <a:off x="5941545" y="674970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7" name="object 47"/>
            <p:cNvSpPr/>
            <p:nvPr/>
          </p:nvSpPr>
          <p:spPr>
            <a:xfrm>
              <a:off x="5941545" y="667049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8" name="object 48"/>
            <p:cNvSpPr/>
            <p:nvPr/>
          </p:nvSpPr>
          <p:spPr>
            <a:xfrm>
              <a:off x="5941545" y="659130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49" name="object 49"/>
            <p:cNvSpPr/>
            <p:nvPr/>
          </p:nvSpPr>
          <p:spPr>
            <a:xfrm>
              <a:off x="5941545" y="651210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0" name="object 50"/>
            <p:cNvSpPr/>
            <p:nvPr/>
          </p:nvSpPr>
          <p:spPr>
            <a:xfrm>
              <a:off x="5624743" y="6432899"/>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51" name="object 51"/>
            <p:cNvSpPr/>
            <p:nvPr/>
          </p:nvSpPr>
          <p:spPr>
            <a:xfrm>
              <a:off x="5941545" y="63537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2" name="object 52"/>
            <p:cNvSpPr/>
            <p:nvPr/>
          </p:nvSpPr>
          <p:spPr>
            <a:xfrm>
              <a:off x="5941545" y="627449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3" name="object 53"/>
            <p:cNvSpPr/>
            <p:nvPr/>
          </p:nvSpPr>
          <p:spPr>
            <a:xfrm>
              <a:off x="5941545" y="61952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4" name="object 54"/>
            <p:cNvSpPr/>
            <p:nvPr/>
          </p:nvSpPr>
          <p:spPr>
            <a:xfrm>
              <a:off x="5941545" y="61161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5" name="object 55"/>
            <p:cNvSpPr/>
            <p:nvPr/>
          </p:nvSpPr>
          <p:spPr>
            <a:xfrm>
              <a:off x="5783125" y="6036896"/>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56" name="object 56"/>
            <p:cNvSpPr/>
            <p:nvPr/>
          </p:nvSpPr>
          <p:spPr>
            <a:xfrm>
              <a:off x="5941545" y="59577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7" name="object 57"/>
            <p:cNvSpPr/>
            <p:nvPr/>
          </p:nvSpPr>
          <p:spPr>
            <a:xfrm>
              <a:off x="5941545" y="587850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8" name="object 58"/>
            <p:cNvSpPr/>
            <p:nvPr/>
          </p:nvSpPr>
          <p:spPr>
            <a:xfrm>
              <a:off x="5941545" y="579929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59" name="object 59"/>
            <p:cNvSpPr/>
            <p:nvPr/>
          </p:nvSpPr>
          <p:spPr>
            <a:xfrm>
              <a:off x="5941545" y="57201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0" name="object 60"/>
            <p:cNvSpPr/>
            <p:nvPr/>
          </p:nvSpPr>
          <p:spPr>
            <a:xfrm>
              <a:off x="5624743" y="5640905"/>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61" name="object 61"/>
            <p:cNvSpPr/>
            <p:nvPr/>
          </p:nvSpPr>
          <p:spPr>
            <a:xfrm>
              <a:off x="5941545" y="55616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2" name="object 62"/>
            <p:cNvSpPr/>
            <p:nvPr/>
          </p:nvSpPr>
          <p:spPr>
            <a:xfrm>
              <a:off x="5941545" y="54825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3" name="object 63"/>
            <p:cNvSpPr/>
            <p:nvPr/>
          </p:nvSpPr>
          <p:spPr>
            <a:xfrm>
              <a:off x="5941545" y="540329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4" name="object 64"/>
            <p:cNvSpPr/>
            <p:nvPr/>
          </p:nvSpPr>
          <p:spPr>
            <a:xfrm>
              <a:off x="5941545" y="532409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5" name="object 65"/>
            <p:cNvSpPr/>
            <p:nvPr/>
          </p:nvSpPr>
          <p:spPr>
            <a:xfrm>
              <a:off x="5783125" y="5244904"/>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66" name="object 66"/>
            <p:cNvSpPr/>
            <p:nvPr/>
          </p:nvSpPr>
          <p:spPr>
            <a:xfrm>
              <a:off x="5941545" y="516569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7" name="object 67"/>
            <p:cNvSpPr/>
            <p:nvPr/>
          </p:nvSpPr>
          <p:spPr>
            <a:xfrm>
              <a:off x="5941545" y="508649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8" name="object 68"/>
            <p:cNvSpPr/>
            <p:nvPr/>
          </p:nvSpPr>
          <p:spPr>
            <a:xfrm>
              <a:off x="5941545" y="50073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69" name="object 69"/>
            <p:cNvSpPr/>
            <p:nvPr/>
          </p:nvSpPr>
          <p:spPr>
            <a:xfrm>
              <a:off x="5941545" y="492809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0" name="object 70"/>
            <p:cNvSpPr/>
            <p:nvPr/>
          </p:nvSpPr>
          <p:spPr>
            <a:xfrm>
              <a:off x="5624743" y="4848899"/>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71" name="object 71"/>
            <p:cNvSpPr/>
            <p:nvPr/>
          </p:nvSpPr>
          <p:spPr>
            <a:xfrm>
              <a:off x="5941545" y="47697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2" name="object 72"/>
            <p:cNvSpPr/>
            <p:nvPr/>
          </p:nvSpPr>
          <p:spPr>
            <a:xfrm>
              <a:off x="5941545" y="469049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3" name="object 73"/>
            <p:cNvSpPr/>
            <p:nvPr/>
          </p:nvSpPr>
          <p:spPr>
            <a:xfrm>
              <a:off x="5941545" y="4611300"/>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4" name="object 74"/>
            <p:cNvSpPr/>
            <p:nvPr/>
          </p:nvSpPr>
          <p:spPr>
            <a:xfrm>
              <a:off x="5941545" y="453210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5" name="object 75"/>
            <p:cNvSpPr/>
            <p:nvPr/>
          </p:nvSpPr>
          <p:spPr>
            <a:xfrm>
              <a:off x="5783125" y="4452896"/>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76" name="object 76"/>
            <p:cNvSpPr/>
            <p:nvPr/>
          </p:nvSpPr>
          <p:spPr>
            <a:xfrm>
              <a:off x="5941545" y="437370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7" name="object 77"/>
            <p:cNvSpPr/>
            <p:nvPr/>
          </p:nvSpPr>
          <p:spPr>
            <a:xfrm>
              <a:off x="5941545" y="429450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8" name="object 78"/>
            <p:cNvSpPr/>
            <p:nvPr/>
          </p:nvSpPr>
          <p:spPr>
            <a:xfrm>
              <a:off x="5941545" y="42152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79" name="object 79"/>
            <p:cNvSpPr/>
            <p:nvPr/>
          </p:nvSpPr>
          <p:spPr>
            <a:xfrm>
              <a:off x="5941545" y="41361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0" name="object 80"/>
            <p:cNvSpPr/>
            <p:nvPr/>
          </p:nvSpPr>
          <p:spPr>
            <a:xfrm>
              <a:off x="5624743" y="4056895"/>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81" name="object 81"/>
            <p:cNvSpPr/>
            <p:nvPr/>
          </p:nvSpPr>
          <p:spPr>
            <a:xfrm>
              <a:off x="5941545" y="39776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2" name="object 82"/>
            <p:cNvSpPr/>
            <p:nvPr/>
          </p:nvSpPr>
          <p:spPr>
            <a:xfrm>
              <a:off x="5941545" y="38985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3" name="object 83"/>
            <p:cNvSpPr/>
            <p:nvPr/>
          </p:nvSpPr>
          <p:spPr>
            <a:xfrm>
              <a:off x="5941545" y="381929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4" name="object 84"/>
            <p:cNvSpPr/>
            <p:nvPr/>
          </p:nvSpPr>
          <p:spPr>
            <a:xfrm>
              <a:off x="5941545" y="3740100"/>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5" name="object 85"/>
            <p:cNvSpPr/>
            <p:nvPr/>
          </p:nvSpPr>
          <p:spPr>
            <a:xfrm>
              <a:off x="5783125" y="3660904"/>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86" name="object 86"/>
            <p:cNvSpPr/>
            <p:nvPr/>
          </p:nvSpPr>
          <p:spPr>
            <a:xfrm>
              <a:off x="5941545" y="358169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7" name="object 87"/>
            <p:cNvSpPr/>
            <p:nvPr/>
          </p:nvSpPr>
          <p:spPr>
            <a:xfrm>
              <a:off x="5941545" y="35025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8" name="object 88"/>
            <p:cNvSpPr/>
            <p:nvPr/>
          </p:nvSpPr>
          <p:spPr>
            <a:xfrm>
              <a:off x="5941545" y="34233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89" name="object 89"/>
            <p:cNvSpPr/>
            <p:nvPr/>
          </p:nvSpPr>
          <p:spPr>
            <a:xfrm>
              <a:off x="5941545" y="334409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0" name="object 90"/>
            <p:cNvSpPr/>
            <p:nvPr/>
          </p:nvSpPr>
          <p:spPr>
            <a:xfrm>
              <a:off x="5624743" y="3264903"/>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91" name="object 91"/>
            <p:cNvSpPr/>
            <p:nvPr/>
          </p:nvSpPr>
          <p:spPr>
            <a:xfrm>
              <a:off x="5941545" y="318569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2" name="object 92"/>
            <p:cNvSpPr/>
            <p:nvPr/>
          </p:nvSpPr>
          <p:spPr>
            <a:xfrm>
              <a:off x="5941545" y="3106497"/>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3" name="object 93"/>
            <p:cNvSpPr/>
            <p:nvPr/>
          </p:nvSpPr>
          <p:spPr>
            <a:xfrm>
              <a:off x="5941545" y="302730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4" name="object 94"/>
            <p:cNvSpPr/>
            <p:nvPr/>
          </p:nvSpPr>
          <p:spPr>
            <a:xfrm>
              <a:off x="5941545" y="294809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5" name="object 95"/>
            <p:cNvSpPr/>
            <p:nvPr/>
          </p:nvSpPr>
          <p:spPr>
            <a:xfrm>
              <a:off x="5783125" y="2868898"/>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96" name="object 96"/>
            <p:cNvSpPr/>
            <p:nvPr/>
          </p:nvSpPr>
          <p:spPr>
            <a:xfrm>
              <a:off x="5941545" y="2789702"/>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7" name="object 97"/>
            <p:cNvSpPr/>
            <p:nvPr/>
          </p:nvSpPr>
          <p:spPr>
            <a:xfrm>
              <a:off x="5941545" y="271050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8" name="object 98"/>
            <p:cNvSpPr/>
            <p:nvPr/>
          </p:nvSpPr>
          <p:spPr>
            <a:xfrm>
              <a:off x="5941545" y="26312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99" name="object 99"/>
            <p:cNvSpPr/>
            <p:nvPr/>
          </p:nvSpPr>
          <p:spPr>
            <a:xfrm>
              <a:off x="5941545" y="25521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0" name="object 100"/>
            <p:cNvSpPr/>
            <p:nvPr/>
          </p:nvSpPr>
          <p:spPr>
            <a:xfrm>
              <a:off x="5624743" y="2472895"/>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101" name="object 101"/>
            <p:cNvSpPr/>
            <p:nvPr/>
          </p:nvSpPr>
          <p:spPr>
            <a:xfrm>
              <a:off x="5941545" y="23936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2" name="object 102"/>
            <p:cNvSpPr/>
            <p:nvPr/>
          </p:nvSpPr>
          <p:spPr>
            <a:xfrm>
              <a:off x="5941545" y="231450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3" name="object 103"/>
            <p:cNvSpPr/>
            <p:nvPr/>
          </p:nvSpPr>
          <p:spPr>
            <a:xfrm>
              <a:off x="5941545" y="223529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4" name="object 104"/>
            <p:cNvSpPr/>
            <p:nvPr/>
          </p:nvSpPr>
          <p:spPr>
            <a:xfrm>
              <a:off x="5941545" y="2156100"/>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5" name="object 105"/>
            <p:cNvSpPr/>
            <p:nvPr/>
          </p:nvSpPr>
          <p:spPr>
            <a:xfrm>
              <a:off x="5783125" y="2076904"/>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106" name="object 106"/>
            <p:cNvSpPr/>
            <p:nvPr/>
          </p:nvSpPr>
          <p:spPr>
            <a:xfrm>
              <a:off x="5941545" y="1997698"/>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7" name="object 107"/>
            <p:cNvSpPr/>
            <p:nvPr/>
          </p:nvSpPr>
          <p:spPr>
            <a:xfrm>
              <a:off x="5941545" y="1918501"/>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8" name="object 108"/>
            <p:cNvSpPr/>
            <p:nvPr/>
          </p:nvSpPr>
          <p:spPr>
            <a:xfrm>
              <a:off x="5941545" y="1839306"/>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09" name="object 109"/>
            <p:cNvSpPr/>
            <p:nvPr/>
          </p:nvSpPr>
          <p:spPr>
            <a:xfrm>
              <a:off x="5941545" y="17600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0" name="object 110"/>
            <p:cNvSpPr/>
            <p:nvPr/>
          </p:nvSpPr>
          <p:spPr>
            <a:xfrm>
              <a:off x="5624743" y="1680903"/>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111" name="object 111"/>
            <p:cNvSpPr/>
            <p:nvPr/>
          </p:nvSpPr>
          <p:spPr>
            <a:xfrm>
              <a:off x="5941545" y="1601693"/>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2" name="object 112"/>
            <p:cNvSpPr/>
            <p:nvPr/>
          </p:nvSpPr>
          <p:spPr>
            <a:xfrm>
              <a:off x="5941545" y="1522500"/>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3" name="object 113"/>
            <p:cNvSpPr/>
            <p:nvPr/>
          </p:nvSpPr>
          <p:spPr>
            <a:xfrm>
              <a:off x="5941545" y="144330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4" name="object 114"/>
            <p:cNvSpPr/>
            <p:nvPr/>
          </p:nvSpPr>
          <p:spPr>
            <a:xfrm>
              <a:off x="5941545" y="136409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5" name="object 115"/>
            <p:cNvSpPr/>
            <p:nvPr/>
          </p:nvSpPr>
          <p:spPr>
            <a:xfrm>
              <a:off x="5783125" y="1284900"/>
              <a:ext cx="475615" cy="0"/>
            </a:xfrm>
            <a:custGeom>
              <a:avLst/>
              <a:gdLst/>
              <a:ahLst/>
              <a:cxnLst/>
              <a:rect l="l" t="t" r="r" b="b"/>
              <a:pathLst>
                <a:path w="475614" h="0">
                  <a:moveTo>
                    <a:pt x="475208" y="0"/>
                  </a:moveTo>
                  <a:lnTo>
                    <a:pt x="0" y="0"/>
                  </a:lnTo>
                </a:path>
              </a:pathLst>
            </a:custGeom>
            <a:ln w="15836">
              <a:solidFill>
                <a:srgbClr val="000000"/>
              </a:solidFill>
            </a:ln>
          </p:spPr>
          <p:txBody>
            <a:bodyPr wrap="square" lIns="0" tIns="0" rIns="0" bIns="0" rtlCol="0"/>
            <a:lstStyle/>
            <a:p/>
          </p:txBody>
        </p:sp>
        <p:sp>
          <p:nvSpPr>
            <p:cNvPr id="116" name="object 116"/>
            <p:cNvSpPr/>
            <p:nvPr/>
          </p:nvSpPr>
          <p:spPr>
            <a:xfrm>
              <a:off x="5941545" y="1205704"/>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7" name="object 117"/>
            <p:cNvSpPr/>
            <p:nvPr/>
          </p:nvSpPr>
          <p:spPr>
            <a:xfrm>
              <a:off x="5941545" y="112649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8" name="object 118"/>
            <p:cNvSpPr/>
            <p:nvPr/>
          </p:nvSpPr>
          <p:spPr>
            <a:xfrm>
              <a:off x="5941545" y="1047299"/>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19" name="object 119"/>
            <p:cNvSpPr/>
            <p:nvPr/>
          </p:nvSpPr>
          <p:spPr>
            <a:xfrm>
              <a:off x="5941545" y="968105"/>
              <a:ext cx="316865" cy="0"/>
            </a:xfrm>
            <a:custGeom>
              <a:avLst/>
              <a:gdLst/>
              <a:ahLst/>
              <a:cxnLst/>
              <a:rect l="l" t="t" r="r" b="b"/>
              <a:pathLst>
                <a:path w="316864" h="0">
                  <a:moveTo>
                    <a:pt x="316788" y="0"/>
                  </a:moveTo>
                  <a:lnTo>
                    <a:pt x="0" y="0"/>
                  </a:lnTo>
                </a:path>
              </a:pathLst>
            </a:custGeom>
            <a:ln w="15836">
              <a:solidFill>
                <a:srgbClr val="000000"/>
              </a:solidFill>
            </a:ln>
          </p:spPr>
          <p:txBody>
            <a:bodyPr wrap="square" lIns="0" tIns="0" rIns="0" bIns="0" rtlCol="0"/>
            <a:lstStyle/>
            <a:p/>
          </p:txBody>
        </p:sp>
        <p:sp>
          <p:nvSpPr>
            <p:cNvPr id="120" name="object 120"/>
            <p:cNvSpPr/>
            <p:nvPr/>
          </p:nvSpPr>
          <p:spPr>
            <a:xfrm>
              <a:off x="5624743" y="888895"/>
              <a:ext cx="633730" cy="0"/>
            </a:xfrm>
            <a:custGeom>
              <a:avLst/>
              <a:gdLst/>
              <a:ahLst/>
              <a:cxnLst/>
              <a:rect l="l" t="t" r="r" b="b"/>
              <a:pathLst>
                <a:path w="633729" h="0">
                  <a:moveTo>
                    <a:pt x="633590" y="0"/>
                  </a:moveTo>
                  <a:lnTo>
                    <a:pt x="0" y="0"/>
                  </a:lnTo>
                </a:path>
              </a:pathLst>
            </a:custGeom>
            <a:ln w="15836">
              <a:solidFill>
                <a:srgbClr val="000000"/>
              </a:solidFill>
            </a:ln>
          </p:spPr>
          <p:txBody>
            <a:bodyPr wrap="square" lIns="0" tIns="0" rIns="0" bIns="0" rtlCol="0"/>
            <a:lstStyle/>
            <a:p/>
          </p:txBody>
        </p:sp>
        <p:sp>
          <p:nvSpPr>
            <p:cNvPr id="121" name="object 121"/>
            <p:cNvSpPr/>
            <p:nvPr/>
          </p:nvSpPr>
          <p:spPr>
            <a:xfrm>
              <a:off x="5344637" y="9444747"/>
              <a:ext cx="211137" cy="113626"/>
            </a:xfrm>
            <a:prstGeom prst="rect">
              <a:avLst/>
            </a:prstGeom>
            <a:blipFill>
              <a:blip r:embed="rId3" cstate="print"/>
              <a:stretch>
                <a:fillRect/>
              </a:stretch>
            </a:blipFill>
          </p:spPr>
          <p:txBody>
            <a:bodyPr wrap="square" lIns="0" tIns="0" rIns="0" bIns="0" rtlCol="0"/>
            <a:lstStyle/>
            <a:p/>
          </p:txBody>
        </p:sp>
        <p:sp>
          <p:nvSpPr>
            <p:cNvPr id="122" name="object 122"/>
            <p:cNvSpPr/>
            <p:nvPr/>
          </p:nvSpPr>
          <p:spPr>
            <a:xfrm>
              <a:off x="5344637" y="9632196"/>
              <a:ext cx="211137" cy="113626"/>
            </a:xfrm>
            <a:prstGeom prst="rect">
              <a:avLst/>
            </a:prstGeom>
            <a:blipFill>
              <a:blip r:embed="rId4" cstate="print"/>
              <a:stretch>
                <a:fillRect/>
              </a:stretch>
            </a:blipFill>
          </p:spPr>
          <p:txBody>
            <a:bodyPr wrap="square" lIns="0" tIns="0" rIns="0" bIns="0" rtlCol="0"/>
            <a:lstStyle/>
            <a:p/>
          </p:txBody>
        </p:sp>
        <p:sp>
          <p:nvSpPr>
            <p:cNvPr id="123" name="object 123"/>
            <p:cNvSpPr/>
            <p:nvPr/>
          </p:nvSpPr>
          <p:spPr>
            <a:xfrm>
              <a:off x="5344637" y="8652765"/>
              <a:ext cx="211137" cy="113601"/>
            </a:xfrm>
            <a:prstGeom prst="rect">
              <a:avLst/>
            </a:prstGeom>
            <a:blipFill>
              <a:blip r:embed="rId5" cstate="print"/>
              <a:stretch>
                <a:fillRect/>
              </a:stretch>
            </a:blipFill>
          </p:spPr>
          <p:txBody>
            <a:bodyPr wrap="square" lIns="0" tIns="0" rIns="0" bIns="0" rtlCol="0"/>
            <a:lstStyle/>
            <a:p/>
          </p:txBody>
        </p:sp>
        <p:sp>
          <p:nvSpPr>
            <p:cNvPr id="124" name="object 124"/>
            <p:cNvSpPr/>
            <p:nvPr/>
          </p:nvSpPr>
          <p:spPr>
            <a:xfrm>
              <a:off x="5339678" y="8829110"/>
              <a:ext cx="216090" cy="148412"/>
            </a:xfrm>
            <a:prstGeom prst="rect">
              <a:avLst/>
            </a:prstGeom>
            <a:blipFill>
              <a:blip r:embed="rId6" cstate="print"/>
              <a:stretch>
                <a:fillRect/>
              </a:stretch>
            </a:blipFill>
          </p:spPr>
          <p:txBody>
            <a:bodyPr wrap="square" lIns="0" tIns="0" rIns="0" bIns="0" rtlCol="0"/>
            <a:lstStyle/>
            <a:p/>
          </p:txBody>
        </p:sp>
        <p:sp>
          <p:nvSpPr>
            <p:cNvPr id="125" name="object 125"/>
            <p:cNvSpPr/>
            <p:nvPr/>
          </p:nvSpPr>
          <p:spPr>
            <a:xfrm>
              <a:off x="5339673" y="7942322"/>
              <a:ext cx="216012" cy="148424"/>
            </a:xfrm>
            <a:prstGeom prst="rect">
              <a:avLst/>
            </a:prstGeom>
            <a:blipFill>
              <a:blip r:embed="rId7" cstate="print"/>
              <a:stretch>
                <a:fillRect/>
              </a:stretch>
            </a:blipFill>
          </p:spPr>
          <p:txBody>
            <a:bodyPr wrap="square" lIns="0" tIns="0" rIns="0" bIns="0" rtlCol="0"/>
            <a:lstStyle/>
            <a:p/>
          </p:txBody>
        </p:sp>
        <p:sp>
          <p:nvSpPr>
            <p:cNvPr id="126" name="object 126"/>
            <p:cNvSpPr/>
            <p:nvPr/>
          </p:nvSpPr>
          <p:spPr>
            <a:xfrm>
              <a:off x="5339764" y="7150331"/>
              <a:ext cx="215993" cy="148132"/>
            </a:xfrm>
            <a:prstGeom prst="rect">
              <a:avLst/>
            </a:prstGeom>
            <a:blipFill>
              <a:blip r:embed="rId8" cstate="print"/>
              <a:stretch>
                <a:fillRect/>
              </a:stretch>
            </a:blipFill>
          </p:spPr>
          <p:txBody>
            <a:bodyPr wrap="square" lIns="0" tIns="0" rIns="0" bIns="0" rtlCol="0"/>
            <a:lstStyle/>
            <a:p/>
          </p:txBody>
        </p:sp>
        <p:sp>
          <p:nvSpPr>
            <p:cNvPr id="127" name="object 127"/>
            <p:cNvSpPr/>
            <p:nvPr/>
          </p:nvSpPr>
          <p:spPr>
            <a:xfrm>
              <a:off x="5339678" y="6358905"/>
              <a:ext cx="211137" cy="147218"/>
            </a:xfrm>
            <a:prstGeom prst="rect">
              <a:avLst/>
            </a:prstGeom>
            <a:blipFill>
              <a:blip r:embed="rId9" cstate="print"/>
              <a:stretch>
                <a:fillRect/>
              </a:stretch>
            </a:blipFill>
          </p:spPr>
          <p:txBody>
            <a:bodyPr wrap="square" lIns="0" tIns="0" rIns="0" bIns="0" rtlCol="0"/>
            <a:lstStyle/>
            <a:p/>
          </p:txBody>
        </p:sp>
        <p:sp>
          <p:nvSpPr>
            <p:cNvPr id="128" name="object 128"/>
            <p:cNvSpPr/>
            <p:nvPr/>
          </p:nvSpPr>
          <p:spPr>
            <a:xfrm>
              <a:off x="5339669" y="5566331"/>
              <a:ext cx="216115" cy="148424"/>
            </a:xfrm>
            <a:prstGeom prst="rect">
              <a:avLst/>
            </a:prstGeom>
            <a:blipFill>
              <a:blip r:embed="rId10" cstate="print"/>
              <a:stretch>
                <a:fillRect/>
              </a:stretch>
            </a:blipFill>
          </p:spPr>
          <p:txBody>
            <a:bodyPr wrap="square" lIns="0" tIns="0" rIns="0" bIns="0" rtlCol="0"/>
            <a:lstStyle/>
            <a:p/>
          </p:txBody>
        </p:sp>
        <p:sp>
          <p:nvSpPr>
            <p:cNvPr id="129" name="object 129"/>
            <p:cNvSpPr/>
            <p:nvPr/>
          </p:nvSpPr>
          <p:spPr>
            <a:xfrm>
              <a:off x="5339650" y="4775812"/>
              <a:ext cx="211175" cy="145122"/>
            </a:xfrm>
            <a:prstGeom prst="rect">
              <a:avLst/>
            </a:prstGeom>
            <a:blipFill>
              <a:blip r:embed="rId11" cstate="print"/>
              <a:stretch>
                <a:fillRect/>
              </a:stretch>
            </a:blipFill>
          </p:spPr>
          <p:txBody>
            <a:bodyPr wrap="square" lIns="0" tIns="0" rIns="0" bIns="0" rtlCol="0"/>
            <a:lstStyle/>
            <a:p/>
          </p:txBody>
        </p:sp>
        <p:sp>
          <p:nvSpPr>
            <p:cNvPr id="130" name="object 130"/>
            <p:cNvSpPr/>
            <p:nvPr/>
          </p:nvSpPr>
          <p:spPr>
            <a:xfrm>
              <a:off x="5339670" y="3982331"/>
              <a:ext cx="216090" cy="148412"/>
            </a:xfrm>
            <a:prstGeom prst="rect">
              <a:avLst/>
            </a:prstGeom>
            <a:blipFill>
              <a:blip r:embed="rId12" cstate="print"/>
              <a:stretch>
                <a:fillRect/>
              </a:stretch>
            </a:blipFill>
          </p:spPr>
          <p:txBody>
            <a:bodyPr wrap="square" lIns="0" tIns="0" rIns="0" bIns="0" rtlCol="0"/>
            <a:lstStyle/>
            <a:p/>
          </p:txBody>
        </p:sp>
        <p:sp>
          <p:nvSpPr>
            <p:cNvPr id="131" name="object 131"/>
            <p:cNvSpPr/>
            <p:nvPr/>
          </p:nvSpPr>
          <p:spPr>
            <a:xfrm>
              <a:off x="5339685" y="3192413"/>
              <a:ext cx="216077" cy="144221"/>
            </a:xfrm>
            <a:prstGeom prst="rect">
              <a:avLst/>
            </a:prstGeom>
            <a:blipFill>
              <a:blip r:embed="rId13" cstate="print"/>
              <a:stretch>
                <a:fillRect/>
              </a:stretch>
            </a:blipFill>
          </p:spPr>
          <p:txBody>
            <a:bodyPr wrap="square" lIns="0" tIns="0" rIns="0" bIns="0" rtlCol="0"/>
            <a:lstStyle/>
            <a:p/>
          </p:txBody>
        </p:sp>
        <p:sp>
          <p:nvSpPr>
            <p:cNvPr id="132" name="object 132"/>
            <p:cNvSpPr/>
            <p:nvPr/>
          </p:nvSpPr>
          <p:spPr>
            <a:xfrm>
              <a:off x="5344637" y="2400425"/>
              <a:ext cx="211137" cy="144221"/>
            </a:xfrm>
            <a:prstGeom prst="rect">
              <a:avLst/>
            </a:prstGeom>
            <a:blipFill>
              <a:blip r:embed="rId14" cstate="print"/>
              <a:stretch>
                <a:fillRect/>
              </a:stretch>
            </a:blipFill>
          </p:spPr>
          <p:txBody>
            <a:bodyPr wrap="square" lIns="0" tIns="0" rIns="0" bIns="0" rtlCol="0"/>
            <a:lstStyle/>
            <a:p/>
          </p:txBody>
        </p:sp>
        <p:sp>
          <p:nvSpPr>
            <p:cNvPr id="133" name="object 133"/>
            <p:cNvSpPr/>
            <p:nvPr/>
          </p:nvSpPr>
          <p:spPr>
            <a:xfrm>
              <a:off x="5344637" y="1617423"/>
              <a:ext cx="211137" cy="113601"/>
            </a:xfrm>
            <a:prstGeom prst="rect">
              <a:avLst/>
            </a:prstGeom>
            <a:blipFill>
              <a:blip r:embed="rId15" cstate="print"/>
              <a:stretch>
                <a:fillRect/>
              </a:stretch>
            </a:blipFill>
          </p:spPr>
          <p:txBody>
            <a:bodyPr wrap="square" lIns="0" tIns="0" rIns="0" bIns="0" rtlCol="0"/>
            <a:lstStyle/>
            <a:p/>
          </p:txBody>
        </p:sp>
        <p:sp>
          <p:nvSpPr>
            <p:cNvPr id="134" name="object 134"/>
            <p:cNvSpPr/>
            <p:nvPr/>
          </p:nvSpPr>
          <p:spPr>
            <a:xfrm>
              <a:off x="5339678" y="814354"/>
              <a:ext cx="216090" cy="148412"/>
            </a:xfrm>
            <a:prstGeom prst="rect">
              <a:avLst/>
            </a:prstGeom>
            <a:blipFill>
              <a:blip r:embed="rId16" cstate="print"/>
              <a:stretch>
                <a:fillRect/>
              </a:stretch>
            </a:blipFill>
          </p:spPr>
          <p:txBody>
            <a:bodyPr wrap="square" lIns="0" tIns="0" rIns="0" bIns="0" rtlCol="0"/>
            <a:lstStyle/>
            <a:p/>
          </p:txBody>
        </p:sp>
        <p:sp>
          <p:nvSpPr>
            <p:cNvPr id="135" name="object 135"/>
            <p:cNvSpPr/>
            <p:nvPr/>
          </p:nvSpPr>
          <p:spPr>
            <a:xfrm>
              <a:off x="4940918" y="814360"/>
              <a:ext cx="155651" cy="387172"/>
            </a:xfrm>
            <a:prstGeom prst="rect">
              <a:avLst/>
            </a:prstGeom>
            <a:blipFill>
              <a:blip r:embed="rId17" cstate="print"/>
              <a:stretch>
                <a:fillRect/>
              </a:stretch>
            </a:blipFill>
          </p:spPr>
          <p:txBody>
            <a:bodyPr wrap="square" lIns="0" tIns="0" rIns="0" bIns="0" rtlCol="0"/>
            <a:lstStyle/>
            <a:p/>
          </p:txBody>
        </p:sp>
      </p:grpSp>
      <p:sp>
        <p:nvSpPr>
          <p:cNvPr id="136" name="object 136"/>
          <p:cNvSpPr/>
          <p:nvPr/>
        </p:nvSpPr>
        <p:spPr>
          <a:xfrm>
            <a:off x="7688478" y="1522615"/>
            <a:ext cx="4060190" cy="3177540"/>
          </a:xfrm>
          <a:custGeom>
            <a:avLst/>
            <a:gdLst/>
            <a:ahLst/>
            <a:cxnLst/>
            <a:rect l="l" t="t" r="r" b="b"/>
            <a:pathLst>
              <a:path w="4060190" h="3177540">
                <a:moveTo>
                  <a:pt x="4059936" y="0"/>
                </a:moveTo>
                <a:lnTo>
                  <a:pt x="0" y="0"/>
                </a:lnTo>
                <a:lnTo>
                  <a:pt x="0" y="3177540"/>
                </a:lnTo>
                <a:lnTo>
                  <a:pt x="4059936" y="3177540"/>
                </a:lnTo>
                <a:lnTo>
                  <a:pt x="4059936" y="0"/>
                </a:lnTo>
                <a:close/>
              </a:path>
            </a:pathLst>
          </a:custGeom>
          <a:solidFill>
            <a:srgbClr val="373838"/>
          </a:solidFill>
        </p:spPr>
        <p:txBody>
          <a:bodyPr wrap="square" lIns="0" tIns="0" rIns="0" bIns="0" rtlCol="0"/>
          <a:lstStyle/>
          <a:p/>
        </p:txBody>
      </p:sp>
      <p:sp>
        <p:nvSpPr>
          <p:cNvPr id="137" name="object 137"/>
          <p:cNvSpPr txBox="1">
            <a:spLocks noGrp="1"/>
          </p:cNvSpPr>
          <p:nvPr>
            <p:ph type="title"/>
          </p:nvPr>
        </p:nvSpPr>
        <p:spPr>
          <a:xfrm>
            <a:off x="7226719" y="580665"/>
            <a:ext cx="4597400" cy="4597400"/>
          </a:xfrm>
          <a:prstGeom prst="rect"/>
        </p:spPr>
        <p:txBody>
          <a:bodyPr wrap="square" lIns="0" tIns="12700" rIns="0" bIns="0" rtlCol="0" vert="horz">
            <a:spAutoFit/>
          </a:bodyPr>
          <a:lstStyle/>
          <a:p>
            <a:pPr marL="12700">
              <a:lnSpc>
                <a:spcPct val="100000"/>
              </a:lnSpc>
              <a:spcBef>
                <a:spcPts val="100"/>
              </a:spcBef>
            </a:pPr>
            <a:r>
              <a:rPr dirty="0" sz="30000" spc="-5">
                <a:solidFill>
                  <a:srgbClr val="F9A059"/>
                </a:solidFill>
              </a:rPr>
              <a:t>10</a:t>
            </a:r>
            <a:endParaRPr sz="30000"/>
          </a:p>
        </p:txBody>
      </p:sp>
      <p:sp>
        <p:nvSpPr>
          <p:cNvPr id="138" name="object 138"/>
          <p:cNvSpPr txBox="1"/>
          <p:nvPr/>
        </p:nvSpPr>
        <p:spPr>
          <a:xfrm>
            <a:off x="7607300" y="4630982"/>
            <a:ext cx="4071620" cy="924560"/>
          </a:xfrm>
          <a:prstGeom prst="rect">
            <a:avLst/>
          </a:prstGeom>
        </p:spPr>
        <p:txBody>
          <a:bodyPr wrap="square" lIns="0" tIns="12700" rIns="0" bIns="0" rtlCol="0" vert="horz">
            <a:spAutoFit/>
          </a:bodyPr>
          <a:lstStyle/>
          <a:p>
            <a:pPr marL="12700">
              <a:lnSpc>
                <a:spcPct val="100000"/>
              </a:lnSpc>
              <a:spcBef>
                <a:spcPts val="100"/>
              </a:spcBef>
            </a:pPr>
            <a:r>
              <a:rPr dirty="0" sz="5900" spc="-5" b="1">
                <a:solidFill>
                  <a:srgbClr val="373838"/>
                </a:solidFill>
                <a:latin typeface="Courier New"/>
                <a:cs typeface="Courier New"/>
              </a:rPr>
              <a:t>Qualities</a:t>
            </a:r>
            <a:endParaRPr sz="5900">
              <a:latin typeface="Courier New"/>
              <a:cs typeface="Courier New"/>
            </a:endParaRPr>
          </a:p>
        </p:txBody>
      </p:sp>
      <p:sp>
        <p:nvSpPr>
          <p:cNvPr id="139" name="object 139"/>
          <p:cNvSpPr txBox="1"/>
          <p:nvPr/>
        </p:nvSpPr>
        <p:spPr>
          <a:xfrm>
            <a:off x="7607300" y="5456482"/>
            <a:ext cx="3987800" cy="817880"/>
          </a:xfrm>
          <a:prstGeom prst="rect">
            <a:avLst/>
          </a:prstGeom>
        </p:spPr>
        <p:txBody>
          <a:bodyPr wrap="square" lIns="0" tIns="12700" rIns="0" bIns="0" rtlCol="0" vert="horz">
            <a:spAutoFit/>
          </a:bodyPr>
          <a:lstStyle/>
          <a:p>
            <a:pPr marL="12700">
              <a:lnSpc>
                <a:spcPct val="100000"/>
              </a:lnSpc>
              <a:spcBef>
                <a:spcPts val="100"/>
              </a:spcBef>
            </a:pPr>
            <a:r>
              <a:rPr dirty="0" sz="5200" spc="-5" b="1">
                <a:solidFill>
                  <a:srgbClr val="373838"/>
                </a:solidFill>
                <a:latin typeface="Courier New"/>
                <a:cs typeface="Courier New"/>
              </a:rPr>
              <a:t>of a</a:t>
            </a:r>
            <a:r>
              <a:rPr dirty="0" sz="5200" spc="-70" b="1">
                <a:solidFill>
                  <a:srgbClr val="373838"/>
                </a:solidFill>
                <a:latin typeface="Courier New"/>
                <a:cs typeface="Courier New"/>
              </a:rPr>
              <a:t> </a:t>
            </a:r>
            <a:r>
              <a:rPr dirty="0" sz="5200" spc="-5" b="1">
                <a:solidFill>
                  <a:srgbClr val="373838"/>
                </a:solidFill>
                <a:latin typeface="Courier New"/>
                <a:cs typeface="Courier New"/>
              </a:rPr>
              <a:t>Great</a:t>
            </a:r>
            <a:endParaRPr sz="5200">
              <a:latin typeface="Courier New"/>
              <a:cs typeface="Courier New"/>
            </a:endParaRPr>
          </a:p>
        </p:txBody>
      </p:sp>
      <p:sp>
        <p:nvSpPr>
          <p:cNvPr id="140" name="object 140"/>
          <p:cNvSpPr txBox="1"/>
          <p:nvPr/>
        </p:nvSpPr>
        <p:spPr>
          <a:xfrm>
            <a:off x="7607300" y="6129582"/>
            <a:ext cx="4140200" cy="1671320"/>
          </a:xfrm>
          <a:prstGeom prst="rect">
            <a:avLst/>
          </a:prstGeom>
        </p:spPr>
        <p:txBody>
          <a:bodyPr wrap="square" lIns="0" tIns="12700" rIns="0" bIns="0" rtlCol="0" vert="horz">
            <a:spAutoFit/>
          </a:bodyPr>
          <a:lstStyle/>
          <a:p>
            <a:pPr marL="12700">
              <a:lnSpc>
                <a:spcPct val="100000"/>
              </a:lnSpc>
              <a:spcBef>
                <a:spcPts val="100"/>
              </a:spcBef>
            </a:pPr>
            <a:r>
              <a:rPr dirty="0" sz="10800" spc="-5" b="1">
                <a:solidFill>
                  <a:srgbClr val="373838"/>
                </a:solidFill>
                <a:latin typeface="Courier New"/>
                <a:cs typeface="Courier New"/>
              </a:rPr>
              <a:t>Adult</a:t>
            </a:r>
            <a:endParaRPr sz="10800">
              <a:latin typeface="Courier New"/>
              <a:cs typeface="Courier New"/>
            </a:endParaRPr>
          </a:p>
        </p:txBody>
      </p:sp>
      <p:sp>
        <p:nvSpPr>
          <p:cNvPr id="141" name="object 141"/>
          <p:cNvSpPr txBox="1"/>
          <p:nvPr/>
        </p:nvSpPr>
        <p:spPr>
          <a:xfrm>
            <a:off x="7607300" y="7501182"/>
            <a:ext cx="4170679" cy="1061720"/>
          </a:xfrm>
          <a:prstGeom prst="rect">
            <a:avLst/>
          </a:prstGeom>
        </p:spPr>
        <p:txBody>
          <a:bodyPr wrap="square" lIns="0" tIns="12700" rIns="0" bIns="0" rtlCol="0" vert="horz">
            <a:spAutoFit/>
          </a:bodyPr>
          <a:lstStyle/>
          <a:p>
            <a:pPr marL="12700">
              <a:lnSpc>
                <a:spcPct val="100000"/>
              </a:lnSpc>
              <a:spcBef>
                <a:spcPts val="100"/>
              </a:spcBef>
            </a:pPr>
            <a:r>
              <a:rPr dirty="0" sz="6800" spc="-5" b="1">
                <a:solidFill>
                  <a:srgbClr val="373838"/>
                </a:solidFill>
                <a:latin typeface="Courier New"/>
                <a:cs typeface="Courier New"/>
              </a:rPr>
              <a:t>Educator</a:t>
            </a:r>
            <a:endParaRPr sz="6800">
              <a:latin typeface="Courier New"/>
              <a:cs typeface="Courier New"/>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21288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30115" y="2399298"/>
              <a:ext cx="212255" cy="144983"/>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16" name="object 16"/>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21288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30115" y="2399298"/>
              <a:ext cx="212255" cy="144983"/>
            </a:xfrm>
            <a:prstGeom prst="rect">
              <a:avLst/>
            </a:prstGeom>
            <a:blipFill>
              <a:blip r:embed="rId2" cstate="print"/>
              <a:stretch>
                <a:fillRect/>
              </a:stretch>
            </a:blipFill>
          </p:spPr>
          <p:txBody>
            <a:bodyPr wrap="square" lIns="0" tIns="0" rIns="0" bIns="0" rtlCol="0"/>
            <a:lstStyle/>
            <a:p/>
          </p:txBody>
        </p:sp>
      </p:grpSp>
      <p:sp>
        <p:nvSpPr>
          <p:cNvPr id="15" name="object 15"/>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6" name="object 16"/>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txBox="1"/>
          <p:nvPr/>
        </p:nvSpPr>
        <p:spPr>
          <a:xfrm>
            <a:off x="8682190" y="2023500"/>
            <a:ext cx="3180080" cy="4978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Wisdom is the  convergence of  knowledge and  experience. It blends  the intellectual and  emotional understanding  necessary to exercise  judgement that</a:t>
            </a:r>
            <a:r>
              <a:rPr dirty="0" sz="1800" spc="-15" b="1">
                <a:solidFill>
                  <a:srgbClr val="373838"/>
                </a:solidFill>
                <a:latin typeface="Courier New"/>
                <a:cs typeface="Courier New"/>
              </a:rPr>
              <a:t> </a:t>
            </a:r>
            <a:r>
              <a:rPr dirty="0" sz="1800" spc="-5" b="1">
                <a:solidFill>
                  <a:srgbClr val="373838"/>
                </a:solidFill>
                <a:latin typeface="Courier New"/>
                <a:cs typeface="Courier New"/>
              </a:rPr>
              <a:t>makes</a:t>
            </a:r>
            <a:endParaRPr sz="1800">
              <a:latin typeface="Courier New"/>
              <a:cs typeface="Courier New"/>
            </a:endParaRPr>
          </a:p>
          <a:p>
            <a:pPr marL="12700" marR="5080">
              <a:lnSpc>
                <a:spcPct val="138900"/>
              </a:lnSpc>
            </a:pPr>
            <a:r>
              <a:rPr dirty="0" sz="1800" spc="-5" b="1">
                <a:solidFill>
                  <a:srgbClr val="373838"/>
                </a:solidFill>
                <a:latin typeface="Courier New"/>
                <a:cs typeface="Courier New"/>
              </a:rPr>
              <a:t>a difference. It is  most necessary in high  stress situations as it  provides leadership and  direction.</a:t>
            </a:r>
            <a:endParaRPr sz="1800">
              <a:latin typeface="Courier New"/>
              <a:cs typeface="Courier New"/>
            </a:endParaRPr>
          </a:p>
        </p:txBody>
      </p:sp>
      <p:sp>
        <p:nvSpPr>
          <p:cNvPr id="20" name="object 2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21288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30115" y="2399298"/>
              <a:ext cx="212255" cy="144983"/>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6" name="object 16"/>
          <p:cNvSpPr txBox="1"/>
          <p:nvPr/>
        </p:nvSpPr>
        <p:spPr>
          <a:xfrm>
            <a:off x="8682190" y="1517202"/>
            <a:ext cx="8153400" cy="330200"/>
          </a:xfrm>
          <a:prstGeom prst="rect">
            <a:avLst/>
          </a:prstGeom>
        </p:spPr>
        <p:txBody>
          <a:bodyPr wrap="square" lIns="0" tIns="12700" rIns="0" bIns="0" rtlCol="0" vert="horz">
            <a:spAutoFit/>
          </a:bodyPr>
          <a:lstStyle/>
          <a:p>
            <a:pPr marL="12700">
              <a:lnSpc>
                <a:spcPct val="100000"/>
              </a:lnSpc>
              <a:spcBef>
                <a:spcPts val="100"/>
              </a:spcBef>
              <a:tabLst>
                <a:tab pos="3720465" algn="l"/>
              </a:tabLst>
            </a:pPr>
            <a:r>
              <a:rPr dirty="0" baseline="2777" sz="3000" spc="-7" b="1">
                <a:solidFill>
                  <a:srgbClr val="373838"/>
                </a:solidFill>
                <a:latin typeface="Courier New"/>
                <a:cs typeface="Courier New"/>
              </a:rPr>
              <a:t>What</a:t>
            </a:r>
            <a:r>
              <a:rPr dirty="0" baseline="2777" sz="3000" spc="7" b="1">
                <a:solidFill>
                  <a:srgbClr val="373838"/>
                </a:solidFill>
                <a:latin typeface="Courier New"/>
                <a:cs typeface="Courier New"/>
              </a:rPr>
              <a:t> </a:t>
            </a:r>
            <a:r>
              <a:rPr dirty="0" baseline="2777" sz="3000" spc="-7" b="1">
                <a:solidFill>
                  <a:srgbClr val="373838"/>
                </a:solidFill>
                <a:latin typeface="Courier New"/>
                <a:cs typeface="Courier New"/>
              </a:rPr>
              <a:t>is</a:t>
            </a:r>
            <a:r>
              <a:rPr dirty="0" baseline="2777" sz="3000" spc="15" b="1">
                <a:solidFill>
                  <a:srgbClr val="373838"/>
                </a:solidFill>
                <a:latin typeface="Courier New"/>
                <a:cs typeface="Courier New"/>
              </a:rPr>
              <a:t> </a:t>
            </a:r>
            <a:r>
              <a:rPr dirty="0" baseline="2777" sz="3000" spc="-7" b="1">
                <a:solidFill>
                  <a:srgbClr val="373838"/>
                </a:solidFill>
                <a:latin typeface="Courier New"/>
                <a:cs typeface="Courier New"/>
              </a:rPr>
              <a:t>it?	</a:t>
            </a:r>
            <a:r>
              <a:rPr dirty="0" sz="2000" spc="-5" b="1">
                <a:solidFill>
                  <a:srgbClr val="373838"/>
                </a:solidFill>
                <a:latin typeface="Courier New"/>
                <a:cs typeface="Courier New"/>
              </a:rPr>
              <a:t>How does it look in adult</a:t>
            </a:r>
            <a:r>
              <a:rPr dirty="0" sz="2000" spc="5" b="1">
                <a:solidFill>
                  <a:srgbClr val="373838"/>
                </a:solidFill>
                <a:latin typeface="Courier New"/>
                <a:cs typeface="Courier New"/>
              </a:rPr>
              <a:t> </a:t>
            </a:r>
            <a:r>
              <a:rPr dirty="0" sz="2000" spc="-5" b="1">
                <a:solidFill>
                  <a:srgbClr val="373838"/>
                </a:solidFill>
                <a:latin typeface="Courier New"/>
                <a:cs typeface="Courier New"/>
              </a:rPr>
              <a:t>ed?</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p:nvPr/>
        </p:nvSpPr>
        <p:spPr>
          <a:xfrm>
            <a:off x="12403290" y="1947862"/>
            <a:ext cx="4762500" cy="3521075"/>
          </a:xfrm>
          <a:custGeom>
            <a:avLst/>
            <a:gdLst/>
            <a:ahLst/>
            <a:cxnLst/>
            <a:rect l="l" t="t" r="r" b="b"/>
            <a:pathLst>
              <a:path w="4762500" h="3521075">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3267075"/>
                </a:lnTo>
                <a:lnTo>
                  <a:pt x="4092" y="3312729"/>
                </a:lnTo>
                <a:lnTo>
                  <a:pt x="15890" y="3355700"/>
                </a:lnTo>
                <a:lnTo>
                  <a:pt x="34677" y="3395269"/>
                </a:lnTo>
                <a:lnTo>
                  <a:pt x="59736" y="3430720"/>
                </a:lnTo>
                <a:lnTo>
                  <a:pt x="90349" y="3461334"/>
                </a:lnTo>
                <a:lnTo>
                  <a:pt x="125799" y="3486394"/>
                </a:lnTo>
                <a:lnTo>
                  <a:pt x="165369" y="3505183"/>
                </a:lnTo>
                <a:lnTo>
                  <a:pt x="208342" y="3516982"/>
                </a:lnTo>
                <a:lnTo>
                  <a:pt x="254000" y="3521075"/>
                </a:lnTo>
                <a:lnTo>
                  <a:pt x="4508500" y="3521075"/>
                </a:lnTo>
                <a:lnTo>
                  <a:pt x="4554157" y="3516982"/>
                </a:lnTo>
                <a:lnTo>
                  <a:pt x="4597130" y="3505183"/>
                </a:lnTo>
                <a:lnTo>
                  <a:pt x="4636700" y="3486394"/>
                </a:lnTo>
                <a:lnTo>
                  <a:pt x="4672150" y="3461334"/>
                </a:lnTo>
                <a:lnTo>
                  <a:pt x="4702763" y="3430720"/>
                </a:lnTo>
                <a:lnTo>
                  <a:pt x="4727822" y="3395269"/>
                </a:lnTo>
                <a:lnTo>
                  <a:pt x="4746609" y="3355700"/>
                </a:lnTo>
                <a:lnTo>
                  <a:pt x="4758407" y="3312729"/>
                </a:lnTo>
                <a:lnTo>
                  <a:pt x="4762500" y="3267075"/>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0" name="object 20"/>
          <p:cNvSpPr/>
          <p:nvPr/>
        </p:nvSpPr>
        <p:spPr>
          <a:xfrm>
            <a:off x="12403290" y="6605587"/>
            <a:ext cx="4762500" cy="1993900"/>
          </a:xfrm>
          <a:custGeom>
            <a:avLst/>
            <a:gdLst/>
            <a:ahLst/>
            <a:cxnLst/>
            <a:rect l="l" t="t" r="r" b="b"/>
            <a:pathLst>
              <a:path w="4762500" h="1993900">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1739900"/>
                </a:lnTo>
                <a:lnTo>
                  <a:pt x="4092" y="1785554"/>
                </a:lnTo>
                <a:lnTo>
                  <a:pt x="15890" y="1828525"/>
                </a:lnTo>
                <a:lnTo>
                  <a:pt x="34677" y="1868094"/>
                </a:lnTo>
                <a:lnTo>
                  <a:pt x="59736" y="1903545"/>
                </a:lnTo>
                <a:lnTo>
                  <a:pt x="90349" y="1934159"/>
                </a:lnTo>
                <a:lnTo>
                  <a:pt x="125799" y="1959219"/>
                </a:lnTo>
                <a:lnTo>
                  <a:pt x="165369" y="1978008"/>
                </a:lnTo>
                <a:lnTo>
                  <a:pt x="208342" y="1989807"/>
                </a:lnTo>
                <a:lnTo>
                  <a:pt x="254000" y="1993900"/>
                </a:lnTo>
                <a:lnTo>
                  <a:pt x="4508500" y="1993900"/>
                </a:lnTo>
                <a:lnTo>
                  <a:pt x="4554157" y="1989807"/>
                </a:lnTo>
                <a:lnTo>
                  <a:pt x="4597130" y="1978008"/>
                </a:lnTo>
                <a:lnTo>
                  <a:pt x="4636700" y="1959219"/>
                </a:lnTo>
                <a:lnTo>
                  <a:pt x="4672150" y="1934159"/>
                </a:lnTo>
                <a:lnTo>
                  <a:pt x="4702763" y="1903545"/>
                </a:lnTo>
                <a:lnTo>
                  <a:pt x="4727822" y="1868094"/>
                </a:lnTo>
                <a:lnTo>
                  <a:pt x="4746609" y="1828525"/>
                </a:lnTo>
                <a:lnTo>
                  <a:pt x="4758407" y="1785554"/>
                </a:lnTo>
                <a:lnTo>
                  <a:pt x="4762500" y="1739900"/>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1" name="object 21"/>
          <p:cNvSpPr txBox="1"/>
          <p:nvPr/>
        </p:nvSpPr>
        <p:spPr>
          <a:xfrm>
            <a:off x="12327090" y="6174928"/>
            <a:ext cx="4724400" cy="2364105"/>
          </a:xfrm>
          <a:prstGeom prst="rect">
            <a:avLst/>
          </a:prstGeom>
        </p:spPr>
        <p:txBody>
          <a:bodyPr wrap="square" lIns="0" tIns="12700" rIns="0" bIns="0" rtlCol="0" vert="horz">
            <a:spAutoFit/>
          </a:bodyPr>
          <a:lstStyle/>
          <a:p>
            <a:pPr marL="76200">
              <a:lnSpc>
                <a:spcPct val="100000"/>
              </a:lnSpc>
              <a:spcBef>
                <a:spcPts val="100"/>
              </a:spcBef>
            </a:pPr>
            <a:r>
              <a:rPr dirty="0" sz="2000" spc="-5" b="1">
                <a:solidFill>
                  <a:srgbClr val="373838"/>
                </a:solidFill>
                <a:latin typeface="Courier New"/>
                <a:cs typeface="Courier New"/>
              </a:rPr>
              <a:t>How do I improve in this</a:t>
            </a:r>
            <a:r>
              <a:rPr dirty="0" sz="2000" spc="5" b="1">
                <a:solidFill>
                  <a:srgbClr val="373838"/>
                </a:solidFill>
                <a:latin typeface="Courier New"/>
                <a:cs typeface="Courier New"/>
              </a:rPr>
              <a:t> </a:t>
            </a:r>
            <a:r>
              <a:rPr dirty="0" sz="2000" spc="-5" b="1">
                <a:solidFill>
                  <a:srgbClr val="373838"/>
                </a:solidFill>
                <a:latin typeface="Courier New"/>
                <a:cs typeface="Courier New"/>
              </a:rPr>
              <a:t>area?</a:t>
            </a:r>
            <a:endParaRPr sz="2000">
              <a:latin typeface="Courier New"/>
              <a:cs typeface="Courier New"/>
            </a:endParaRPr>
          </a:p>
          <a:p>
            <a:pPr marL="203200" marR="448945">
              <a:lnSpc>
                <a:spcPct val="138900"/>
              </a:lnSpc>
              <a:spcBef>
                <a:spcPts val="1370"/>
              </a:spcBef>
              <a:buSzPct val="66666"/>
              <a:buFont typeface="Calibri"/>
              <a:buChar char="●"/>
              <a:tabLst>
                <a:tab pos="427355" algn="l"/>
              </a:tabLst>
            </a:pPr>
            <a:r>
              <a:rPr dirty="0" sz="1800" spc="-5" b="1">
                <a:solidFill>
                  <a:srgbClr val="373838"/>
                </a:solidFill>
                <a:latin typeface="Courier New"/>
                <a:cs typeface="Courier New"/>
              </a:rPr>
              <a:t>Take time to reflect on your  decisions (before/after).</a:t>
            </a:r>
            <a:endParaRPr sz="1800">
              <a:latin typeface="Courier New"/>
              <a:cs typeface="Courier New"/>
            </a:endParaRPr>
          </a:p>
          <a:p>
            <a:pPr marL="203200" marR="586105">
              <a:lnSpc>
                <a:spcPct val="138900"/>
              </a:lnSpc>
              <a:spcBef>
                <a:spcPts val="1000"/>
              </a:spcBef>
              <a:buSzPct val="66666"/>
              <a:buFont typeface="Calibri"/>
              <a:buChar char="●"/>
              <a:tabLst>
                <a:tab pos="427355" algn="l"/>
              </a:tabLst>
            </a:pPr>
            <a:r>
              <a:rPr dirty="0" sz="1800" spc="-5" b="1">
                <a:solidFill>
                  <a:srgbClr val="373838"/>
                </a:solidFill>
                <a:latin typeface="Courier New"/>
                <a:cs typeface="Courier New"/>
              </a:rPr>
              <a:t>Try new things – be open to  life.</a:t>
            </a:r>
            <a:endParaRPr sz="1800">
              <a:latin typeface="Courier New"/>
              <a:cs typeface="Courier New"/>
            </a:endParaRPr>
          </a:p>
          <a:p>
            <a:pPr marL="203200">
              <a:lnSpc>
                <a:spcPct val="100000"/>
              </a:lnSpc>
              <a:spcBef>
                <a:spcPts val="440"/>
              </a:spcBef>
            </a:pPr>
            <a:r>
              <a:rPr dirty="0" u="sng" sz="1000" spc="-5" b="1">
                <a:solidFill>
                  <a:srgbClr val="205E9E"/>
                </a:solidFill>
                <a:uFill>
                  <a:solidFill>
                    <a:srgbClr val="205E9E"/>
                  </a:solidFill>
                </a:uFill>
                <a:latin typeface="Courier New"/>
                <a:cs typeface="Courier New"/>
                <a:hlinkClick r:id="rId3"/>
              </a:rPr>
              <a:t>http://www.wisdompage.com/developingwisdom.html</a:t>
            </a:r>
            <a:endParaRPr sz="1000">
              <a:latin typeface="Courier New"/>
              <a:cs typeface="Courier New"/>
            </a:endParaRPr>
          </a:p>
        </p:txBody>
      </p:sp>
      <p:sp>
        <p:nvSpPr>
          <p:cNvPr id="25" name="object 25"/>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2" name="object 22"/>
          <p:cNvSpPr txBox="1"/>
          <p:nvPr/>
        </p:nvSpPr>
        <p:spPr>
          <a:xfrm>
            <a:off x="8682190" y="2023500"/>
            <a:ext cx="3180080" cy="4978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Wisdom is the  convergence of  knowledge and  experience. It blends  the intellectual and  emotional understanding  necessary to exercise  judgement that</a:t>
            </a:r>
            <a:r>
              <a:rPr dirty="0" sz="1800" spc="-15" b="1">
                <a:solidFill>
                  <a:srgbClr val="373838"/>
                </a:solidFill>
                <a:latin typeface="Courier New"/>
                <a:cs typeface="Courier New"/>
              </a:rPr>
              <a:t> </a:t>
            </a:r>
            <a:r>
              <a:rPr dirty="0" sz="1800" spc="-5" b="1">
                <a:solidFill>
                  <a:srgbClr val="373838"/>
                </a:solidFill>
                <a:latin typeface="Courier New"/>
                <a:cs typeface="Courier New"/>
              </a:rPr>
              <a:t>makes</a:t>
            </a:r>
            <a:endParaRPr sz="1800">
              <a:latin typeface="Courier New"/>
              <a:cs typeface="Courier New"/>
            </a:endParaRPr>
          </a:p>
          <a:p>
            <a:pPr marL="12700" marR="5080">
              <a:lnSpc>
                <a:spcPct val="138900"/>
              </a:lnSpc>
            </a:pPr>
            <a:r>
              <a:rPr dirty="0" sz="1800" spc="-5" b="1">
                <a:solidFill>
                  <a:srgbClr val="373838"/>
                </a:solidFill>
                <a:latin typeface="Courier New"/>
                <a:cs typeface="Courier New"/>
              </a:rPr>
              <a:t>a difference. It is  most necessary in high  stress situations as it  provides leadership and  direction.</a:t>
            </a:r>
            <a:endParaRPr sz="1800">
              <a:latin typeface="Courier New"/>
              <a:cs typeface="Courier New"/>
            </a:endParaRPr>
          </a:p>
        </p:txBody>
      </p:sp>
      <p:sp>
        <p:nvSpPr>
          <p:cNvPr id="23" name="object 23"/>
          <p:cNvSpPr txBox="1"/>
          <p:nvPr/>
        </p:nvSpPr>
        <p:spPr>
          <a:xfrm>
            <a:off x="12517590" y="2034473"/>
            <a:ext cx="4364355" cy="1168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854" algn="l"/>
                <a:tab pos="2206625" algn="l"/>
              </a:tabLst>
            </a:pPr>
            <a:r>
              <a:rPr dirty="0" sz="1800" spc="-5" b="1">
                <a:solidFill>
                  <a:srgbClr val="373838"/>
                </a:solidFill>
                <a:latin typeface="Courier New"/>
                <a:cs typeface="Courier New"/>
              </a:rPr>
              <a:t>It is the teacher that doesn’t  give</a:t>
            </a:r>
            <a:r>
              <a:rPr dirty="0" sz="1800" spc="20" b="1">
                <a:solidFill>
                  <a:srgbClr val="373838"/>
                </a:solidFill>
                <a:latin typeface="Courier New"/>
                <a:cs typeface="Courier New"/>
              </a:rPr>
              <a:t> </a:t>
            </a:r>
            <a:r>
              <a:rPr dirty="0" sz="1800" spc="-5" b="1">
                <a:solidFill>
                  <a:srgbClr val="373838"/>
                </a:solidFill>
                <a:latin typeface="Courier New"/>
                <a:cs typeface="Courier New"/>
              </a:rPr>
              <a:t>a</a:t>
            </a:r>
            <a:r>
              <a:rPr dirty="0" sz="1800" spc="25" b="1">
                <a:solidFill>
                  <a:srgbClr val="373838"/>
                </a:solidFill>
                <a:latin typeface="Courier New"/>
                <a:cs typeface="Courier New"/>
              </a:rPr>
              <a:t> </a:t>
            </a:r>
            <a:r>
              <a:rPr dirty="0" sz="1800" spc="-5" b="1">
                <a:solidFill>
                  <a:srgbClr val="373838"/>
                </a:solidFill>
                <a:latin typeface="Courier New"/>
                <a:cs typeface="Courier New"/>
              </a:rPr>
              <a:t>student	an easy way out  of a missed</a:t>
            </a:r>
            <a:r>
              <a:rPr dirty="0" sz="1800" spc="-10" b="1">
                <a:solidFill>
                  <a:srgbClr val="373838"/>
                </a:solidFill>
                <a:latin typeface="Courier New"/>
                <a:cs typeface="Courier New"/>
              </a:rPr>
              <a:t> </a:t>
            </a:r>
            <a:r>
              <a:rPr dirty="0" sz="1800" spc="-5" b="1">
                <a:solidFill>
                  <a:srgbClr val="373838"/>
                </a:solidFill>
                <a:latin typeface="Courier New"/>
                <a:cs typeface="Courier New"/>
              </a:rPr>
              <a:t>assignment.</a:t>
            </a:r>
            <a:endParaRPr sz="1800">
              <a:latin typeface="Courier New"/>
              <a:cs typeface="Courier New"/>
            </a:endParaRPr>
          </a:p>
        </p:txBody>
      </p:sp>
      <p:sp>
        <p:nvSpPr>
          <p:cNvPr id="24" name="object 24"/>
          <p:cNvSpPr txBox="1"/>
          <p:nvPr/>
        </p:nvSpPr>
        <p:spPr>
          <a:xfrm>
            <a:off x="12517590" y="3304475"/>
            <a:ext cx="4003040" cy="1168400"/>
          </a:xfrm>
          <a:prstGeom prst="rect">
            <a:avLst/>
          </a:prstGeom>
        </p:spPr>
        <p:txBody>
          <a:bodyPr wrap="square" lIns="0" tIns="12700" rIns="0" bIns="0" rtlCol="0" vert="horz">
            <a:spAutoFit/>
          </a:bodyPr>
          <a:lstStyle/>
          <a:p>
            <a:pPr algn="just" marL="12700" marR="5080">
              <a:lnSpc>
                <a:spcPct val="138900"/>
              </a:lnSpc>
              <a:spcBef>
                <a:spcPts val="100"/>
              </a:spcBef>
              <a:buSzPct val="66666"/>
              <a:buFont typeface="Calibri"/>
              <a:buChar char="●"/>
              <a:tabLst>
                <a:tab pos="236854" algn="l"/>
              </a:tabLst>
            </a:pPr>
            <a:r>
              <a:rPr dirty="0" sz="1800" spc="-5" b="1">
                <a:solidFill>
                  <a:srgbClr val="373838"/>
                </a:solidFill>
                <a:latin typeface="Courier New"/>
                <a:cs typeface="Courier New"/>
              </a:rPr>
              <a:t>It is the administrator who  develops key relationships to  avoid funding pitfalls.</a:t>
            </a:r>
            <a:endParaRPr sz="1800">
              <a:latin typeface="Courier New"/>
              <a:cs typeface="Courier New"/>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296068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30" y="3195459"/>
              <a:ext cx="217233" cy="144983"/>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16" name="object 16"/>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296068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30" y="3195459"/>
              <a:ext cx="217233" cy="144983"/>
            </a:xfrm>
            <a:prstGeom prst="rect">
              <a:avLst/>
            </a:prstGeom>
            <a:blipFill>
              <a:blip r:embed="rId2" cstate="print"/>
              <a:stretch>
                <a:fillRect/>
              </a:stretch>
            </a:blipFill>
          </p:spPr>
          <p:txBody>
            <a:bodyPr wrap="square" lIns="0" tIns="0" rIns="0" bIns="0" rtlCol="0"/>
            <a:lstStyle/>
            <a:p/>
          </p:txBody>
        </p:sp>
      </p:grpSp>
      <p:sp>
        <p:nvSpPr>
          <p:cNvPr id="15" name="object 15"/>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6" name="object 16"/>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txBox="1"/>
          <p:nvPr/>
        </p:nvSpPr>
        <p:spPr>
          <a:xfrm>
            <a:off x="8682190" y="2023500"/>
            <a:ext cx="3042920" cy="597916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The ability to design  everything from  physical spaces to  programs to lessons in  </a:t>
            </a:r>
            <a:r>
              <a:rPr dirty="0" sz="1800" b="1">
                <a:solidFill>
                  <a:srgbClr val="373838"/>
                </a:solidFill>
                <a:latin typeface="Courier New"/>
                <a:cs typeface="Courier New"/>
              </a:rPr>
              <a:t> </a:t>
            </a:r>
            <a:r>
              <a:rPr dirty="0" sz="1800" spc="-5" b="1">
                <a:solidFill>
                  <a:srgbClr val="373838"/>
                </a:solidFill>
                <a:latin typeface="Courier New"/>
                <a:cs typeface="Courier New"/>
              </a:rPr>
              <a:t>a manner that provides  </a:t>
            </a:r>
            <a:r>
              <a:rPr dirty="0" sz="1800" b="1">
                <a:solidFill>
                  <a:srgbClr val="373838"/>
                </a:solidFill>
                <a:latin typeface="Courier New"/>
                <a:cs typeface="Courier New"/>
              </a:rPr>
              <a:t> </a:t>
            </a:r>
            <a:r>
              <a:rPr dirty="0" sz="1800" spc="-5" b="1">
                <a:solidFill>
                  <a:srgbClr val="373838"/>
                </a:solidFill>
                <a:latin typeface="Courier New"/>
                <a:cs typeface="Courier New"/>
              </a:rPr>
              <a:t>a simple and effective  pathway for</a:t>
            </a:r>
            <a:r>
              <a:rPr dirty="0" sz="1800" spc="-15" b="1">
                <a:solidFill>
                  <a:srgbClr val="373838"/>
                </a:solidFill>
                <a:latin typeface="Courier New"/>
                <a:cs typeface="Courier New"/>
              </a:rPr>
              <a:t> </a:t>
            </a:r>
            <a:r>
              <a:rPr dirty="0" sz="1800" spc="-5" b="1">
                <a:solidFill>
                  <a:srgbClr val="373838"/>
                </a:solidFill>
                <a:latin typeface="Courier New"/>
                <a:cs typeface="Courier New"/>
              </a:rPr>
              <a:t>students.</a:t>
            </a:r>
            <a:endParaRPr sz="1800">
              <a:latin typeface="Courier New"/>
              <a:cs typeface="Courier New"/>
            </a:endParaRPr>
          </a:p>
          <a:p>
            <a:pPr marL="12700" marR="5080">
              <a:lnSpc>
                <a:spcPct val="138900"/>
              </a:lnSpc>
              <a:spcBef>
                <a:spcPts val="1000"/>
              </a:spcBef>
            </a:pPr>
            <a:r>
              <a:rPr dirty="0" sz="1800" spc="-5" b="1">
                <a:solidFill>
                  <a:srgbClr val="373838"/>
                </a:solidFill>
                <a:latin typeface="Courier New"/>
                <a:cs typeface="Courier New"/>
              </a:rPr>
              <a:t>This is critical to  student success in the  early stages of their  development.</a:t>
            </a:r>
            <a:endParaRPr sz="1800">
              <a:latin typeface="Courier New"/>
              <a:cs typeface="Courier New"/>
            </a:endParaRPr>
          </a:p>
          <a:p>
            <a:pPr marL="12700" marR="965200">
              <a:lnSpc>
                <a:spcPct val="138900"/>
              </a:lnSpc>
              <a:spcBef>
                <a:spcPts val="1000"/>
              </a:spcBef>
            </a:pPr>
            <a:r>
              <a:rPr dirty="0" sz="1800" spc="-5" b="1" i="1">
                <a:solidFill>
                  <a:srgbClr val="373838"/>
                </a:solidFill>
                <a:latin typeface="Courier New"/>
                <a:cs typeface="Courier New"/>
              </a:rPr>
              <a:t>Simplicity is  </a:t>
            </a:r>
            <a:r>
              <a:rPr dirty="0" sz="1800" spc="-5" b="1" i="1">
                <a:solidFill>
                  <a:srgbClr val="373838"/>
                </a:solidFill>
                <a:latin typeface="Courier New"/>
                <a:cs typeface="Courier New"/>
              </a:rPr>
              <a:t>the ultimate  </a:t>
            </a:r>
            <a:r>
              <a:rPr dirty="0" sz="1800" spc="-5" b="1" i="1">
                <a:solidFill>
                  <a:srgbClr val="373838"/>
                </a:solidFill>
                <a:latin typeface="Courier New"/>
                <a:cs typeface="Courier New"/>
              </a:rPr>
              <a:t>sophistication.</a:t>
            </a:r>
            <a:endParaRPr sz="1800">
              <a:latin typeface="Courier New"/>
              <a:cs typeface="Courier New"/>
            </a:endParaRPr>
          </a:p>
          <a:p>
            <a:pPr marL="12700">
              <a:lnSpc>
                <a:spcPct val="100000"/>
              </a:lnSpc>
              <a:spcBef>
                <a:spcPts val="1440"/>
              </a:spcBef>
            </a:pPr>
            <a:r>
              <a:rPr dirty="0" sz="1200" spc="-5" b="1">
                <a:solidFill>
                  <a:srgbClr val="373838"/>
                </a:solidFill>
                <a:latin typeface="Courier New"/>
                <a:cs typeface="Courier New"/>
              </a:rPr>
              <a:t>– Leonardo da</a:t>
            </a:r>
            <a:r>
              <a:rPr dirty="0" sz="1200" spc="-10" b="1">
                <a:solidFill>
                  <a:srgbClr val="373838"/>
                </a:solidFill>
                <a:latin typeface="Courier New"/>
                <a:cs typeface="Courier New"/>
              </a:rPr>
              <a:t> </a:t>
            </a:r>
            <a:r>
              <a:rPr dirty="0" sz="1200" spc="-5" b="1">
                <a:solidFill>
                  <a:srgbClr val="373838"/>
                </a:solidFill>
                <a:latin typeface="Courier New"/>
                <a:cs typeface="Courier New"/>
              </a:rPr>
              <a:t>Vinci</a:t>
            </a:r>
            <a:endParaRPr sz="1200">
              <a:latin typeface="Courier New"/>
              <a:cs typeface="Courier New"/>
            </a:endParaRPr>
          </a:p>
        </p:txBody>
      </p:sp>
      <p:sp>
        <p:nvSpPr>
          <p:cNvPr id="20" name="object 2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296068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30" y="3195459"/>
              <a:ext cx="217233" cy="144983"/>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6" name="object 16"/>
          <p:cNvSpPr txBox="1"/>
          <p:nvPr/>
        </p:nvSpPr>
        <p:spPr>
          <a:xfrm>
            <a:off x="8682190" y="1517202"/>
            <a:ext cx="8153400" cy="330200"/>
          </a:xfrm>
          <a:prstGeom prst="rect">
            <a:avLst/>
          </a:prstGeom>
        </p:spPr>
        <p:txBody>
          <a:bodyPr wrap="square" lIns="0" tIns="12700" rIns="0" bIns="0" rtlCol="0" vert="horz">
            <a:spAutoFit/>
          </a:bodyPr>
          <a:lstStyle/>
          <a:p>
            <a:pPr marL="12700">
              <a:lnSpc>
                <a:spcPct val="100000"/>
              </a:lnSpc>
              <a:spcBef>
                <a:spcPts val="100"/>
              </a:spcBef>
              <a:tabLst>
                <a:tab pos="3720465" algn="l"/>
              </a:tabLst>
            </a:pPr>
            <a:r>
              <a:rPr dirty="0" baseline="2777" sz="3000" spc="-7" b="1">
                <a:solidFill>
                  <a:srgbClr val="373838"/>
                </a:solidFill>
                <a:latin typeface="Courier New"/>
                <a:cs typeface="Courier New"/>
              </a:rPr>
              <a:t>What</a:t>
            </a:r>
            <a:r>
              <a:rPr dirty="0" baseline="2777" sz="3000" spc="7" b="1">
                <a:solidFill>
                  <a:srgbClr val="373838"/>
                </a:solidFill>
                <a:latin typeface="Courier New"/>
                <a:cs typeface="Courier New"/>
              </a:rPr>
              <a:t> </a:t>
            </a:r>
            <a:r>
              <a:rPr dirty="0" baseline="2777" sz="3000" spc="-7" b="1">
                <a:solidFill>
                  <a:srgbClr val="373838"/>
                </a:solidFill>
                <a:latin typeface="Courier New"/>
                <a:cs typeface="Courier New"/>
              </a:rPr>
              <a:t>is</a:t>
            </a:r>
            <a:r>
              <a:rPr dirty="0" baseline="2777" sz="3000" spc="15" b="1">
                <a:solidFill>
                  <a:srgbClr val="373838"/>
                </a:solidFill>
                <a:latin typeface="Courier New"/>
                <a:cs typeface="Courier New"/>
              </a:rPr>
              <a:t> </a:t>
            </a:r>
            <a:r>
              <a:rPr dirty="0" baseline="2777" sz="3000" spc="-7" b="1">
                <a:solidFill>
                  <a:srgbClr val="373838"/>
                </a:solidFill>
                <a:latin typeface="Courier New"/>
                <a:cs typeface="Courier New"/>
              </a:rPr>
              <a:t>it?	</a:t>
            </a:r>
            <a:r>
              <a:rPr dirty="0" sz="2000" spc="-5" b="1">
                <a:solidFill>
                  <a:srgbClr val="373838"/>
                </a:solidFill>
                <a:latin typeface="Courier New"/>
                <a:cs typeface="Courier New"/>
              </a:rPr>
              <a:t>How does it look in adult</a:t>
            </a:r>
            <a:r>
              <a:rPr dirty="0" sz="2000" spc="5" b="1">
                <a:solidFill>
                  <a:srgbClr val="373838"/>
                </a:solidFill>
                <a:latin typeface="Courier New"/>
                <a:cs typeface="Courier New"/>
              </a:rPr>
              <a:t> </a:t>
            </a:r>
            <a:r>
              <a:rPr dirty="0" sz="2000" spc="-5" b="1">
                <a:solidFill>
                  <a:srgbClr val="373838"/>
                </a:solidFill>
                <a:latin typeface="Courier New"/>
                <a:cs typeface="Courier New"/>
              </a:rPr>
              <a:t>ed?</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p:nvPr/>
        </p:nvSpPr>
        <p:spPr>
          <a:xfrm>
            <a:off x="12403290" y="1947862"/>
            <a:ext cx="4762500" cy="3521075"/>
          </a:xfrm>
          <a:custGeom>
            <a:avLst/>
            <a:gdLst/>
            <a:ahLst/>
            <a:cxnLst/>
            <a:rect l="l" t="t" r="r" b="b"/>
            <a:pathLst>
              <a:path w="4762500" h="3521075">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3267075"/>
                </a:lnTo>
                <a:lnTo>
                  <a:pt x="4092" y="3312729"/>
                </a:lnTo>
                <a:lnTo>
                  <a:pt x="15890" y="3355700"/>
                </a:lnTo>
                <a:lnTo>
                  <a:pt x="34677" y="3395269"/>
                </a:lnTo>
                <a:lnTo>
                  <a:pt x="59736" y="3430720"/>
                </a:lnTo>
                <a:lnTo>
                  <a:pt x="90349" y="3461334"/>
                </a:lnTo>
                <a:lnTo>
                  <a:pt x="125799" y="3486394"/>
                </a:lnTo>
                <a:lnTo>
                  <a:pt x="165369" y="3505183"/>
                </a:lnTo>
                <a:lnTo>
                  <a:pt x="208342" y="3516982"/>
                </a:lnTo>
                <a:lnTo>
                  <a:pt x="254000" y="3521075"/>
                </a:lnTo>
                <a:lnTo>
                  <a:pt x="4508500" y="3521075"/>
                </a:lnTo>
                <a:lnTo>
                  <a:pt x="4554157" y="3516982"/>
                </a:lnTo>
                <a:lnTo>
                  <a:pt x="4597130" y="3505183"/>
                </a:lnTo>
                <a:lnTo>
                  <a:pt x="4636700" y="3486394"/>
                </a:lnTo>
                <a:lnTo>
                  <a:pt x="4672150" y="3461334"/>
                </a:lnTo>
                <a:lnTo>
                  <a:pt x="4702763" y="3430720"/>
                </a:lnTo>
                <a:lnTo>
                  <a:pt x="4727822" y="3395269"/>
                </a:lnTo>
                <a:lnTo>
                  <a:pt x="4746609" y="3355700"/>
                </a:lnTo>
                <a:lnTo>
                  <a:pt x="4758407" y="3312729"/>
                </a:lnTo>
                <a:lnTo>
                  <a:pt x="4762500" y="3267075"/>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0" name="object 20"/>
          <p:cNvSpPr/>
          <p:nvPr/>
        </p:nvSpPr>
        <p:spPr>
          <a:xfrm>
            <a:off x="12403290" y="6605587"/>
            <a:ext cx="4762500" cy="1993900"/>
          </a:xfrm>
          <a:custGeom>
            <a:avLst/>
            <a:gdLst/>
            <a:ahLst/>
            <a:cxnLst/>
            <a:rect l="l" t="t" r="r" b="b"/>
            <a:pathLst>
              <a:path w="4762500" h="1993900">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1739900"/>
                </a:lnTo>
                <a:lnTo>
                  <a:pt x="4092" y="1785554"/>
                </a:lnTo>
                <a:lnTo>
                  <a:pt x="15890" y="1828525"/>
                </a:lnTo>
                <a:lnTo>
                  <a:pt x="34677" y="1868094"/>
                </a:lnTo>
                <a:lnTo>
                  <a:pt x="59736" y="1903545"/>
                </a:lnTo>
                <a:lnTo>
                  <a:pt x="90349" y="1934159"/>
                </a:lnTo>
                <a:lnTo>
                  <a:pt x="125799" y="1959219"/>
                </a:lnTo>
                <a:lnTo>
                  <a:pt x="165369" y="1978008"/>
                </a:lnTo>
                <a:lnTo>
                  <a:pt x="208342" y="1989807"/>
                </a:lnTo>
                <a:lnTo>
                  <a:pt x="254000" y="1993900"/>
                </a:lnTo>
                <a:lnTo>
                  <a:pt x="4508500" y="1993900"/>
                </a:lnTo>
                <a:lnTo>
                  <a:pt x="4554157" y="1989807"/>
                </a:lnTo>
                <a:lnTo>
                  <a:pt x="4597130" y="1978008"/>
                </a:lnTo>
                <a:lnTo>
                  <a:pt x="4636700" y="1959219"/>
                </a:lnTo>
                <a:lnTo>
                  <a:pt x="4672150" y="1934159"/>
                </a:lnTo>
                <a:lnTo>
                  <a:pt x="4702763" y="1903545"/>
                </a:lnTo>
                <a:lnTo>
                  <a:pt x="4727822" y="1868094"/>
                </a:lnTo>
                <a:lnTo>
                  <a:pt x="4746609" y="1828525"/>
                </a:lnTo>
                <a:lnTo>
                  <a:pt x="4758407" y="1785554"/>
                </a:lnTo>
                <a:lnTo>
                  <a:pt x="4762500" y="1739900"/>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1" name="object 21"/>
          <p:cNvSpPr txBox="1"/>
          <p:nvPr/>
        </p:nvSpPr>
        <p:spPr>
          <a:xfrm>
            <a:off x="12327090" y="6174928"/>
            <a:ext cx="4724400" cy="2224405"/>
          </a:xfrm>
          <a:prstGeom prst="rect">
            <a:avLst/>
          </a:prstGeom>
        </p:spPr>
        <p:txBody>
          <a:bodyPr wrap="square" lIns="0" tIns="12700" rIns="0" bIns="0" rtlCol="0" vert="horz">
            <a:spAutoFit/>
          </a:bodyPr>
          <a:lstStyle/>
          <a:p>
            <a:pPr marL="76200">
              <a:lnSpc>
                <a:spcPct val="100000"/>
              </a:lnSpc>
              <a:spcBef>
                <a:spcPts val="100"/>
              </a:spcBef>
            </a:pPr>
            <a:r>
              <a:rPr dirty="0" sz="2000" spc="-5" b="1">
                <a:solidFill>
                  <a:srgbClr val="373838"/>
                </a:solidFill>
                <a:latin typeface="Courier New"/>
                <a:cs typeface="Courier New"/>
              </a:rPr>
              <a:t>How do I improve in this</a:t>
            </a:r>
            <a:r>
              <a:rPr dirty="0" sz="2000" spc="5" b="1">
                <a:solidFill>
                  <a:srgbClr val="373838"/>
                </a:solidFill>
                <a:latin typeface="Courier New"/>
                <a:cs typeface="Courier New"/>
              </a:rPr>
              <a:t> </a:t>
            </a:r>
            <a:r>
              <a:rPr dirty="0" sz="2000" spc="-5" b="1">
                <a:solidFill>
                  <a:srgbClr val="373838"/>
                </a:solidFill>
                <a:latin typeface="Courier New"/>
                <a:cs typeface="Courier New"/>
              </a:rPr>
              <a:t>area?</a:t>
            </a:r>
            <a:endParaRPr sz="2000">
              <a:latin typeface="Courier New"/>
              <a:cs typeface="Courier New"/>
            </a:endParaRPr>
          </a:p>
          <a:p>
            <a:pPr marL="203200" marR="174625">
              <a:lnSpc>
                <a:spcPct val="138900"/>
              </a:lnSpc>
              <a:spcBef>
                <a:spcPts val="1370"/>
              </a:spcBef>
              <a:buSzPct val="66666"/>
              <a:buFont typeface="Calibri"/>
              <a:buChar char="●"/>
              <a:tabLst>
                <a:tab pos="427355" algn="l"/>
              </a:tabLst>
            </a:pPr>
            <a:r>
              <a:rPr dirty="0" sz="1800" spc="-5" b="1">
                <a:solidFill>
                  <a:srgbClr val="373838"/>
                </a:solidFill>
                <a:latin typeface="Courier New"/>
                <a:cs typeface="Courier New"/>
              </a:rPr>
              <a:t>Write it out and then re-write  with half the</a:t>
            </a:r>
            <a:r>
              <a:rPr dirty="0" sz="1800" spc="-10" b="1">
                <a:solidFill>
                  <a:srgbClr val="373838"/>
                </a:solidFill>
                <a:latin typeface="Courier New"/>
                <a:cs typeface="Courier New"/>
              </a:rPr>
              <a:t> </a:t>
            </a:r>
            <a:r>
              <a:rPr dirty="0" sz="1800" spc="-5" b="1">
                <a:solidFill>
                  <a:srgbClr val="373838"/>
                </a:solidFill>
                <a:latin typeface="Courier New"/>
                <a:cs typeface="Courier New"/>
              </a:rPr>
              <a:t>words.</a:t>
            </a:r>
            <a:endParaRPr sz="1800">
              <a:latin typeface="Courier New"/>
              <a:cs typeface="Courier New"/>
            </a:endParaRPr>
          </a:p>
          <a:p>
            <a:pPr marL="426720" indent="-224154">
              <a:lnSpc>
                <a:spcPct val="100000"/>
              </a:lnSpc>
              <a:spcBef>
                <a:spcPts val="1839"/>
              </a:spcBef>
              <a:buSzPct val="66666"/>
              <a:buFont typeface="Calibri"/>
              <a:buChar char="●"/>
              <a:tabLst>
                <a:tab pos="427355" algn="l"/>
              </a:tabLst>
            </a:pPr>
            <a:r>
              <a:rPr dirty="0" sz="1800" spc="-5" b="1">
                <a:solidFill>
                  <a:srgbClr val="373838"/>
                </a:solidFill>
                <a:latin typeface="Courier New"/>
                <a:cs typeface="Courier New"/>
              </a:rPr>
              <a:t>Learn to</a:t>
            </a:r>
            <a:r>
              <a:rPr dirty="0" sz="1800" spc="-10" b="1">
                <a:solidFill>
                  <a:srgbClr val="373838"/>
                </a:solidFill>
                <a:latin typeface="Courier New"/>
                <a:cs typeface="Courier New"/>
              </a:rPr>
              <a:t> </a:t>
            </a:r>
            <a:r>
              <a:rPr dirty="0" sz="1800" spc="-5" b="1">
                <a:solidFill>
                  <a:srgbClr val="373838"/>
                </a:solidFill>
                <a:latin typeface="Courier New"/>
                <a:cs typeface="Courier New"/>
              </a:rPr>
              <a:t>SCRUM.</a:t>
            </a:r>
            <a:endParaRPr sz="1800">
              <a:latin typeface="Courier New"/>
              <a:cs typeface="Courier New"/>
            </a:endParaRPr>
          </a:p>
          <a:p>
            <a:pPr marL="203200" marR="627380">
              <a:lnSpc>
                <a:spcPct val="100000"/>
              </a:lnSpc>
              <a:spcBef>
                <a:spcPts val="1140"/>
              </a:spcBef>
            </a:pPr>
            <a:r>
              <a:rPr dirty="0" u="sng" sz="1000" spc="-5" b="1">
                <a:solidFill>
                  <a:srgbClr val="205E9E"/>
                </a:solidFill>
                <a:uFill>
                  <a:solidFill>
                    <a:srgbClr val="205E9E"/>
                  </a:solidFill>
                </a:uFill>
                <a:latin typeface="Courier New"/>
                <a:cs typeface="Courier New"/>
                <a:hlinkClick r:id="rId3"/>
              </a:rPr>
              <a:t>http://www.agilebuddha.com/agile/agile-principle- </a:t>
            </a:r>
            <a:r>
              <a:rPr dirty="0" sz="1000" spc="-5" b="1">
                <a:solidFill>
                  <a:srgbClr val="205E9E"/>
                </a:solidFill>
                <a:latin typeface="Courier New"/>
                <a:cs typeface="Courier New"/>
              </a:rPr>
              <a:t> </a:t>
            </a:r>
            <a:r>
              <a:rPr dirty="0" u="sng" sz="1000" spc="-5" b="1">
                <a:solidFill>
                  <a:srgbClr val="205E9E"/>
                </a:solidFill>
                <a:uFill>
                  <a:solidFill>
                    <a:srgbClr val="205E9E"/>
                  </a:solidFill>
                </a:uFill>
                <a:latin typeface="Courier New"/>
                <a:cs typeface="Courier New"/>
                <a:hlinkClick r:id="rId3"/>
              </a:rPr>
              <a:t>simplicity-the-art-of-maximising-the-work-not-done/</a:t>
            </a:r>
            <a:endParaRPr sz="1000">
              <a:latin typeface="Courier New"/>
              <a:cs typeface="Courier New"/>
            </a:endParaRPr>
          </a:p>
        </p:txBody>
      </p:sp>
      <p:sp>
        <p:nvSpPr>
          <p:cNvPr id="25" name="object 25"/>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2" name="object 22"/>
          <p:cNvSpPr txBox="1"/>
          <p:nvPr/>
        </p:nvSpPr>
        <p:spPr>
          <a:xfrm>
            <a:off x="8682190" y="2023500"/>
            <a:ext cx="3042920" cy="597916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The ability to design  everything from  physical spaces to  programs to lessons in  </a:t>
            </a:r>
            <a:r>
              <a:rPr dirty="0" sz="1800" b="1">
                <a:solidFill>
                  <a:srgbClr val="373838"/>
                </a:solidFill>
                <a:latin typeface="Courier New"/>
                <a:cs typeface="Courier New"/>
              </a:rPr>
              <a:t> </a:t>
            </a:r>
            <a:r>
              <a:rPr dirty="0" sz="1800" spc="-5" b="1">
                <a:solidFill>
                  <a:srgbClr val="373838"/>
                </a:solidFill>
                <a:latin typeface="Courier New"/>
                <a:cs typeface="Courier New"/>
              </a:rPr>
              <a:t>a manner that provides  </a:t>
            </a:r>
            <a:r>
              <a:rPr dirty="0" sz="1800" b="1">
                <a:solidFill>
                  <a:srgbClr val="373838"/>
                </a:solidFill>
                <a:latin typeface="Courier New"/>
                <a:cs typeface="Courier New"/>
              </a:rPr>
              <a:t> </a:t>
            </a:r>
            <a:r>
              <a:rPr dirty="0" sz="1800" spc="-5" b="1">
                <a:solidFill>
                  <a:srgbClr val="373838"/>
                </a:solidFill>
                <a:latin typeface="Courier New"/>
                <a:cs typeface="Courier New"/>
              </a:rPr>
              <a:t>a simple and effective  pathway for</a:t>
            </a:r>
            <a:r>
              <a:rPr dirty="0" sz="1800" spc="-15" b="1">
                <a:solidFill>
                  <a:srgbClr val="373838"/>
                </a:solidFill>
                <a:latin typeface="Courier New"/>
                <a:cs typeface="Courier New"/>
              </a:rPr>
              <a:t> </a:t>
            </a:r>
            <a:r>
              <a:rPr dirty="0" sz="1800" spc="-5" b="1">
                <a:solidFill>
                  <a:srgbClr val="373838"/>
                </a:solidFill>
                <a:latin typeface="Courier New"/>
                <a:cs typeface="Courier New"/>
              </a:rPr>
              <a:t>students.</a:t>
            </a:r>
            <a:endParaRPr sz="1800">
              <a:latin typeface="Courier New"/>
              <a:cs typeface="Courier New"/>
            </a:endParaRPr>
          </a:p>
          <a:p>
            <a:pPr marL="12700" marR="5080">
              <a:lnSpc>
                <a:spcPct val="138900"/>
              </a:lnSpc>
              <a:spcBef>
                <a:spcPts val="1000"/>
              </a:spcBef>
            </a:pPr>
            <a:r>
              <a:rPr dirty="0" sz="1800" spc="-5" b="1">
                <a:solidFill>
                  <a:srgbClr val="373838"/>
                </a:solidFill>
                <a:latin typeface="Courier New"/>
                <a:cs typeface="Courier New"/>
              </a:rPr>
              <a:t>This is critical to  student success in the  early stages of their  development.</a:t>
            </a:r>
            <a:endParaRPr sz="1800">
              <a:latin typeface="Courier New"/>
              <a:cs typeface="Courier New"/>
            </a:endParaRPr>
          </a:p>
          <a:p>
            <a:pPr marL="12700" marR="965200">
              <a:lnSpc>
                <a:spcPct val="138900"/>
              </a:lnSpc>
              <a:spcBef>
                <a:spcPts val="1000"/>
              </a:spcBef>
            </a:pPr>
            <a:r>
              <a:rPr dirty="0" sz="1800" spc="-5" b="1" i="1">
                <a:solidFill>
                  <a:srgbClr val="373838"/>
                </a:solidFill>
                <a:latin typeface="Courier New"/>
                <a:cs typeface="Courier New"/>
              </a:rPr>
              <a:t>Simplicity is  </a:t>
            </a:r>
            <a:r>
              <a:rPr dirty="0" sz="1800" spc="-5" b="1" i="1">
                <a:solidFill>
                  <a:srgbClr val="373838"/>
                </a:solidFill>
                <a:latin typeface="Courier New"/>
                <a:cs typeface="Courier New"/>
              </a:rPr>
              <a:t>the ultimate  </a:t>
            </a:r>
            <a:r>
              <a:rPr dirty="0" sz="1800" spc="-5" b="1" i="1">
                <a:solidFill>
                  <a:srgbClr val="373838"/>
                </a:solidFill>
                <a:latin typeface="Courier New"/>
                <a:cs typeface="Courier New"/>
              </a:rPr>
              <a:t>sophistication.</a:t>
            </a:r>
            <a:endParaRPr sz="1800">
              <a:latin typeface="Courier New"/>
              <a:cs typeface="Courier New"/>
            </a:endParaRPr>
          </a:p>
          <a:p>
            <a:pPr marL="12700">
              <a:lnSpc>
                <a:spcPct val="100000"/>
              </a:lnSpc>
              <a:spcBef>
                <a:spcPts val="1440"/>
              </a:spcBef>
            </a:pPr>
            <a:r>
              <a:rPr dirty="0" sz="1200" spc="-5" b="1">
                <a:solidFill>
                  <a:srgbClr val="373838"/>
                </a:solidFill>
                <a:latin typeface="Courier New"/>
                <a:cs typeface="Courier New"/>
              </a:rPr>
              <a:t>– Leonardo da</a:t>
            </a:r>
            <a:r>
              <a:rPr dirty="0" sz="1200" spc="-10" b="1">
                <a:solidFill>
                  <a:srgbClr val="373838"/>
                </a:solidFill>
                <a:latin typeface="Courier New"/>
                <a:cs typeface="Courier New"/>
              </a:rPr>
              <a:t> </a:t>
            </a:r>
            <a:r>
              <a:rPr dirty="0" sz="1200" spc="-5" b="1">
                <a:solidFill>
                  <a:srgbClr val="373838"/>
                </a:solidFill>
                <a:latin typeface="Courier New"/>
                <a:cs typeface="Courier New"/>
              </a:rPr>
              <a:t>Vinci</a:t>
            </a:r>
            <a:endParaRPr sz="1200">
              <a:latin typeface="Courier New"/>
              <a:cs typeface="Courier New"/>
            </a:endParaRPr>
          </a:p>
        </p:txBody>
      </p:sp>
      <p:sp>
        <p:nvSpPr>
          <p:cNvPr id="23" name="object 23"/>
          <p:cNvSpPr txBox="1"/>
          <p:nvPr/>
        </p:nvSpPr>
        <p:spPr>
          <a:xfrm>
            <a:off x="12517590" y="2034473"/>
            <a:ext cx="4414520" cy="1168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854" algn="l"/>
              </a:tabLst>
            </a:pPr>
            <a:r>
              <a:rPr dirty="0" sz="1800" spc="-5" b="1">
                <a:solidFill>
                  <a:srgbClr val="373838"/>
                </a:solidFill>
                <a:latin typeface="Courier New"/>
                <a:cs typeface="Courier New"/>
              </a:rPr>
              <a:t>The teacher that cuts through  the complexities of a concept to  help students understand.</a:t>
            </a:r>
            <a:endParaRPr sz="1800">
              <a:latin typeface="Courier New"/>
              <a:cs typeface="Courier New"/>
            </a:endParaRPr>
          </a:p>
        </p:txBody>
      </p:sp>
      <p:sp>
        <p:nvSpPr>
          <p:cNvPr id="24" name="object 24"/>
          <p:cNvSpPr txBox="1"/>
          <p:nvPr/>
        </p:nvSpPr>
        <p:spPr>
          <a:xfrm>
            <a:off x="12517590" y="3304475"/>
            <a:ext cx="3591560" cy="1168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854" algn="l"/>
              </a:tabLst>
            </a:pPr>
            <a:r>
              <a:rPr dirty="0" sz="1800" spc="-5" b="1">
                <a:solidFill>
                  <a:srgbClr val="373838"/>
                </a:solidFill>
                <a:latin typeface="Courier New"/>
                <a:cs typeface="Courier New"/>
              </a:rPr>
              <a:t>The administrator that  streamlines the enrollment  process for</a:t>
            </a:r>
            <a:r>
              <a:rPr dirty="0" sz="1800" spc="-10" b="1">
                <a:solidFill>
                  <a:srgbClr val="373838"/>
                </a:solidFill>
                <a:latin typeface="Courier New"/>
                <a:cs typeface="Courier New"/>
              </a:rPr>
              <a:t> </a:t>
            </a:r>
            <a:r>
              <a:rPr dirty="0" sz="1800" spc="-5" b="1">
                <a:solidFill>
                  <a:srgbClr val="373838"/>
                </a:solidFill>
                <a:latin typeface="Courier New"/>
                <a:cs typeface="Courier New"/>
              </a:rPr>
              <a:t>students.</a:t>
            </a:r>
            <a:endParaRPr sz="1800">
              <a:latin typeface="Courier New"/>
              <a:cs typeface="Courier New"/>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3785393"/>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27" y="3989543"/>
              <a:ext cx="217233" cy="149199"/>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16" name="object 16"/>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3785393"/>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27" y="3989543"/>
              <a:ext cx="217233" cy="149199"/>
            </a:xfrm>
            <a:prstGeom prst="rect">
              <a:avLst/>
            </a:prstGeom>
            <a:blipFill>
              <a:blip r:embed="rId2" cstate="print"/>
              <a:stretch>
                <a:fillRect/>
              </a:stretch>
            </a:blipFill>
          </p:spPr>
          <p:txBody>
            <a:bodyPr wrap="square" lIns="0" tIns="0" rIns="0" bIns="0" rtlCol="0"/>
            <a:lstStyle/>
            <a:p/>
          </p:txBody>
        </p:sp>
      </p:grpSp>
      <p:sp>
        <p:nvSpPr>
          <p:cNvPr id="15" name="object 15"/>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6" name="object 16"/>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txBox="1"/>
          <p:nvPr/>
        </p:nvSpPr>
        <p:spPr>
          <a:xfrm>
            <a:off x="8682190" y="2023500"/>
            <a:ext cx="3180080" cy="5090160"/>
          </a:xfrm>
          <a:prstGeom prst="rect">
            <a:avLst/>
          </a:prstGeom>
        </p:spPr>
        <p:txBody>
          <a:bodyPr wrap="square" lIns="0" tIns="12700" rIns="0" bIns="0" rtlCol="0" vert="horz">
            <a:spAutoFit/>
          </a:bodyPr>
          <a:lstStyle/>
          <a:p>
            <a:pPr marL="12700" marR="279400">
              <a:lnSpc>
                <a:spcPct val="138900"/>
              </a:lnSpc>
              <a:spcBef>
                <a:spcPts val="100"/>
              </a:spcBef>
            </a:pPr>
            <a:r>
              <a:rPr dirty="0" sz="1800" spc="-5" b="1">
                <a:solidFill>
                  <a:srgbClr val="373838"/>
                </a:solidFill>
                <a:latin typeface="Courier New"/>
                <a:cs typeface="Courier New"/>
              </a:rPr>
              <a:t>This is being able to  really put yourself  in another</a:t>
            </a:r>
            <a:r>
              <a:rPr dirty="0" sz="1800" spc="-15" b="1">
                <a:solidFill>
                  <a:srgbClr val="373838"/>
                </a:solidFill>
                <a:latin typeface="Courier New"/>
                <a:cs typeface="Courier New"/>
              </a:rPr>
              <a:t> </a:t>
            </a:r>
            <a:r>
              <a:rPr dirty="0" sz="1800" spc="-5" b="1">
                <a:solidFill>
                  <a:srgbClr val="373838"/>
                </a:solidFill>
                <a:latin typeface="Courier New"/>
                <a:cs typeface="Courier New"/>
              </a:rPr>
              <a:t>person’s</a:t>
            </a:r>
            <a:endParaRPr sz="1800">
              <a:latin typeface="Courier New"/>
              <a:cs typeface="Courier New"/>
            </a:endParaRPr>
          </a:p>
          <a:p>
            <a:pPr marL="12700" marR="142240">
              <a:lnSpc>
                <a:spcPct val="138900"/>
              </a:lnSpc>
            </a:pPr>
            <a:r>
              <a:rPr dirty="0" sz="1800" spc="-5" b="1">
                <a:solidFill>
                  <a:srgbClr val="373838"/>
                </a:solidFill>
                <a:latin typeface="Courier New"/>
                <a:cs typeface="Courier New"/>
              </a:rPr>
              <a:t>shoes. You are able to  truly understand their  situation and feelings  because of your  personal</a:t>
            </a:r>
            <a:r>
              <a:rPr dirty="0" sz="1800" spc="-10" b="1">
                <a:solidFill>
                  <a:srgbClr val="373838"/>
                </a:solidFill>
                <a:latin typeface="Courier New"/>
                <a:cs typeface="Courier New"/>
              </a:rPr>
              <a:t> </a:t>
            </a:r>
            <a:r>
              <a:rPr dirty="0" sz="1800" spc="-5" b="1">
                <a:solidFill>
                  <a:srgbClr val="373838"/>
                </a:solidFill>
                <a:latin typeface="Courier New"/>
                <a:cs typeface="Courier New"/>
              </a:rPr>
              <a:t>experiences.</a:t>
            </a:r>
            <a:endParaRPr sz="1800">
              <a:latin typeface="Courier New"/>
              <a:cs typeface="Courier New"/>
            </a:endParaRPr>
          </a:p>
          <a:p>
            <a:pPr marL="12700" marR="5080">
              <a:lnSpc>
                <a:spcPct val="138900"/>
              </a:lnSpc>
              <a:spcBef>
                <a:spcPts val="1000"/>
              </a:spcBef>
            </a:pPr>
            <a:r>
              <a:rPr dirty="0" sz="1800" spc="-5" b="1" i="1">
                <a:solidFill>
                  <a:srgbClr val="373838"/>
                </a:solidFill>
                <a:latin typeface="Courier New"/>
                <a:cs typeface="Courier New"/>
              </a:rPr>
              <a:t>A student won’t care  </a:t>
            </a:r>
            <a:r>
              <a:rPr dirty="0" sz="1800" spc="-5" b="1" i="1">
                <a:solidFill>
                  <a:srgbClr val="373838"/>
                </a:solidFill>
                <a:latin typeface="Courier New"/>
                <a:cs typeface="Courier New"/>
              </a:rPr>
              <a:t>how much you know until  they know how much you  care.</a:t>
            </a:r>
            <a:endParaRPr sz="1800">
              <a:latin typeface="Courier New"/>
              <a:cs typeface="Courier New"/>
            </a:endParaRPr>
          </a:p>
          <a:p>
            <a:pPr marL="12700">
              <a:lnSpc>
                <a:spcPct val="100000"/>
              </a:lnSpc>
              <a:spcBef>
                <a:spcPts val="1440"/>
              </a:spcBef>
            </a:pPr>
            <a:r>
              <a:rPr dirty="0" sz="1200" spc="-5" b="1">
                <a:solidFill>
                  <a:srgbClr val="373838"/>
                </a:solidFill>
                <a:latin typeface="Courier New"/>
                <a:cs typeface="Courier New"/>
              </a:rPr>
              <a:t>–</a:t>
            </a:r>
            <a:r>
              <a:rPr dirty="0" sz="1200" spc="-10" b="1">
                <a:solidFill>
                  <a:srgbClr val="373838"/>
                </a:solidFill>
                <a:latin typeface="Courier New"/>
                <a:cs typeface="Courier New"/>
              </a:rPr>
              <a:t> </a:t>
            </a:r>
            <a:r>
              <a:rPr dirty="0" sz="1200" spc="-5" b="1">
                <a:solidFill>
                  <a:srgbClr val="373838"/>
                </a:solidFill>
                <a:latin typeface="Courier New"/>
                <a:cs typeface="Courier New"/>
              </a:rPr>
              <a:t>Unknown</a:t>
            </a:r>
            <a:endParaRPr sz="1200">
              <a:latin typeface="Courier New"/>
              <a:cs typeface="Courier New"/>
            </a:endParaRPr>
          </a:p>
        </p:txBody>
      </p:sp>
      <p:sp>
        <p:nvSpPr>
          <p:cNvPr id="20" name="object 2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3785393"/>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27" y="3989543"/>
              <a:ext cx="217233" cy="149199"/>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6" name="object 16"/>
          <p:cNvSpPr txBox="1"/>
          <p:nvPr/>
        </p:nvSpPr>
        <p:spPr>
          <a:xfrm>
            <a:off x="8682190" y="1517202"/>
            <a:ext cx="8153400" cy="330200"/>
          </a:xfrm>
          <a:prstGeom prst="rect">
            <a:avLst/>
          </a:prstGeom>
        </p:spPr>
        <p:txBody>
          <a:bodyPr wrap="square" lIns="0" tIns="12700" rIns="0" bIns="0" rtlCol="0" vert="horz">
            <a:spAutoFit/>
          </a:bodyPr>
          <a:lstStyle/>
          <a:p>
            <a:pPr marL="12700">
              <a:lnSpc>
                <a:spcPct val="100000"/>
              </a:lnSpc>
              <a:spcBef>
                <a:spcPts val="100"/>
              </a:spcBef>
              <a:tabLst>
                <a:tab pos="3720465" algn="l"/>
              </a:tabLst>
            </a:pPr>
            <a:r>
              <a:rPr dirty="0" baseline="2777" sz="3000" spc="-7" b="1">
                <a:solidFill>
                  <a:srgbClr val="373838"/>
                </a:solidFill>
                <a:latin typeface="Courier New"/>
                <a:cs typeface="Courier New"/>
              </a:rPr>
              <a:t>What</a:t>
            </a:r>
            <a:r>
              <a:rPr dirty="0" baseline="2777" sz="3000" spc="7" b="1">
                <a:solidFill>
                  <a:srgbClr val="373838"/>
                </a:solidFill>
                <a:latin typeface="Courier New"/>
                <a:cs typeface="Courier New"/>
              </a:rPr>
              <a:t> </a:t>
            </a:r>
            <a:r>
              <a:rPr dirty="0" baseline="2777" sz="3000" spc="-7" b="1">
                <a:solidFill>
                  <a:srgbClr val="373838"/>
                </a:solidFill>
                <a:latin typeface="Courier New"/>
                <a:cs typeface="Courier New"/>
              </a:rPr>
              <a:t>is</a:t>
            </a:r>
            <a:r>
              <a:rPr dirty="0" baseline="2777" sz="3000" spc="15" b="1">
                <a:solidFill>
                  <a:srgbClr val="373838"/>
                </a:solidFill>
                <a:latin typeface="Courier New"/>
                <a:cs typeface="Courier New"/>
              </a:rPr>
              <a:t> </a:t>
            </a:r>
            <a:r>
              <a:rPr dirty="0" baseline="2777" sz="3000" spc="-7" b="1">
                <a:solidFill>
                  <a:srgbClr val="373838"/>
                </a:solidFill>
                <a:latin typeface="Courier New"/>
                <a:cs typeface="Courier New"/>
              </a:rPr>
              <a:t>it?	</a:t>
            </a:r>
            <a:r>
              <a:rPr dirty="0" sz="2000" spc="-5" b="1">
                <a:solidFill>
                  <a:srgbClr val="373838"/>
                </a:solidFill>
                <a:latin typeface="Courier New"/>
                <a:cs typeface="Courier New"/>
              </a:rPr>
              <a:t>How does it look in adult</a:t>
            </a:r>
            <a:r>
              <a:rPr dirty="0" sz="2000" spc="5" b="1">
                <a:solidFill>
                  <a:srgbClr val="373838"/>
                </a:solidFill>
                <a:latin typeface="Courier New"/>
                <a:cs typeface="Courier New"/>
              </a:rPr>
              <a:t> </a:t>
            </a:r>
            <a:r>
              <a:rPr dirty="0" sz="2000" spc="-5" b="1">
                <a:solidFill>
                  <a:srgbClr val="373838"/>
                </a:solidFill>
                <a:latin typeface="Courier New"/>
                <a:cs typeface="Courier New"/>
              </a:rPr>
              <a:t>ed?</a:t>
            </a:r>
            <a:endParaRPr sz="2000">
              <a:latin typeface="Courier New"/>
              <a:cs typeface="Courier New"/>
            </a:endParaRPr>
          </a:p>
        </p:txBody>
      </p:sp>
      <p:sp>
        <p:nvSpPr>
          <p:cNvPr id="17" name="object 17"/>
          <p:cNvSpPr txBox="1"/>
          <p:nvPr/>
        </p:nvSpPr>
        <p:spPr>
          <a:xfrm>
            <a:off x="12390590" y="6174928"/>
            <a:ext cx="45974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How do I improve in this</a:t>
            </a:r>
            <a:r>
              <a:rPr dirty="0" sz="2000" spc="10" b="1">
                <a:solidFill>
                  <a:srgbClr val="373838"/>
                </a:solidFill>
                <a:latin typeface="Courier New"/>
                <a:cs typeface="Courier New"/>
              </a:rPr>
              <a:t> </a:t>
            </a:r>
            <a:r>
              <a:rPr dirty="0" sz="2000" spc="-5" b="1">
                <a:solidFill>
                  <a:srgbClr val="373838"/>
                </a:solidFill>
                <a:latin typeface="Courier New"/>
                <a:cs typeface="Courier New"/>
              </a:rPr>
              <a:t>area?</a:t>
            </a:r>
            <a:endParaRPr sz="2000">
              <a:latin typeface="Courier New"/>
              <a:cs typeface="Courier New"/>
            </a:endParaRPr>
          </a:p>
        </p:txBody>
      </p:sp>
      <p:sp>
        <p:nvSpPr>
          <p:cNvPr id="18" name="object 18"/>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9" name="object 19"/>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20" name="object 20"/>
          <p:cNvSpPr/>
          <p:nvPr/>
        </p:nvSpPr>
        <p:spPr>
          <a:xfrm>
            <a:off x="12403290" y="1947862"/>
            <a:ext cx="4762500" cy="3521075"/>
          </a:xfrm>
          <a:custGeom>
            <a:avLst/>
            <a:gdLst/>
            <a:ahLst/>
            <a:cxnLst/>
            <a:rect l="l" t="t" r="r" b="b"/>
            <a:pathLst>
              <a:path w="4762500" h="3521075">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3267075"/>
                </a:lnTo>
                <a:lnTo>
                  <a:pt x="4092" y="3312729"/>
                </a:lnTo>
                <a:lnTo>
                  <a:pt x="15890" y="3355700"/>
                </a:lnTo>
                <a:lnTo>
                  <a:pt x="34677" y="3395269"/>
                </a:lnTo>
                <a:lnTo>
                  <a:pt x="59736" y="3430720"/>
                </a:lnTo>
                <a:lnTo>
                  <a:pt x="90349" y="3461334"/>
                </a:lnTo>
                <a:lnTo>
                  <a:pt x="125799" y="3486394"/>
                </a:lnTo>
                <a:lnTo>
                  <a:pt x="165369" y="3505183"/>
                </a:lnTo>
                <a:lnTo>
                  <a:pt x="208342" y="3516982"/>
                </a:lnTo>
                <a:lnTo>
                  <a:pt x="254000" y="3521075"/>
                </a:lnTo>
                <a:lnTo>
                  <a:pt x="4508500" y="3521075"/>
                </a:lnTo>
                <a:lnTo>
                  <a:pt x="4554157" y="3516982"/>
                </a:lnTo>
                <a:lnTo>
                  <a:pt x="4597130" y="3505183"/>
                </a:lnTo>
                <a:lnTo>
                  <a:pt x="4636700" y="3486394"/>
                </a:lnTo>
                <a:lnTo>
                  <a:pt x="4672150" y="3461334"/>
                </a:lnTo>
                <a:lnTo>
                  <a:pt x="4702763" y="3430720"/>
                </a:lnTo>
                <a:lnTo>
                  <a:pt x="4727822" y="3395269"/>
                </a:lnTo>
                <a:lnTo>
                  <a:pt x="4746609" y="3355700"/>
                </a:lnTo>
                <a:lnTo>
                  <a:pt x="4758407" y="3312729"/>
                </a:lnTo>
                <a:lnTo>
                  <a:pt x="4762500" y="3267075"/>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1" name="object 21"/>
          <p:cNvSpPr/>
          <p:nvPr/>
        </p:nvSpPr>
        <p:spPr>
          <a:xfrm>
            <a:off x="12403290" y="6605587"/>
            <a:ext cx="4762500" cy="1993900"/>
          </a:xfrm>
          <a:custGeom>
            <a:avLst/>
            <a:gdLst/>
            <a:ahLst/>
            <a:cxnLst/>
            <a:rect l="l" t="t" r="r" b="b"/>
            <a:pathLst>
              <a:path w="4762500" h="1993900">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1739900"/>
                </a:lnTo>
                <a:lnTo>
                  <a:pt x="4092" y="1785554"/>
                </a:lnTo>
                <a:lnTo>
                  <a:pt x="15890" y="1828525"/>
                </a:lnTo>
                <a:lnTo>
                  <a:pt x="34677" y="1868094"/>
                </a:lnTo>
                <a:lnTo>
                  <a:pt x="59736" y="1903545"/>
                </a:lnTo>
                <a:lnTo>
                  <a:pt x="90349" y="1934159"/>
                </a:lnTo>
                <a:lnTo>
                  <a:pt x="125799" y="1959219"/>
                </a:lnTo>
                <a:lnTo>
                  <a:pt x="165369" y="1978008"/>
                </a:lnTo>
                <a:lnTo>
                  <a:pt x="208342" y="1989807"/>
                </a:lnTo>
                <a:lnTo>
                  <a:pt x="254000" y="1993900"/>
                </a:lnTo>
                <a:lnTo>
                  <a:pt x="4508500" y="1993900"/>
                </a:lnTo>
                <a:lnTo>
                  <a:pt x="4554157" y="1989807"/>
                </a:lnTo>
                <a:lnTo>
                  <a:pt x="4597130" y="1978008"/>
                </a:lnTo>
                <a:lnTo>
                  <a:pt x="4636700" y="1959219"/>
                </a:lnTo>
                <a:lnTo>
                  <a:pt x="4672150" y="1934159"/>
                </a:lnTo>
                <a:lnTo>
                  <a:pt x="4702763" y="1903545"/>
                </a:lnTo>
                <a:lnTo>
                  <a:pt x="4727822" y="1868094"/>
                </a:lnTo>
                <a:lnTo>
                  <a:pt x="4746609" y="1828525"/>
                </a:lnTo>
                <a:lnTo>
                  <a:pt x="4758407" y="1785554"/>
                </a:lnTo>
                <a:lnTo>
                  <a:pt x="4762500" y="1739900"/>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2" name="object 22"/>
          <p:cNvSpPr txBox="1"/>
          <p:nvPr/>
        </p:nvSpPr>
        <p:spPr>
          <a:xfrm>
            <a:off x="8682190" y="2023500"/>
            <a:ext cx="3180080" cy="5090160"/>
          </a:xfrm>
          <a:prstGeom prst="rect">
            <a:avLst/>
          </a:prstGeom>
        </p:spPr>
        <p:txBody>
          <a:bodyPr wrap="square" lIns="0" tIns="12700" rIns="0" bIns="0" rtlCol="0" vert="horz">
            <a:spAutoFit/>
          </a:bodyPr>
          <a:lstStyle/>
          <a:p>
            <a:pPr marL="12700" marR="279400">
              <a:lnSpc>
                <a:spcPct val="138900"/>
              </a:lnSpc>
              <a:spcBef>
                <a:spcPts val="100"/>
              </a:spcBef>
            </a:pPr>
            <a:r>
              <a:rPr dirty="0" sz="1800" spc="-5" b="1">
                <a:solidFill>
                  <a:srgbClr val="373838"/>
                </a:solidFill>
                <a:latin typeface="Courier New"/>
                <a:cs typeface="Courier New"/>
              </a:rPr>
              <a:t>This is being able to  really put yourself  in another</a:t>
            </a:r>
            <a:r>
              <a:rPr dirty="0" sz="1800" spc="-15" b="1">
                <a:solidFill>
                  <a:srgbClr val="373838"/>
                </a:solidFill>
                <a:latin typeface="Courier New"/>
                <a:cs typeface="Courier New"/>
              </a:rPr>
              <a:t> </a:t>
            </a:r>
            <a:r>
              <a:rPr dirty="0" sz="1800" spc="-5" b="1">
                <a:solidFill>
                  <a:srgbClr val="373838"/>
                </a:solidFill>
                <a:latin typeface="Courier New"/>
                <a:cs typeface="Courier New"/>
              </a:rPr>
              <a:t>person’s</a:t>
            </a:r>
            <a:endParaRPr sz="1800">
              <a:latin typeface="Courier New"/>
              <a:cs typeface="Courier New"/>
            </a:endParaRPr>
          </a:p>
          <a:p>
            <a:pPr marL="12700" marR="142240">
              <a:lnSpc>
                <a:spcPct val="138900"/>
              </a:lnSpc>
            </a:pPr>
            <a:r>
              <a:rPr dirty="0" sz="1800" spc="-5" b="1">
                <a:solidFill>
                  <a:srgbClr val="373838"/>
                </a:solidFill>
                <a:latin typeface="Courier New"/>
                <a:cs typeface="Courier New"/>
              </a:rPr>
              <a:t>shoes. You are able to  truly understand their  situation and feelings  because of your  personal</a:t>
            </a:r>
            <a:r>
              <a:rPr dirty="0" sz="1800" spc="-10" b="1">
                <a:solidFill>
                  <a:srgbClr val="373838"/>
                </a:solidFill>
                <a:latin typeface="Courier New"/>
                <a:cs typeface="Courier New"/>
              </a:rPr>
              <a:t> </a:t>
            </a:r>
            <a:r>
              <a:rPr dirty="0" sz="1800" spc="-5" b="1">
                <a:solidFill>
                  <a:srgbClr val="373838"/>
                </a:solidFill>
                <a:latin typeface="Courier New"/>
                <a:cs typeface="Courier New"/>
              </a:rPr>
              <a:t>experiences.</a:t>
            </a:r>
            <a:endParaRPr sz="1800">
              <a:latin typeface="Courier New"/>
              <a:cs typeface="Courier New"/>
            </a:endParaRPr>
          </a:p>
          <a:p>
            <a:pPr marL="12700" marR="5080">
              <a:lnSpc>
                <a:spcPct val="138900"/>
              </a:lnSpc>
              <a:spcBef>
                <a:spcPts val="1000"/>
              </a:spcBef>
            </a:pPr>
            <a:r>
              <a:rPr dirty="0" sz="1800" spc="-5" b="1" i="1">
                <a:solidFill>
                  <a:srgbClr val="373838"/>
                </a:solidFill>
                <a:latin typeface="Courier New"/>
                <a:cs typeface="Courier New"/>
              </a:rPr>
              <a:t>A student won’t care  </a:t>
            </a:r>
            <a:r>
              <a:rPr dirty="0" sz="1800" spc="-5" b="1" i="1">
                <a:solidFill>
                  <a:srgbClr val="373838"/>
                </a:solidFill>
                <a:latin typeface="Courier New"/>
                <a:cs typeface="Courier New"/>
              </a:rPr>
              <a:t>how much you know until  they know how much you  care.</a:t>
            </a:r>
            <a:endParaRPr sz="1800">
              <a:latin typeface="Courier New"/>
              <a:cs typeface="Courier New"/>
            </a:endParaRPr>
          </a:p>
          <a:p>
            <a:pPr marL="12700">
              <a:lnSpc>
                <a:spcPct val="100000"/>
              </a:lnSpc>
              <a:spcBef>
                <a:spcPts val="1440"/>
              </a:spcBef>
            </a:pPr>
            <a:r>
              <a:rPr dirty="0" sz="1200" spc="-5" b="1">
                <a:solidFill>
                  <a:srgbClr val="373838"/>
                </a:solidFill>
                <a:latin typeface="Courier New"/>
                <a:cs typeface="Courier New"/>
              </a:rPr>
              <a:t>–</a:t>
            </a:r>
            <a:r>
              <a:rPr dirty="0" sz="1200" spc="-10" b="1">
                <a:solidFill>
                  <a:srgbClr val="373838"/>
                </a:solidFill>
                <a:latin typeface="Courier New"/>
                <a:cs typeface="Courier New"/>
              </a:rPr>
              <a:t> </a:t>
            </a:r>
            <a:r>
              <a:rPr dirty="0" sz="1200" spc="-5" b="1">
                <a:solidFill>
                  <a:srgbClr val="373838"/>
                </a:solidFill>
                <a:latin typeface="Courier New"/>
                <a:cs typeface="Courier New"/>
              </a:rPr>
              <a:t>Unknown</a:t>
            </a:r>
            <a:endParaRPr sz="1200">
              <a:latin typeface="Courier New"/>
              <a:cs typeface="Courier New"/>
            </a:endParaRPr>
          </a:p>
        </p:txBody>
      </p:sp>
      <p:sp>
        <p:nvSpPr>
          <p:cNvPr id="28" name="object 28"/>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3" name="object 23"/>
          <p:cNvSpPr txBox="1"/>
          <p:nvPr/>
        </p:nvSpPr>
        <p:spPr>
          <a:xfrm>
            <a:off x="12517590" y="2034473"/>
            <a:ext cx="4140200" cy="1168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854" algn="l"/>
              </a:tabLst>
            </a:pPr>
            <a:r>
              <a:rPr dirty="0" sz="1800" spc="-5" b="1">
                <a:solidFill>
                  <a:srgbClr val="373838"/>
                </a:solidFill>
                <a:latin typeface="Courier New"/>
                <a:cs typeface="Courier New"/>
              </a:rPr>
              <a:t>It is the teacher who,  unrushed, sits down and really  listens to their student.</a:t>
            </a:r>
            <a:endParaRPr sz="1800">
              <a:latin typeface="Courier New"/>
              <a:cs typeface="Courier New"/>
            </a:endParaRPr>
          </a:p>
        </p:txBody>
      </p:sp>
      <p:sp>
        <p:nvSpPr>
          <p:cNvPr id="24" name="object 24"/>
          <p:cNvSpPr txBox="1"/>
          <p:nvPr/>
        </p:nvSpPr>
        <p:spPr>
          <a:xfrm>
            <a:off x="12517590" y="3304475"/>
            <a:ext cx="4090035" cy="1549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854" algn="l"/>
              </a:tabLst>
            </a:pPr>
            <a:r>
              <a:rPr dirty="0" sz="1800" spc="-5" b="1">
                <a:solidFill>
                  <a:srgbClr val="373838"/>
                </a:solidFill>
                <a:latin typeface="Courier New"/>
                <a:cs typeface="Courier New"/>
              </a:rPr>
              <a:t>It is the administrator that  visits the homes of their  students to see how they can  further</a:t>
            </a:r>
            <a:r>
              <a:rPr dirty="0" sz="1800" spc="-10" b="1">
                <a:solidFill>
                  <a:srgbClr val="373838"/>
                </a:solidFill>
                <a:latin typeface="Courier New"/>
                <a:cs typeface="Courier New"/>
              </a:rPr>
              <a:t> </a:t>
            </a:r>
            <a:r>
              <a:rPr dirty="0" sz="1800" spc="-5" b="1">
                <a:solidFill>
                  <a:srgbClr val="373838"/>
                </a:solidFill>
                <a:latin typeface="Courier New"/>
                <a:cs typeface="Courier New"/>
              </a:rPr>
              <a:t>help.</a:t>
            </a:r>
            <a:endParaRPr sz="1800">
              <a:latin typeface="Courier New"/>
              <a:cs typeface="Courier New"/>
            </a:endParaRPr>
          </a:p>
        </p:txBody>
      </p:sp>
      <p:sp>
        <p:nvSpPr>
          <p:cNvPr id="25" name="object 25"/>
          <p:cNvSpPr txBox="1"/>
          <p:nvPr/>
        </p:nvSpPr>
        <p:spPr>
          <a:xfrm>
            <a:off x="12517590" y="6798880"/>
            <a:ext cx="131445" cy="208279"/>
          </a:xfrm>
          <a:prstGeom prst="rect">
            <a:avLst/>
          </a:prstGeom>
        </p:spPr>
        <p:txBody>
          <a:bodyPr wrap="square" lIns="0" tIns="12700" rIns="0" bIns="0" rtlCol="0" vert="horz">
            <a:spAutoFit/>
          </a:bodyPr>
          <a:lstStyle/>
          <a:p>
            <a:pPr marL="12700">
              <a:lnSpc>
                <a:spcPct val="100000"/>
              </a:lnSpc>
              <a:spcBef>
                <a:spcPts val="100"/>
              </a:spcBef>
            </a:pPr>
            <a:r>
              <a:rPr dirty="0" sz="1200" spc="105">
                <a:solidFill>
                  <a:srgbClr val="373838"/>
                </a:solidFill>
                <a:latin typeface="Calibri"/>
                <a:cs typeface="Calibri"/>
              </a:rPr>
              <a:t>●</a:t>
            </a:r>
            <a:endParaRPr sz="1200">
              <a:latin typeface="Calibri"/>
              <a:cs typeface="Calibri"/>
            </a:endParaRPr>
          </a:p>
        </p:txBody>
      </p:sp>
      <p:sp>
        <p:nvSpPr>
          <p:cNvPr id="26" name="object 26"/>
          <p:cNvSpPr txBox="1"/>
          <p:nvPr/>
        </p:nvSpPr>
        <p:spPr>
          <a:xfrm>
            <a:off x="12492190" y="6760780"/>
            <a:ext cx="2769235" cy="807720"/>
          </a:xfrm>
          <a:prstGeom prst="rect">
            <a:avLst/>
          </a:prstGeom>
        </p:spPr>
        <p:txBody>
          <a:bodyPr wrap="square" lIns="0" tIns="12700" rIns="0" bIns="0" rtlCol="0" vert="horz">
            <a:spAutoFit/>
          </a:bodyPr>
          <a:lstStyle/>
          <a:p>
            <a:pPr marL="261620">
              <a:lnSpc>
                <a:spcPct val="100000"/>
              </a:lnSpc>
              <a:spcBef>
                <a:spcPts val="100"/>
              </a:spcBef>
            </a:pPr>
            <a:r>
              <a:rPr dirty="0" sz="1800" spc="-5" b="1">
                <a:solidFill>
                  <a:srgbClr val="373838"/>
                </a:solidFill>
                <a:latin typeface="Courier New"/>
                <a:cs typeface="Courier New"/>
              </a:rPr>
              <a:t>Listen...</a:t>
            </a:r>
            <a:r>
              <a:rPr dirty="0" sz="1800" spc="-15" b="1">
                <a:solidFill>
                  <a:srgbClr val="373838"/>
                </a:solidFill>
                <a:latin typeface="Courier New"/>
                <a:cs typeface="Courier New"/>
              </a:rPr>
              <a:t> </a:t>
            </a:r>
            <a:r>
              <a:rPr dirty="0" sz="1800" spc="-5" b="1">
                <a:solidFill>
                  <a:srgbClr val="373838"/>
                </a:solidFill>
                <a:latin typeface="Courier New"/>
                <a:cs typeface="Courier New"/>
              </a:rPr>
              <a:t>hard.</a:t>
            </a:r>
            <a:endParaRPr sz="1800">
              <a:latin typeface="Courier New"/>
              <a:cs typeface="Courier New"/>
            </a:endParaRPr>
          </a:p>
          <a:p>
            <a:pPr marL="261620" indent="-224154">
              <a:lnSpc>
                <a:spcPct val="100000"/>
              </a:lnSpc>
              <a:spcBef>
                <a:spcPts val="1839"/>
              </a:spcBef>
              <a:buSzPct val="66666"/>
              <a:buFont typeface="Calibri"/>
              <a:buChar char="●"/>
              <a:tabLst>
                <a:tab pos="262255" algn="l"/>
              </a:tabLst>
            </a:pPr>
            <a:r>
              <a:rPr dirty="0" sz="1800" spc="-5" b="1">
                <a:solidFill>
                  <a:srgbClr val="373838"/>
                </a:solidFill>
                <a:latin typeface="Courier New"/>
                <a:cs typeface="Courier New"/>
              </a:rPr>
              <a:t>Talk to</a:t>
            </a:r>
            <a:r>
              <a:rPr dirty="0" sz="1800" spc="-25" b="1">
                <a:solidFill>
                  <a:srgbClr val="373838"/>
                </a:solidFill>
                <a:latin typeface="Courier New"/>
                <a:cs typeface="Courier New"/>
              </a:rPr>
              <a:t> </a:t>
            </a:r>
            <a:r>
              <a:rPr dirty="0" sz="1800" spc="-5" b="1">
                <a:solidFill>
                  <a:srgbClr val="373838"/>
                </a:solidFill>
                <a:latin typeface="Courier New"/>
                <a:cs typeface="Courier New"/>
              </a:rPr>
              <a:t>strangers.</a:t>
            </a:r>
            <a:endParaRPr sz="1800">
              <a:latin typeface="Courier New"/>
              <a:cs typeface="Courier New"/>
            </a:endParaRPr>
          </a:p>
        </p:txBody>
      </p:sp>
      <p:sp>
        <p:nvSpPr>
          <p:cNvPr id="27" name="object 27"/>
          <p:cNvSpPr txBox="1"/>
          <p:nvPr/>
        </p:nvSpPr>
        <p:spPr>
          <a:xfrm>
            <a:off x="12517590" y="7687880"/>
            <a:ext cx="4445000" cy="330200"/>
          </a:xfrm>
          <a:prstGeom prst="rect">
            <a:avLst/>
          </a:prstGeom>
        </p:spPr>
        <p:txBody>
          <a:bodyPr wrap="square" lIns="0" tIns="12700" rIns="0" bIns="0" rtlCol="0" vert="horz">
            <a:spAutoFit/>
          </a:bodyPr>
          <a:lstStyle/>
          <a:p>
            <a:pPr marL="12700" marR="5080">
              <a:lnSpc>
                <a:spcPct val="100000"/>
              </a:lnSpc>
              <a:spcBef>
                <a:spcPts val="100"/>
              </a:spcBef>
            </a:pPr>
            <a:r>
              <a:rPr dirty="0" u="sng" sz="1000" spc="-5" b="1">
                <a:solidFill>
                  <a:srgbClr val="205E9E"/>
                </a:solidFill>
                <a:uFill>
                  <a:solidFill>
                    <a:srgbClr val="205E9E"/>
                  </a:solidFill>
                </a:uFill>
                <a:latin typeface="Courier New"/>
                <a:cs typeface="Courier New"/>
                <a:hlinkClick r:id="rId3"/>
              </a:rPr>
              <a:t>https://greatergood.berkeley.edu/arti cle/item/six_habits_ </a:t>
            </a:r>
            <a:r>
              <a:rPr dirty="0" sz="1000" spc="-5" b="1">
                <a:solidFill>
                  <a:srgbClr val="205E9E"/>
                </a:solidFill>
                <a:latin typeface="Courier New"/>
                <a:cs typeface="Courier New"/>
              </a:rPr>
              <a:t> </a:t>
            </a:r>
            <a:r>
              <a:rPr dirty="0" u="sng" sz="1000" spc="-5" b="1">
                <a:solidFill>
                  <a:srgbClr val="205E9E"/>
                </a:solidFill>
                <a:uFill>
                  <a:solidFill>
                    <a:srgbClr val="205E9E"/>
                  </a:solidFill>
                </a:uFill>
                <a:latin typeface="Courier New"/>
                <a:cs typeface="Courier New"/>
                <a:hlinkClick r:id="rId3"/>
              </a:rPr>
              <a:t>of_highly_empat hic_people1</a:t>
            </a:r>
            <a:endParaRPr sz="1000">
              <a:latin typeface="Courier New"/>
              <a:cs typeface="Courier New"/>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454818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11" y="4774512"/>
              <a:ext cx="212280" cy="145884"/>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16" name="object 16"/>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725657" y="4025388"/>
            <a:ext cx="3101340" cy="772160"/>
          </a:xfrm>
          <a:prstGeom prst="rect"/>
        </p:spPr>
        <p:txBody>
          <a:bodyPr wrap="square" lIns="0" tIns="12700" rIns="0" bIns="0" rtlCol="0" vert="horz">
            <a:spAutoFit/>
          </a:bodyPr>
          <a:lstStyle/>
          <a:p>
            <a:pPr marL="12700">
              <a:lnSpc>
                <a:spcPct val="100000"/>
              </a:lnSpc>
              <a:spcBef>
                <a:spcPts val="100"/>
              </a:spcBef>
            </a:pPr>
            <a:r>
              <a:rPr dirty="0" sz="4900" spc="254" b="0">
                <a:solidFill>
                  <a:srgbClr val="231F20"/>
                </a:solidFill>
                <a:latin typeface="Calibri"/>
                <a:cs typeface="Calibri"/>
              </a:rPr>
              <a:t>Dan</a:t>
            </a:r>
            <a:r>
              <a:rPr dirty="0" sz="4900" spc="95" b="0">
                <a:solidFill>
                  <a:srgbClr val="231F20"/>
                </a:solidFill>
                <a:latin typeface="Calibri"/>
                <a:cs typeface="Calibri"/>
              </a:rPr>
              <a:t> </a:t>
            </a:r>
            <a:r>
              <a:rPr dirty="0" sz="4900" spc="-5" b="0">
                <a:solidFill>
                  <a:srgbClr val="231F20"/>
                </a:solidFill>
                <a:latin typeface="Calibri"/>
                <a:cs typeface="Calibri"/>
              </a:rPr>
              <a:t>Griffith</a:t>
            </a:r>
            <a:endParaRPr sz="4900">
              <a:latin typeface="Calibri"/>
              <a:cs typeface="Calibri"/>
            </a:endParaRPr>
          </a:p>
        </p:txBody>
      </p:sp>
      <p:sp>
        <p:nvSpPr>
          <p:cNvPr id="3" name="object 3"/>
          <p:cNvSpPr txBox="1"/>
          <p:nvPr/>
        </p:nvSpPr>
        <p:spPr>
          <a:xfrm>
            <a:off x="10279502" y="4683631"/>
            <a:ext cx="3993515" cy="946150"/>
          </a:xfrm>
          <a:prstGeom prst="rect">
            <a:avLst/>
          </a:prstGeom>
        </p:spPr>
        <p:txBody>
          <a:bodyPr wrap="square" lIns="0" tIns="103505" rIns="0" bIns="0" rtlCol="0" vert="horz">
            <a:spAutoFit/>
          </a:bodyPr>
          <a:lstStyle/>
          <a:p>
            <a:pPr algn="ctr">
              <a:lnSpc>
                <a:spcPct val="100000"/>
              </a:lnSpc>
              <a:spcBef>
                <a:spcPts val="815"/>
              </a:spcBef>
            </a:pPr>
            <a:r>
              <a:rPr dirty="0" sz="2000" spc="120">
                <a:solidFill>
                  <a:srgbClr val="231F20"/>
                </a:solidFill>
                <a:latin typeface="Calibri"/>
                <a:cs typeface="Calibri"/>
              </a:rPr>
              <a:t>PRESIDENT </a:t>
            </a:r>
            <a:r>
              <a:rPr dirty="0" sz="2000" spc="-15">
                <a:solidFill>
                  <a:srgbClr val="231F20"/>
                </a:solidFill>
                <a:latin typeface="Calibri"/>
                <a:cs typeface="Calibri"/>
              </a:rPr>
              <a:t>- </a:t>
            </a:r>
            <a:r>
              <a:rPr dirty="0" sz="2000" spc="114">
                <a:solidFill>
                  <a:srgbClr val="231F20"/>
                </a:solidFill>
                <a:latin typeface="Calibri"/>
                <a:cs typeface="Calibri"/>
              </a:rPr>
              <a:t>EDUCATION</a:t>
            </a:r>
            <a:r>
              <a:rPr dirty="0" sz="2000" spc="70">
                <a:solidFill>
                  <a:srgbClr val="231F20"/>
                </a:solidFill>
                <a:latin typeface="Calibri"/>
                <a:cs typeface="Calibri"/>
              </a:rPr>
              <a:t> </a:t>
            </a:r>
            <a:r>
              <a:rPr dirty="0" sz="2000" spc="85">
                <a:solidFill>
                  <a:srgbClr val="231F20"/>
                </a:solidFill>
                <a:latin typeface="Calibri"/>
                <a:cs typeface="Calibri"/>
              </a:rPr>
              <a:t>DIVISION</a:t>
            </a:r>
            <a:endParaRPr sz="2000">
              <a:latin typeface="Calibri"/>
              <a:cs typeface="Calibri"/>
            </a:endParaRPr>
          </a:p>
          <a:p>
            <a:pPr algn="ctr">
              <a:lnSpc>
                <a:spcPct val="100000"/>
              </a:lnSpc>
              <a:spcBef>
                <a:spcPts val="950"/>
              </a:spcBef>
            </a:pPr>
            <a:r>
              <a:rPr dirty="0" u="sng" sz="2650" spc="70">
                <a:solidFill>
                  <a:srgbClr val="24ABE2"/>
                </a:solidFill>
                <a:uFill>
                  <a:solidFill>
                    <a:srgbClr val="24ABE2"/>
                  </a:solidFill>
                </a:uFill>
                <a:latin typeface="Calibri"/>
                <a:cs typeface="Calibri"/>
                <a:hlinkClick r:id="rId2"/>
              </a:rPr>
              <a:t>dan@essentialed.com</a:t>
            </a:r>
            <a:endParaRPr sz="2650">
              <a:latin typeface="Calibri"/>
              <a:cs typeface="Calibri"/>
            </a:endParaRPr>
          </a:p>
        </p:txBody>
      </p:sp>
      <p:sp>
        <p:nvSpPr>
          <p:cNvPr id="4" name="object 4"/>
          <p:cNvSpPr/>
          <p:nvPr/>
        </p:nvSpPr>
        <p:spPr>
          <a:xfrm>
            <a:off x="8474968" y="2541022"/>
            <a:ext cx="0" cy="4776470"/>
          </a:xfrm>
          <a:custGeom>
            <a:avLst/>
            <a:gdLst/>
            <a:ahLst/>
            <a:cxnLst/>
            <a:rect l="l" t="t" r="r" b="b"/>
            <a:pathLst>
              <a:path w="0" h="4776470">
                <a:moveTo>
                  <a:pt x="0" y="0"/>
                </a:moveTo>
                <a:lnTo>
                  <a:pt x="0" y="4776330"/>
                </a:lnTo>
              </a:path>
            </a:pathLst>
          </a:custGeom>
          <a:ln w="63500">
            <a:solidFill>
              <a:srgbClr val="FBEE28"/>
            </a:solidFill>
          </a:ln>
        </p:spPr>
        <p:txBody>
          <a:bodyPr wrap="square" lIns="0" tIns="0" rIns="0" bIns="0" rtlCol="0"/>
          <a:lstStyle/>
          <a:p/>
        </p:txBody>
      </p:sp>
      <p:sp>
        <p:nvSpPr>
          <p:cNvPr id="5" name="object 5"/>
          <p:cNvSpPr/>
          <p:nvPr/>
        </p:nvSpPr>
        <p:spPr>
          <a:xfrm>
            <a:off x="2621064" y="2588323"/>
            <a:ext cx="4681735" cy="4681727"/>
          </a:xfrm>
          <a:prstGeom prst="rect">
            <a:avLst/>
          </a:prstGeom>
          <a:blipFill>
            <a:blip r:embed="rId3" cstate="print"/>
            <a:stretch>
              <a:fillRect/>
            </a:stretch>
          </a:blipFill>
        </p:spPr>
        <p:txBody>
          <a:bodyPr wrap="square" lIns="0" tIns="0" rIns="0" bIns="0" rtlCol="0"/>
          <a:lstStyl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454818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11" y="4774512"/>
              <a:ext cx="212280" cy="145884"/>
            </a:xfrm>
            <a:prstGeom prst="rect">
              <a:avLst/>
            </a:prstGeom>
            <a:blipFill>
              <a:blip r:embed="rId2" cstate="print"/>
              <a:stretch>
                <a:fillRect/>
              </a:stretch>
            </a:blipFill>
          </p:spPr>
          <p:txBody>
            <a:bodyPr wrap="square" lIns="0" tIns="0" rIns="0" bIns="0" rtlCol="0"/>
            <a:lstStyle/>
            <a:p/>
          </p:txBody>
        </p:sp>
      </p:grpSp>
      <p:sp>
        <p:nvSpPr>
          <p:cNvPr id="15" name="object 15"/>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6" name="object 16"/>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txBox="1"/>
          <p:nvPr/>
        </p:nvSpPr>
        <p:spPr>
          <a:xfrm>
            <a:off x="8682190" y="2023500"/>
            <a:ext cx="3180080" cy="3962400"/>
          </a:xfrm>
          <a:prstGeom prst="rect">
            <a:avLst/>
          </a:prstGeom>
        </p:spPr>
        <p:txBody>
          <a:bodyPr wrap="square" lIns="0" tIns="12700" rIns="0" bIns="0" rtlCol="0" vert="horz">
            <a:spAutoFit/>
          </a:bodyPr>
          <a:lstStyle/>
          <a:p>
            <a:pPr marL="12700" marR="142240">
              <a:lnSpc>
                <a:spcPct val="138900"/>
              </a:lnSpc>
              <a:spcBef>
                <a:spcPts val="100"/>
              </a:spcBef>
            </a:pPr>
            <a:r>
              <a:rPr dirty="0" sz="1800" spc="-5" b="1">
                <a:solidFill>
                  <a:srgbClr val="373838"/>
                </a:solidFill>
                <a:latin typeface="Courier New"/>
                <a:cs typeface="Courier New"/>
              </a:rPr>
              <a:t>Being truly dedicated  is knowing your goal  and investing high  levels of effort to  achieve it rather than  casual</a:t>
            </a:r>
            <a:r>
              <a:rPr dirty="0" sz="1800" spc="-10" b="1">
                <a:solidFill>
                  <a:srgbClr val="373838"/>
                </a:solidFill>
                <a:latin typeface="Courier New"/>
                <a:cs typeface="Courier New"/>
              </a:rPr>
              <a:t> </a:t>
            </a:r>
            <a:r>
              <a:rPr dirty="0" sz="1800" spc="-5" b="1">
                <a:solidFill>
                  <a:srgbClr val="373838"/>
                </a:solidFill>
                <a:latin typeface="Courier New"/>
                <a:cs typeface="Courier New"/>
              </a:rPr>
              <a:t>exertion.</a:t>
            </a:r>
            <a:endParaRPr sz="1800">
              <a:latin typeface="Courier New"/>
              <a:cs typeface="Courier New"/>
            </a:endParaRPr>
          </a:p>
          <a:p>
            <a:pPr marL="12700" marR="5080">
              <a:lnSpc>
                <a:spcPct val="138900"/>
              </a:lnSpc>
              <a:spcBef>
                <a:spcPts val="1000"/>
              </a:spcBef>
            </a:pPr>
            <a:r>
              <a:rPr dirty="0" sz="1800" spc="-5" b="1">
                <a:solidFill>
                  <a:srgbClr val="373838"/>
                </a:solidFill>
                <a:latin typeface="Courier New"/>
                <a:cs typeface="Courier New"/>
              </a:rPr>
              <a:t>This quality is all  about your personal  commitment and it can  wax and wane over</a:t>
            </a:r>
            <a:r>
              <a:rPr dirty="0" sz="1800" spc="-15" b="1">
                <a:solidFill>
                  <a:srgbClr val="373838"/>
                </a:solidFill>
                <a:latin typeface="Courier New"/>
                <a:cs typeface="Courier New"/>
              </a:rPr>
              <a:t> </a:t>
            </a:r>
            <a:r>
              <a:rPr dirty="0" sz="1800" spc="-5" b="1">
                <a:solidFill>
                  <a:srgbClr val="373838"/>
                </a:solidFill>
                <a:latin typeface="Courier New"/>
                <a:cs typeface="Courier New"/>
              </a:rPr>
              <a:t>time.</a:t>
            </a:r>
            <a:endParaRPr sz="1800">
              <a:latin typeface="Courier New"/>
              <a:cs typeface="Courier New"/>
            </a:endParaRPr>
          </a:p>
        </p:txBody>
      </p:sp>
      <p:sp>
        <p:nvSpPr>
          <p:cNvPr id="20" name="object 2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454818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11" y="4774512"/>
              <a:ext cx="212280" cy="145884"/>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6" name="object 16"/>
          <p:cNvSpPr txBox="1"/>
          <p:nvPr/>
        </p:nvSpPr>
        <p:spPr>
          <a:xfrm>
            <a:off x="8682190" y="1517202"/>
            <a:ext cx="8153400" cy="330200"/>
          </a:xfrm>
          <a:prstGeom prst="rect">
            <a:avLst/>
          </a:prstGeom>
        </p:spPr>
        <p:txBody>
          <a:bodyPr wrap="square" lIns="0" tIns="12700" rIns="0" bIns="0" rtlCol="0" vert="horz">
            <a:spAutoFit/>
          </a:bodyPr>
          <a:lstStyle/>
          <a:p>
            <a:pPr marL="12700">
              <a:lnSpc>
                <a:spcPct val="100000"/>
              </a:lnSpc>
              <a:spcBef>
                <a:spcPts val="100"/>
              </a:spcBef>
              <a:tabLst>
                <a:tab pos="3720465" algn="l"/>
              </a:tabLst>
            </a:pPr>
            <a:r>
              <a:rPr dirty="0" baseline="2777" sz="3000" spc="-7" b="1">
                <a:solidFill>
                  <a:srgbClr val="373838"/>
                </a:solidFill>
                <a:latin typeface="Courier New"/>
                <a:cs typeface="Courier New"/>
              </a:rPr>
              <a:t>What</a:t>
            </a:r>
            <a:r>
              <a:rPr dirty="0" baseline="2777" sz="3000" spc="7" b="1">
                <a:solidFill>
                  <a:srgbClr val="373838"/>
                </a:solidFill>
                <a:latin typeface="Courier New"/>
                <a:cs typeface="Courier New"/>
              </a:rPr>
              <a:t> </a:t>
            </a:r>
            <a:r>
              <a:rPr dirty="0" baseline="2777" sz="3000" spc="-7" b="1">
                <a:solidFill>
                  <a:srgbClr val="373838"/>
                </a:solidFill>
                <a:latin typeface="Courier New"/>
                <a:cs typeface="Courier New"/>
              </a:rPr>
              <a:t>is</a:t>
            </a:r>
            <a:r>
              <a:rPr dirty="0" baseline="2777" sz="3000" spc="15" b="1">
                <a:solidFill>
                  <a:srgbClr val="373838"/>
                </a:solidFill>
                <a:latin typeface="Courier New"/>
                <a:cs typeface="Courier New"/>
              </a:rPr>
              <a:t> </a:t>
            </a:r>
            <a:r>
              <a:rPr dirty="0" baseline="2777" sz="3000" spc="-7" b="1">
                <a:solidFill>
                  <a:srgbClr val="373838"/>
                </a:solidFill>
                <a:latin typeface="Courier New"/>
                <a:cs typeface="Courier New"/>
              </a:rPr>
              <a:t>it?	</a:t>
            </a:r>
            <a:r>
              <a:rPr dirty="0" sz="2000" spc="-5" b="1">
                <a:solidFill>
                  <a:srgbClr val="373838"/>
                </a:solidFill>
                <a:latin typeface="Courier New"/>
                <a:cs typeface="Courier New"/>
              </a:rPr>
              <a:t>How does it look in adult</a:t>
            </a:r>
            <a:r>
              <a:rPr dirty="0" sz="2000" spc="5" b="1">
                <a:solidFill>
                  <a:srgbClr val="373838"/>
                </a:solidFill>
                <a:latin typeface="Courier New"/>
                <a:cs typeface="Courier New"/>
              </a:rPr>
              <a:t> </a:t>
            </a:r>
            <a:r>
              <a:rPr dirty="0" sz="2000" spc="-5" b="1">
                <a:solidFill>
                  <a:srgbClr val="373838"/>
                </a:solidFill>
                <a:latin typeface="Courier New"/>
                <a:cs typeface="Courier New"/>
              </a:rPr>
              <a:t>ed?</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p:nvPr/>
        </p:nvSpPr>
        <p:spPr>
          <a:xfrm>
            <a:off x="12403290" y="1947862"/>
            <a:ext cx="4762500" cy="3521075"/>
          </a:xfrm>
          <a:custGeom>
            <a:avLst/>
            <a:gdLst/>
            <a:ahLst/>
            <a:cxnLst/>
            <a:rect l="l" t="t" r="r" b="b"/>
            <a:pathLst>
              <a:path w="4762500" h="3521075">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3267075"/>
                </a:lnTo>
                <a:lnTo>
                  <a:pt x="4092" y="3312729"/>
                </a:lnTo>
                <a:lnTo>
                  <a:pt x="15890" y="3355700"/>
                </a:lnTo>
                <a:lnTo>
                  <a:pt x="34677" y="3395269"/>
                </a:lnTo>
                <a:lnTo>
                  <a:pt x="59736" y="3430720"/>
                </a:lnTo>
                <a:lnTo>
                  <a:pt x="90349" y="3461334"/>
                </a:lnTo>
                <a:lnTo>
                  <a:pt x="125799" y="3486394"/>
                </a:lnTo>
                <a:lnTo>
                  <a:pt x="165369" y="3505183"/>
                </a:lnTo>
                <a:lnTo>
                  <a:pt x="208342" y="3516982"/>
                </a:lnTo>
                <a:lnTo>
                  <a:pt x="254000" y="3521075"/>
                </a:lnTo>
                <a:lnTo>
                  <a:pt x="4508500" y="3521075"/>
                </a:lnTo>
                <a:lnTo>
                  <a:pt x="4554157" y="3516982"/>
                </a:lnTo>
                <a:lnTo>
                  <a:pt x="4597130" y="3505183"/>
                </a:lnTo>
                <a:lnTo>
                  <a:pt x="4636700" y="3486394"/>
                </a:lnTo>
                <a:lnTo>
                  <a:pt x="4672150" y="3461334"/>
                </a:lnTo>
                <a:lnTo>
                  <a:pt x="4702763" y="3430720"/>
                </a:lnTo>
                <a:lnTo>
                  <a:pt x="4727822" y="3395269"/>
                </a:lnTo>
                <a:lnTo>
                  <a:pt x="4746609" y="3355700"/>
                </a:lnTo>
                <a:lnTo>
                  <a:pt x="4758407" y="3312729"/>
                </a:lnTo>
                <a:lnTo>
                  <a:pt x="4762500" y="3267075"/>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0" name="object 20"/>
          <p:cNvSpPr/>
          <p:nvPr/>
        </p:nvSpPr>
        <p:spPr>
          <a:xfrm>
            <a:off x="12403290" y="6605587"/>
            <a:ext cx="4762500" cy="1993900"/>
          </a:xfrm>
          <a:custGeom>
            <a:avLst/>
            <a:gdLst/>
            <a:ahLst/>
            <a:cxnLst/>
            <a:rect l="l" t="t" r="r" b="b"/>
            <a:pathLst>
              <a:path w="4762500" h="1993900">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1739900"/>
                </a:lnTo>
                <a:lnTo>
                  <a:pt x="4092" y="1785554"/>
                </a:lnTo>
                <a:lnTo>
                  <a:pt x="15890" y="1828525"/>
                </a:lnTo>
                <a:lnTo>
                  <a:pt x="34677" y="1868094"/>
                </a:lnTo>
                <a:lnTo>
                  <a:pt x="59736" y="1903545"/>
                </a:lnTo>
                <a:lnTo>
                  <a:pt x="90349" y="1934159"/>
                </a:lnTo>
                <a:lnTo>
                  <a:pt x="125799" y="1959219"/>
                </a:lnTo>
                <a:lnTo>
                  <a:pt x="165369" y="1978008"/>
                </a:lnTo>
                <a:lnTo>
                  <a:pt x="208342" y="1989807"/>
                </a:lnTo>
                <a:lnTo>
                  <a:pt x="254000" y="1993900"/>
                </a:lnTo>
                <a:lnTo>
                  <a:pt x="4508500" y="1993900"/>
                </a:lnTo>
                <a:lnTo>
                  <a:pt x="4554157" y="1989807"/>
                </a:lnTo>
                <a:lnTo>
                  <a:pt x="4597130" y="1978008"/>
                </a:lnTo>
                <a:lnTo>
                  <a:pt x="4636700" y="1959219"/>
                </a:lnTo>
                <a:lnTo>
                  <a:pt x="4672150" y="1934159"/>
                </a:lnTo>
                <a:lnTo>
                  <a:pt x="4702763" y="1903545"/>
                </a:lnTo>
                <a:lnTo>
                  <a:pt x="4727822" y="1868094"/>
                </a:lnTo>
                <a:lnTo>
                  <a:pt x="4746609" y="1828525"/>
                </a:lnTo>
                <a:lnTo>
                  <a:pt x="4758407" y="1785554"/>
                </a:lnTo>
                <a:lnTo>
                  <a:pt x="4762500" y="1739900"/>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1" name="object 21"/>
          <p:cNvSpPr txBox="1"/>
          <p:nvPr/>
        </p:nvSpPr>
        <p:spPr>
          <a:xfrm>
            <a:off x="12352490" y="6174928"/>
            <a:ext cx="4673600" cy="2072005"/>
          </a:xfrm>
          <a:prstGeom prst="rect">
            <a:avLst/>
          </a:prstGeom>
        </p:spPr>
        <p:txBody>
          <a:bodyPr wrap="square" lIns="0" tIns="12700" rIns="0" bIns="0" rtlCol="0" vert="horz">
            <a:spAutoFit/>
          </a:bodyPr>
          <a:lstStyle/>
          <a:p>
            <a:pPr marL="50800">
              <a:lnSpc>
                <a:spcPct val="100000"/>
              </a:lnSpc>
              <a:spcBef>
                <a:spcPts val="100"/>
              </a:spcBef>
            </a:pPr>
            <a:r>
              <a:rPr dirty="0" sz="2000" spc="-5" b="1">
                <a:solidFill>
                  <a:srgbClr val="373838"/>
                </a:solidFill>
                <a:latin typeface="Courier New"/>
                <a:cs typeface="Courier New"/>
              </a:rPr>
              <a:t>How do I improve in this</a:t>
            </a:r>
            <a:r>
              <a:rPr dirty="0" sz="2000" spc="5" b="1">
                <a:solidFill>
                  <a:srgbClr val="373838"/>
                </a:solidFill>
                <a:latin typeface="Courier New"/>
                <a:cs typeface="Courier New"/>
              </a:rPr>
              <a:t> </a:t>
            </a:r>
            <a:r>
              <a:rPr dirty="0" sz="2000" spc="-5" b="1">
                <a:solidFill>
                  <a:srgbClr val="373838"/>
                </a:solidFill>
                <a:latin typeface="Courier New"/>
                <a:cs typeface="Courier New"/>
              </a:rPr>
              <a:t>area?</a:t>
            </a:r>
            <a:endParaRPr sz="2000">
              <a:latin typeface="Courier New"/>
              <a:cs typeface="Courier New"/>
            </a:endParaRPr>
          </a:p>
          <a:p>
            <a:pPr marL="401320" indent="-224154">
              <a:lnSpc>
                <a:spcPct val="100000"/>
              </a:lnSpc>
              <a:spcBef>
                <a:spcPts val="1910"/>
              </a:spcBef>
              <a:buSzPct val="66666"/>
              <a:buFont typeface="Calibri"/>
              <a:buChar char="●"/>
              <a:tabLst>
                <a:tab pos="401955" algn="l"/>
              </a:tabLst>
            </a:pPr>
            <a:r>
              <a:rPr dirty="0" sz="1800" spc="-5" b="1">
                <a:solidFill>
                  <a:srgbClr val="373838"/>
                </a:solidFill>
                <a:latin typeface="Courier New"/>
                <a:cs typeface="Courier New"/>
              </a:rPr>
              <a:t>Turn of distractions -</a:t>
            </a:r>
            <a:r>
              <a:rPr dirty="0" sz="1800" spc="5" b="1">
                <a:solidFill>
                  <a:srgbClr val="373838"/>
                </a:solidFill>
                <a:latin typeface="Courier New"/>
                <a:cs typeface="Courier New"/>
              </a:rPr>
              <a:t> </a:t>
            </a:r>
            <a:r>
              <a:rPr dirty="0" sz="1800" spc="-5" b="1">
                <a:solidFill>
                  <a:srgbClr val="373838"/>
                </a:solidFill>
                <a:latin typeface="Courier New"/>
                <a:cs typeface="Courier New"/>
              </a:rPr>
              <a:t>focus.</a:t>
            </a:r>
            <a:endParaRPr sz="1800">
              <a:latin typeface="Courier New"/>
              <a:cs typeface="Courier New"/>
            </a:endParaRPr>
          </a:p>
          <a:p>
            <a:pPr marL="177800" marR="423545">
              <a:lnSpc>
                <a:spcPct val="138900"/>
              </a:lnSpc>
              <a:spcBef>
                <a:spcPts val="1300"/>
              </a:spcBef>
              <a:buSzPct val="66666"/>
              <a:buFont typeface="Calibri"/>
              <a:buChar char="●"/>
              <a:tabLst>
                <a:tab pos="401955" algn="l"/>
              </a:tabLst>
            </a:pPr>
            <a:r>
              <a:rPr dirty="0" sz="1800" spc="-5" b="1">
                <a:solidFill>
                  <a:srgbClr val="373838"/>
                </a:solidFill>
                <a:latin typeface="Courier New"/>
                <a:cs typeface="Courier New"/>
              </a:rPr>
              <a:t>Commit to X hours a week for  “extra”</a:t>
            </a:r>
            <a:r>
              <a:rPr dirty="0" sz="1800" spc="-10" b="1">
                <a:solidFill>
                  <a:srgbClr val="373838"/>
                </a:solidFill>
                <a:latin typeface="Courier New"/>
                <a:cs typeface="Courier New"/>
              </a:rPr>
              <a:t> </a:t>
            </a:r>
            <a:r>
              <a:rPr dirty="0" sz="1800" spc="-5" b="1">
                <a:solidFill>
                  <a:srgbClr val="373838"/>
                </a:solidFill>
                <a:latin typeface="Courier New"/>
                <a:cs typeface="Courier New"/>
              </a:rPr>
              <a:t>work.</a:t>
            </a:r>
            <a:endParaRPr sz="1800">
              <a:latin typeface="Courier New"/>
              <a:cs typeface="Courier New"/>
            </a:endParaRPr>
          </a:p>
          <a:p>
            <a:pPr marL="177800">
              <a:lnSpc>
                <a:spcPct val="100000"/>
              </a:lnSpc>
              <a:spcBef>
                <a:spcPts val="1140"/>
              </a:spcBef>
            </a:pPr>
            <a:r>
              <a:rPr dirty="0" u="sng" sz="1000" spc="-5" b="1">
                <a:solidFill>
                  <a:srgbClr val="205E9E"/>
                </a:solidFill>
                <a:uFill>
                  <a:solidFill>
                    <a:srgbClr val="205E9E"/>
                  </a:solidFill>
                </a:uFill>
                <a:latin typeface="Courier New"/>
                <a:cs typeface="Courier New"/>
                <a:hlinkClick r:id="rId3"/>
              </a:rPr>
              <a:t>https://paidtoexist.com/go-all-out/</a:t>
            </a:r>
            <a:endParaRPr sz="1000">
              <a:latin typeface="Courier New"/>
              <a:cs typeface="Courier New"/>
            </a:endParaRPr>
          </a:p>
        </p:txBody>
      </p:sp>
      <p:sp>
        <p:nvSpPr>
          <p:cNvPr id="25" name="object 25"/>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2" name="object 22"/>
          <p:cNvSpPr txBox="1"/>
          <p:nvPr/>
        </p:nvSpPr>
        <p:spPr>
          <a:xfrm>
            <a:off x="8682190" y="2023500"/>
            <a:ext cx="3180080" cy="3962400"/>
          </a:xfrm>
          <a:prstGeom prst="rect">
            <a:avLst/>
          </a:prstGeom>
        </p:spPr>
        <p:txBody>
          <a:bodyPr wrap="square" lIns="0" tIns="12700" rIns="0" bIns="0" rtlCol="0" vert="horz">
            <a:spAutoFit/>
          </a:bodyPr>
          <a:lstStyle/>
          <a:p>
            <a:pPr marL="12700" marR="142240">
              <a:lnSpc>
                <a:spcPct val="138900"/>
              </a:lnSpc>
              <a:spcBef>
                <a:spcPts val="100"/>
              </a:spcBef>
            </a:pPr>
            <a:r>
              <a:rPr dirty="0" sz="1800" spc="-5" b="1">
                <a:solidFill>
                  <a:srgbClr val="373838"/>
                </a:solidFill>
                <a:latin typeface="Courier New"/>
                <a:cs typeface="Courier New"/>
              </a:rPr>
              <a:t>Being truly dedicated  is knowing your goal  and investing high  levels of effort to  achieve it rather than  casual</a:t>
            </a:r>
            <a:r>
              <a:rPr dirty="0" sz="1800" spc="-10" b="1">
                <a:solidFill>
                  <a:srgbClr val="373838"/>
                </a:solidFill>
                <a:latin typeface="Courier New"/>
                <a:cs typeface="Courier New"/>
              </a:rPr>
              <a:t> </a:t>
            </a:r>
            <a:r>
              <a:rPr dirty="0" sz="1800" spc="-5" b="1">
                <a:solidFill>
                  <a:srgbClr val="373838"/>
                </a:solidFill>
                <a:latin typeface="Courier New"/>
                <a:cs typeface="Courier New"/>
              </a:rPr>
              <a:t>exertion.</a:t>
            </a:r>
            <a:endParaRPr sz="1800">
              <a:latin typeface="Courier New"/>
              <a:cs typeface="Courier New"/>
            </a:endParaRPr>
          </a:p>
          <a:p>
            <a:pPr marL="12700" marR="5080">
              <a:lnSpc>
                <a:spcPct val="138900"/>
              </a:lnSpc>
              <a:spcBef>
                <a:spcPts val="1000"/>
              </a:spcBef>
            </a:pPr>
            <a:r>
              <a:rPr dirty="0" sz="1800" spc="-5" b="1">
                <a:solidFill>
                  <a:srgbClr val="373838"/>
                </a:solidFill>
                <a:latin typeface="Courier New"/>
                <a:cs typeface="Courier New"/>
              </a:rPr>
              <a:t>This quality is all  about your personal  commitment and it can  wax and wane over</a:t>
            </a:r>
            <a:r>
              <a:rPr dirty="0" sz="1800" spc="-15" b="1">
                <a:solidFill>
                  <a:srgbClr val="373838"/>
                </a:solidFill>
                <a:latin typeface="Courier New"/>
                <a:cs typeface="Courier New"/>
              </a:rPr>
              <a:t> </a:t>
            </a:r>
            <a:r>
              <a:rPr dirty="0" sz="1800" spc="-5" b="1">
                <a:solidFill>
                  <a:srgbClr val="373838"/>
                </a:solidFill>
                <a:latin typeface="Courier New"/>
                <a:cs typeface="Courier New"/>
              </a:rPr>
              <a:t>time.</a:t>
            </a:r>
            <a:endParaRPr sz="1800">
              <a:latin typeface="Courier New"/>
              <a:cs typeface="Courier New"/>
            </a:endParaRPr>
          </a:p>
        </p:txBody>
      </p:sp>
      <p:sp>
        <p:nvSpPr>
          <p:cNvPr id="23" name="object 23"/>
          <p:cNvSpPr txBox="1"/>
          <p:nvPr/>
        </p:nvSpPr>
        <p:spPr>
          <a:xfrm>
            <a:off x="12517590" y="2034473"/>
            <a:ext cx="4003040" cy="1168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854" algn="l"/>
              </a:tabLst>
            </a:pPr>
            <a:r>
              <a:rPr dirty="0" sz="1800" spc="-5" b="1">
                <a:solidFill>
                  <a:srgbClr val="373838"/>
                </a:solidFill>
                <a:latin typeface="Courier New"/>
                <a:cs typeface="Courier New"/>
              </a:rPr>
              <a:t>The teacher that is early  to everything and the last to  leave.</a:t>
            </a:r>
            <a:endParaRPr sz="1800">
              <a:latin typeface="Courier New"/>
              <a:cs typeface="Courier New"/>
            </a:endParaRPr>
          </a:p>
        </p:txBody>
      </p:sp>
      <p:sp>
        <p:nvSpPr>
          <p:cNvPr id="24" name="object 24"/>
          <p:cNvSpPr txBox="1"/>
          <p:nvPr/>
        </p:nvSpPr>
        <p:spPr>
          <a:xfrm>
            <a:off x="12517590" y="3304475"/>
            <a:ext cx="4414520" cy="1168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854" algn="l"/>
              </a:tabLst>
            </a:pPr>
            <a:r>
              <a:rPr dirty="0" sz="1800" spc="-5" b="1">
                <a:solidFill>
                  <a:srgbClr val="373838"/>
                </a:solidFill>
                <a:latin typeface="Courier New"/>
                <a:cs typeface="Courier New"/>
              </a:rPr>
              <a:t>The administrator that pays  their own way to a conference in  order to present to others.</a:t>
            </a:r>
            <a:endParaRPr sz="1800">
              <a:latin typeface="Courier New"/>
              <a:cs typeface="Courier New"/>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53292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16" y="5569205"/>
              <a:ext cx="217258" cy="149199"/>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16" name="object 16"/>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53292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16" y="5569205"/>
              <a:ext cx="217258" cy="149199"/>
            </a:xfrm>
            <a:prstGeom prst="rect">
              <a:avLst/>
            </a:prstGeom>
            <a:blipFill>
              <a:blip r:embed="rId2" cstate="print"/>
              <a:stretch>
                <a:fillRect/>
              </a:stretch>
            </a:blipFill>
          </p:spPr>
          <p:txBody>
            <a:bodyPr wrap="square" lIns="0" tIns="0" rIns="0" bIns="0" rtlCol="0"/>
            <a:lstStyle/>
            <a:p/>
          </p:txBody>
        </p:sp>
      </p:grpSp>
      <p:sp>
        <p:nvSpPr>
          <p:cNvPr id="15" name="object 15"/>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6" name="object 16"/>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txBox="1"/>
          <p:nvPr/>
        </p:nvSpPr>
        <p:spPr>
          <a:xfrm>
            <a:off x="8682190" y="2023500"/>
            <a:ext cx="3180080" cy="4216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Being humble allows us  to have gratitude in  difficult circumstances  and to connect with  others on a genuine  level. A person found  with this quality is  universally loved and  creates a positive  impact on all they  encounter.</a:t>
            </a:r>
            <a:endParaRPr sz="1800">
              <a:latin typeface="Courier New"/>
              <a:cs typeface="Courier New"/>
            </a:endParaRPr>
          </a:p>
        </p:txBody>
      </p:sp>
      <p:sp>
        <p:nvSpPr>
          <p:cNvPr id="20" name="object 2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53292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16" y="5569205"/>
              <a:ext cx="217258" cy="149199"/>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6" name="object 16"/>
          <p:cNvSpPr txBox="1"/>
          <p:nvPr/>
        </p:nvSpPr>
        <p:spPr>
          <a:xfrm>
            <a:off x="8682190" y="1517202"/>
            <a:ext cx="8153400" cy="330200"/>
          </a:xfrm>
          <a:prstGeom prst="rect">
            <a:avLst/>
          </a:prstGeom>
        </p:spPr>
        <p:txBody>
          <a:bodyPr wrap="square" lIns="0" tIns="12700" rIns="0" bIns="0" rtlCol="0" vert="horz">
            <a:spAutoFit/>
          </a:bodyPr>
          <a:lstStyle/>
          <a:p>
            <a:pPr marL="12700">
              <a:lnSpc>
                <a:spcPct val="100000"/>
              </a:lnSpc>
              <a:spcBef>
                <a:spcPts val="100"/>
              </a:spcBef>
              <a:tabLst>
                <a:tab pos="3720465" algn="l"/>
              </a:tabLst>
            </a:pPr>
            <a:r>
              <a:rPr dirty="0" baseline="2777" sz="3000" spc="-7" b="1">
                <a:solidFill>
                  <a:srgbClr val="373838"/>
                </a:solidFill>
                <a:latin typeface="Courier New"/>
                <a:cs typeface="Courier New"/>
              </a:rPr>
              <a:t>What</a:t>
            </a:r>
            <a:r>
              <a:rPr dirty="0" baseline="2777" sz="3000" spc="7" b="1">
                <a:solidFill>
                  <a:srgbClr val="373838"/>
                </a:solidFill>
                <a:latin typeface="Courier New"/>
                <a:cs typeface="Courier New"/>
              </a:rPr>
              <a:t> </a:t>
            </a:r>
            <a:r>
              <a:rPr dirty="0" baseline="2777" sz="3000" spc="-7" b="1">
                <a:solidFill>
                  <a:srgbClr val="373838"/>
                </a:solidFill>
                <a:latin typeface="Courier New"/>
                <a:cs typeface="Courier New"/>
              </a:rPr>
              <a:t>is</a:t>
            </a:r>
            <a:r>
              <a:rPr dirty="0" baseline="2777" sz="3000" spc="15" b="1">
                <a:solidFill>
                  <a:srgbClr val="373838"/>
                </a:solidFill>
                <a:latin typeface="Courier New"/>
                <a:cs typeface="Courier New"/>
              </a:rPr>
              <a:t> </a:t>
            </a:r>
            <a:r>
              <a:rPr dirty="0" baseline="2777" sz="3000" spc="-7" b="1">
                <a:solidFill>
                  <a:srgbClr val="373838"/>
                </a:solidFill>
                <a:latin typeface="Courier New"/>
                <a:cs typeface="Courier New"/>
              </a:rPr>
              <a:t>it?	</a:t>
            </a:r>
            <a:r>
              <a:rPr dirty="0" sz="2000" spc="-5" b="1">
                <a:solidFill>
                  <a:srgbClr val="373838"/>
                </a:solidFill>
                <a:latin typeface="Courier New"/>
                <a:cs typeface="Courier New"/>
              </a:rPr>
              <a:t>How does it look in adult</a:t>
            </a:r>
            <a:r>
              <a:rPr dirty="0" sz="2000" spc="5" b="1">
                <a:solidFill>
                  <a:srgbClr val="373838"/>
                </a:solidFill>
                <a:latin typeface="Courier New"/>
                <a:cs typeface="Courier New"/>
              </a:rPr>
              <a:t> </a:t>
            </a:r>
            <a:r>
              <a:rPr dirty="0" sz="2000" spc="-5" b="1">
                <a:solidFill>
                  <a:srgbClr val="373838"/>
                </a:solidFill>
                <a:latin typeface="Courier New"/>
                <a:cs typeface="Courier New"/>
              </a:rPr>
              <a:t>ed?</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p:nvPr/>
        </p:nvSpPr>
        <p:spPr>
          <a:xfrm>
            <a:off x="12403290" y="1947862"/>
            <a:ext cx="4762500" cy="3521075"/>
          </a:xfrm>
          <a:custGeom>
            <a:avLst/>
            <a:gdLst/>
            <a:ahLst/>
            <a:cxnLst/>
            <a:rect l="l" t="t" r="r" b="b"/>
            <a:pathLst>
              <a:path w="4762500" h="3521075">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3267075"/>
                </a:lnTo>
                <a:lnTo>
                  <a:pt x="4092" y="3312729"/>
                </a:lnTo>
                <a:lnTo>
                  <a:pt x="15890" y="3355700"/>
                </a:lnTo>
                <a:lnTo>
                  <a:pt x="34677" y="3395269"/>
                </a:lnTo>
                <a:lnTo>
                  <a:pt x="59736" y="3430720"/>
                </a:lnTo>
                <a:lnTo>
                  <a:pt x="90349" y="3461334"/>
                </a:lnTo>
                <a:lnTo>
                  <a:pt x="125799" y="3486394"/>
                </a:lnTo>
                <a:lnTo>
                  <a:pt x="165369" y="3505183"/>
                </a:lnTo>
                <a:lnTo>
                  <a:pt x="208342" y="3516982"/>
                </a:lnTo>
                <a:lnTo>
                  <a:pt x="254000" y="3521075"/>
                </a:lnTo>
                <a:lnTo>
                  <a:pt x="4508500" y="3521075"/>
                </a:lnTo>
                <a:lnTo>
                  <a:pt x="4554157" y="3516982"/>
                </a:lnTo>
                <a:lnTo>
                  <a:pt x="4597130" y="3505183"/>
                </a:lnTo>
                <a:lnTo>
                  <a:pt x="4636700" y="3486394"/>
                </a:lnTo>
                <a:lnTo>
                  <a:pt x="4672150" y="3461334"/>
                </a:lnTo>
                <a:lnTo>
                  <a:pt x="4702763" y="3430720"/>
                </a:lnTo>
                <a:lnTo>
                  <a:pt x="4727822" y="3395269"/>
                </a:lnTo>
                <a:lnTo>
                  <a:pt x="4746609" y="3355700"/>
                </a:lnTo>
                <a:lnTo>
                  <a:pt x="4758407" y="3312729"/>
                </a:lnTo>
                <a:lnTo>
                  <a:pt x="4762500" y="3267075"/>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0" name="object 20"/>
          <p:cNvSpPr/>
          <p:nvPr/>
        </p:nvSpPr>
        <p:spPr>
          <a:xfrm>
            <a:off x="12403290" y="6605587"/>
            <a:ext cx="4762500" cy="1993900"/>
          </a:xfrm>
          <a:custGeom>
            <a:avLst/>
            <a:gdLst/>
            <a:ahLst/>
            <a:cxnLst/>
            <a:rect l="l" t="t" r="r" b="b"/>
            <a:pathLst>
              <a:path w="4762500" h="1993900">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1739900"/>
                </a:lnTo>
                <a:lnTo>
                  <a:pt x="4092" y="1785554"/>
                </a:lnTo>
                <a:lnTo>
                  <a:pt x="15890" y="1828525"/>
                </a:lnTo>
                <a:lnTo>
                  <a:pt x="34677" y="1868094"/>
                </a:lnTo>
                <a:lnTo>
                  <a:pt x="59736" y="1903545"/>
                </a:lnTo>
                <a:lnTo>
                  <a:pt x="90349" y="1934159"/>
                </a:lnTo>
                <a:lnTo>
                  <a:pt x="125799" y="1959219"/>
                </a:lnTo>
                <a:lnTo>
                  <a:pt x="165369" y="1978008"/>
                </a:lnTo>
                <a:lnTo>
                  <a:pt x="208342" y="1989807"/>
                </a:lnTo>
                <a:lnTo>
                  <a:pt x="254000" y="1993900"/>
                </a:lnTo>
                <a:lnTo>
                  <a:pt x="4508500" y="1993900"/>
                </a:lnTo>
                <a:lnTo>
                  <a:pt x="4554157" y="1989807"/>
                </a:lnTo>
                <a:lnTo>
                  <a:pt x="4597130" y="1978008"/>
                </a:lnTo>
                <a:lnTo>
                  <a:pt x="4636700" y="1959219"/>
                </a:lnTo>
                <a:lnTo>
                  <a:pt x="4672150" y="1934159"/>
                </a:lnTo>
                <a:lnTo>
                  <a:pt x="4702763" y="1903545"/>
                </a:lnTo>
                <a:lnTo>
                  <a:pt x="4727822" y="1868094"/>
                </a:lnTo>
                <a:lnTo>
                  <a:pt x="4746609" y="1828525"/>
                </a:lnTo>
                <a:lnTo>
                  <a:pt x="4758407" y="1785554"/>
                </a:lnTo>
                <a:lnTo>
                  <a:pt x="4762500" y="1739900"/>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1" name="object 21"/>
          <p:cNvSpPr txBox="1"/>
          <p:nvPr/>
        </p:nvSpPr>
        <p:spPr>
          <a:xfrm>
            <a:off x="12390590" y="6174928"/>
            <a:ext cx="4597400" cy="2224405"/>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How do I improve in this</a:t>
            </a:r>
            <a:r>
              <a:rPr dirty="0" sz="2000" spc="10" b="1">
                <a:solidFill>
                  <a:srgbClr val="373838"/>
                </a:solidFill>
                <a:latin typeface="Courier New"/>
                <a:cs typeface="Courier New"/>
              </a:rPr>
              <a:t> </a:t>
            </a:r>
            <a:r>
              <a:rPr dirty="0" sz="2000" spc="-5" b="1">
                <a:solidFill>
                  <a:srgbClr val="373838"/>
                </a:solidFill>
                <a:latin typeface="Courier New"/>
                <a:cs typeface="Courier New"/>
              </a:rPr>
              <a:t>area?</a:t>
            </a:r>
            <a:endParaRPr sz="2000">
              <a:latin typeface="Courier New"/>
              <a:cs typeface="Courier New"/>
            </a:endParaRPr>
          </a:p>
          <a:p>
            <a:pPr marL="139700" marR="335280">
              <a:lnSpc>
                <a:spcPct val="138900"/>
              </a:lnSpc>
              <a:spcBef>
                <a:spcPts val="1070"/>
              </a:spcBef>
              <a:buSzPct val="66666"/>
              <a:buFont typeface="Calibri"/>
              <a:buChar char="●"/>
              <a:tabLst>
                <a:tab pos="363855" algn="l"/>
              </a:tabLst>
            </a:pPr>
            <a:r>
              <a:rPr dirty="0" sz="1800" spc="-5" b="1">
                <a:solidFill>
                  <a:srgbClr val="373838"/>
                </a:solidFill>
                <a:latin typeface="Courier New"/>
                <a:cs typeface="Courier New"/>
              </a:rPr>
              <a:t>Ask for and accept some  criticism (secure</a:t>
            </a:r>
            <a:r>
              <a:rPr dirty="0" sz="1800" spc="25" b="1">
                <a:solidFill>
                  <a:srgbClr val="373838"/>
                </a:solidFill>
                <a:latin typeface="Courier New"/>
                <a:cs typeface="Courier New"/>
              </a:rPr>
              <a:t> </a:t>
            </a:r>
            <a:r>
              <a:rPr dirty="0" sz="1800" spc="-5" b="1">
                <a:solidFill>
                  <a:srgbClr val="373838"/>
                </a:solidFill>
                <a:latin typeface="Courier New"/>
                <a:cs typeface="Courier New"/>
              </a:rPr>
              <a:t>attachment).</a:t>
            </a:r>
            <a:endParaRPr sz="1800">
              <a:latin typeface="Courier New"/>
              <a:cs typeface="Courier New"/>
            </a:endParaRPr>
          </a:p>
          <a:p>
            <a:pPr marL="363220" indent="-224154">
              <a:lnSpc>
                <a:spcPct val="100000"/>
              </a:lnSpc>
              <a:spcBef>
                <a:spcPts val="1839"/>
              </a:spcBef>
              <a:buSzPct val="66666"/>
              <a:buFont typeface="Calibri"/>
              <a:buChar char="●"/>
              <a:tabLst>
                <a:tab pos="363855" algn="l"/>
              </a:tabLst>
            </a:pPr>
            <a:r>
              <a:rPr dirty="0" sz="1800" spc="-5" b="1">
                <a:solidFill>
                  <a:srgbClr val="373838"/>
                </a:solidFill>
                <a:latin typeface="Courier New"/>
                <a:cs typeface="Courier New"/>
              </a:rPr>
              <a:t>Gratitude</a:t>
            </a:r>
            <a:r>
              <a:rPr dirty="0" sz="1800" spc="-10" b="1">
                <a:solidFill>
                  <a:srgbClr val="373838"/>
                </a:solidFill>
                <a:latin typeface="Courier New"/>
                <a:cs typeface="Courier New"/>
              </a:rPr>
              <a:t> </a:t>
            </a:r>
            <a:r>
              <a:rPr dirty="0" sz="1800" spc="-5" b="1">
                <a:solidFill>
                  <a:srgbClr val="373838"/>
                </a:solidFill>
                <a:latin typeface="Courier New"/>
                <a:cs typeface="Courier New"/>
              </a:rPr>
              <a:t>diary!</a:t>
            </a:r>
            <a:endParaRPr sz="1800">
              <a:latin typeface="Courier New"/>
              <a:cs typeface="Courier New"/>
            </a:endParaRPr>
          </a:p>
          <a:p>
            <a:pPr marL="139700" marR="563880">
              <a:lnSpc>
                <a:spcPct val="100000"/>
              </a:lnSpc>
              <a:spcBef>
                <a:spcPts val="1440"/>
              </a:spcBef>
            </a:pPr>
            <a:r>
              <a:rPr dirty="0" u="sng" sz="1000" spc="-5" b="1">
                <a:solidFill>
                  <a:srgbClr val="205E9E"/>
                </a:solidFill>
                <a:uFill>
                  <a:solidFill>
                    <a:srgbClr val="205E9E"/>
                  </a:solidFill>
                </a:uFill>
                <a:latin typeface="Courier New"/>
                <a:cs typeface="Courier New"/>
                <a:hlinkClick r:id="rId3"/>
              </a:rPr>
              <a:t>https://www.mindful.org/three-tips-for-cultivating- </a:t>
            </a:r>
            <a:r>
              <a:rPr dirty="0" sz="1000" spc="-5" b="1">
                <a:solidFill>
                  <a:srgbClr val="205E9E"/>
                </a:solidFill>
                <a:latin typeface="Courier New"/>
                <a:cs typeface="Courier New"/>
              </a:rPr>
              <a:t> </a:t>
            </a:r>
            <a:r>
              <a:rPr dirty="0" u="sng" sz="1000" spc="-5" b="1">
                <a:solidFill>
                  <a:srgbClr val="205E9E"/>
                </a:solidFill>
                <a:uFill>
                  <a:solidFill>
                    <a:srgbClr val="205E9E"/>
                  </a:solidFill>
                </a:uFill>
                <a:latin typeface="Courier New"/>
                <a:cs typeface="Courier New"/>
                <a:hlinkClick r:id="rId3"/>
              </a:rPr>
              <a:t>humility/</a:t>
            </a:r>
            <a:endParaRPr sz="1000">
              <a:latin typeface="Courier New"/>
              <a:cs typeface="Courier New"/>
            </a:endParaRPr>
          </a:p>
        </p:txBody>
      </p:sp>
      <p:sp>
        <p:nvSpPr>
          <p:cNvPr id="24" name="object 24"/>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2" name="object 22"/>
          <p:cNvSpPr txBox="1"/>
          <p:nvPr/>
        </p:nvSpPr>
        <p:spPr>
          <a:xfrm>
            <a:off x="8682190" y="2023500"/>
            <a:ext cx="3180080" cy="4216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Being humble allows us  to have gratitude in  difficult circumstances  and to connect with  others on a genuine  level. A person found  with this quality is  universally loved and  creates a positive  impact on all they  encounter.</a:t>
            </a:r>
            <a:endParaRPr sz="1800">
              <a:latin typeface="Courier New"/>
              <a:cs typeface="Courier New"/>
            </a:endParaRPr>
          </a:p>
        </p:txBody>
      </p:sp>
      <p:sp>
        <p:nvSpPr>
          <p:cNvPr id="23" name="object 23"/>
          <p:cNvSpPr txBox="1"/>
          <p:nvPr/>
        </p:nvSpPr>
        <p:spPr>
          <a:xfrm>
            <a:off x="12479490" y="2034473"/>
            <a:ext cx="4166235" cy="1676400"/>
          </a:xfrm>
          <a:prstGeom prst="rect">
            <a:avLst/>
          </a:prstGeom>
        </p:spPr>
        <p:txBody>
          <a:bodyPr wrap="square" lIns="0" tIns="12700" rIns="0" bIns="0" rtlCol="0" vert="horz">
            <a:spAutoFit/>
          </a:bodyPr>
          <a:lstStyle/>
          <a:p>
            <a:pPr marL="50800" marR="180340">
              <a:lnSpc>
                <a:spcPct val="138900"/>
              </a:lnSpc>
              <a:spcBef>
                <a:spcPts val="100"/>
              </a:spcBef>
              <a:buSzPct val="66666"/>
              <a:buFont typeface="Calibri"/>
              <a:buChar char="●"/>
              <a:tabLst>
                <a:tab pos="274955" algn="l"/>
              </a:tabLst>
            </a:pPr>
            <a:r>
              <a:rPr dirty="0" sz="1800" spc="-5" b="1">
                <a:solidFill>
                  <a:srgbClr val="373838"/>
                </a:solidFill>
                <a:latin typeface="Courier New"/>
                <a:cs typeface="Courier New"/>
              </a:rPr>
              <a:t>The teacher that chooses to  give back through adult</a:t>
            </a:r>
            <a:r>
              <a:rPr dirty="0" sz="1800" b="1">
                <a:solidFill>
                  <a:srgbClr val="373838"/>
                </a:solidFill>
                <a:latin typeface="Courier New"/>
                <a:cs typeface="Courier New"/>
              </a:rPr>
              <a:t> </a:t>
            </a:r>
            <a:r>
              <a:rPr dirty="0" sz="1800" spc="-5" b="1">
                <a:solidFill>
                  <a:srgbClr val="373838"/>
                </a:solidFill>
                <a:latin typeface="Courier New"/>
                <a:cs typeface="Courier New"/>
              </a:rPr>
              <a:t>ed.</a:t>
            </a:r>
            <a:endParaRPr sz="1800">
              <a:latin typeface="Courier New"/>
              <a:cs typeface="Courier New"/>
            </a:endParaRPr>
          </a:p>
          <a:p>
            <a:pPr marL="50800" marR="43180">
              <a:lnSpc>
                <a:spcPct val="138900"/>
              </a:lnSpc>
              <a:spcBef>
                <a:spcPts val="1000"/>
              </a:spcBef>
              <a:buSzPct val="66666"/>
              <a:buFont typeface="Calibri"/>
              <a:buChar char="●"/>
              <a:tabLst>
                <a:tab pos="274955" algn="l"/>
              </a:tabLst>
            </a:pPr>
            <a:r>
              <a:rPr dirty="0" sz="1800" spc="-5" b="1">
                <a:solidFill>
                  <a:srgbClr val="373838"/>
                </a:solidFill>
                <a:latin typeface="Courier New"/>
                <a:cs typeface="Courier New"/>
              </a:rPr>
              <a:t>The administrator that stays  and cleans the restrooms.</a:t>
            </a:r>
            <a:endParaRPr sz="1800">
              <a:latin typeface="Courier New"/>
              <a:cs typeface="Courier New"/>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61039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33" y="6365953"/>
              <a:ext cx="212255" cy="147993"/>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16" name="object 16"/>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61039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33" y="6365953"/>
              <a:ext cx="212255" cy="147993"/>
            </a:xfrm>
            <a:prstGeom prst="rect">
              <a:avLst/>
            </a:prstGeom>
            <a:blipFill>
              <a:blip r:embed="rId2" cstate="print"/>
              <a:stretch>
                <a:fillRect/>
              </a:stretch>
            </a:blipFill>
          </p:spPr>
          <p:txBody>
            <a:bodyPr wrap="square" lIns="0" tIns="0" rIns="0" bIns="0" rtlCol="0"/>
            <a:lstStyle/>
            <a:p/>
          </p:txBody>
        </p:sp>
      </p:grpSp>
      <p:sp>
        <p:nvSpPr>
          <p:cNvPr id="15" name="object 15"/>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6" name="object 16"/>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txBox="1"/>
          <p:nvPr/>
        </p:nvSpPr>
        <p:spPr>
          <a:xfrm>
            <a:off x="8682190" y="2023500"/>
            <a:ext cx="2768600" cy="1549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Working well with  others and sharing  ideas is often  difficult for</a:t>
            </a:r>
            <a:r>
              <a:rPr dirty="0" sz="1800" spc="-20" b="1">
                <a:solidFill>
                  <a:srgbClr val="373838"/>
                </a:solidFill>
                <a:latin typeface="Courier New"/>
                <a:cs typeface="Courier New"/>
              </a:rPr>
              <a:t> </a:t>
            </a:r>
            <a:r>
              <a:rPr dirty="0" sz="1800" spc="-5" b="1">
                <a:solidFill>
                  <a:srgbClr val="373838"/>
                </a:solidFill>
                <a:latin typeface="Courier New"/>
                <a:cs typeface="Courier New"/>
              </a:rPr>
              <a:t>people</a:t>
            </a:r>
            <a:endParaRPr sz="1800">
              <a:latin typeface="Courier New"/>
              <a:cs typeface="Courier New"/>
            </a:endParaRPr>
          </a:p>
        </p:txBody>
      </p:sp>
      <p:sp>
        <p:nvSpPr>
          <p:cNvPr id="21" name="object 2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0" name="object 20"/>
          <p:cNvSpPr txBox="1"/>
          <p:nvPr/>
        </p:nvSpPr>
        <p:spPr>
          <a:xfrm>
            <a:off x="8682190" y="3547501"/>
            <a:ext cx="3180080" cy="3835400"/>
          </a:xfrm>
          <a:prstGeom prst="rect">
            <a:avLst/>
          </a:prstGeom>
        </p:spPr>
        <p:txBody>
          <a:bodyPr wrap="square" lIns="0" tIns="12700" rIns="0" bIns="0" rtlCol="0" vert="horz">
            <a:spAutoFit/>
          </a:bodyPr>
          <a:lstStyle/>
          <a:p>
            <a:pPr marL="12700" marR="5080">
              <a:lnSpc>
                <a:spcPct val="138900"/>
              </a:lnSpc>
              <a:spcBef>
                <a:spcPts val="100"/>
              </a:spcBef>
              <a:tabLst>
                <a:tab pos="2618105" algn="l"/>
              </a:tabLst>
            </a:pPr>
            <a:r>
              <a:rPr dirty="0" sz="1800" spc="-5" b="1">
                <a:solidFill>
                  <a:srgbClr val="373838"/>
                </a:solidFill>
                <a:latin typeface="Courier New"/>
                <a:cs typeface="Courier New"/>
              </a:rPr>
              <a:t>in</a:t>
            </a:r>
            <a:r>
              <a:rPr dirty="0" sz="1800" spc="15" b="1">
                <a:solidFill>
                  <a:srgbClr val="373838"/>
                </a:solidFill>
                <a:latin typeface="Courier New"/>
                <a:cs typeface="Courier New"/>
              </a:rPr>
              <a:t> </a:t>
            </a:r>
            <a:r>
              <a:rPr dirty="0" sz="1800" spc="-5" b="1">
                <a:solidFill>
                  <a:srgbClr val="373838"/>
                </a:solidFill>
                <a:latin typeface="Courier New"/>
                <a:cs typeface="Courier New"/>
              </a:rPr>
              <a:t>the</a:t>
            </a:r>
            <a:r>
              <a:rPr dirty="0" sz="1800" spc="20" b="1">
                <a:solidFill>
                  <a:srgbClr val="373838"/>
                </a:solidFill>
                <a:latin typeface="Courier New"/>
                <a:cs typeface="Courier New"/>
              </a:rPr>
              <a:t> </a:t>
            </a:r>
            <a:r>
              <a:rPr dirty="0" sz="1800" spc="-5" b="1">
                <a:solidFill>
                  <a:srgbClr val="373838"/>
                </a:solidFill>
                <a:latin typeface="Courier New"/>
                <a:cs typeface="Courier New"/>
              </a:rPr>
              <a:t>workplace,	but  having an attitude of  collaboration leads to  powerful learning and  success. Sharing your  ideas and listening to  others while pulling  your weight on the team  are marks of a great  educator.</a:t>
            </a:r>
            <a:endParaRPr sz="1800">
              <a:latin typeface="Courier New"/>
              <a:cs typeface="Courier New"/>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61039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33" y="6365953"/>
              <a:ext cx="212255" cy="147993"/>
            </a:xfrm>
            <a:prstGeom prst="rect">
              <a:avLst/>
            </a:prstGeom>
            <a:blipFill>
              <a:blip r:embed="rId2" cstate="print"/>
              <a:stretch>
                <a:fillRect/>
              </a:stretch>
            </a:blipFill>
          </p:spPr>
          <p:txBody>
            <a:bodyPr wrap="square" lIns="0" tIns="0" rIns="0" bIns="0" rtlCol="0"/>
            <a:lstStyle/>
            <a:p/>
          </p:txBody>
        </p:sp>
      </p:grpSp>
      <p:sp>
        <p:nvSpPr>
          <p:cNvPr id="15" name="object 15"/>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6" name="object 16"/>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p:nvPr/>
        </p:nvSpPr>
        <p:spPr>
          <a:xfrm>
            <a:off x="12403290" y="1947862"/>
            <a:ext cx="4762500" cy="3521075"/>
          </a:xfrm>
          <a:custGeom>
            <a:avLst/>
            <a:gdLst/>
            <a:ahLst/>
            <a:cxnLst/>
            <a:rect l="l" t="t" r="r" b="b"/>
            <a:pathLst>
              <a:path w="4762500" h="3521075">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3267075"/>
                </a:lnTo>
                <a:lnTo>
                  <a:pt x="4092" y="3312729"/>
                </a:lnTo>
                <a:lnTo>
                  <a:pt x="15890" y="3355700"/>
                </a:lnTo>
                <a:lnTo>
                  <a:pt x="34677" y="3395269"/>
                </a:lnTo>
                <a:lnTo>
                  <a:pt x="59736" y="3430720"/>
                </a:lnTo>
                <a:lnTo>
                  <a:pt x="90349" y="3461334"/>
                </a:lnTo>
                <a:lnTo>
                  <a:pt x="125799" y="3486394"/>
                </a:lnTo>
                <a:lnTo>
                  <a:pt x="165369" y="3505183"/>
                </a:lnTo>
                <a:lnTo>
                  <a:pt x="208342" y="3516982"/>
                </a:lnTo>
                <a:lnTo>
                  <a:pt x="254000" y="3521075"/>
                </a:lnTo>
                <a:lnTo>
                  <a:pt x="4508500" y="3521075"/>
                </a:lnTo>
                <a:lnTo>
                  <a:pt x="4554157" y="3516982"/>
                </a:lnTo>
                <a:lnTo>
                  <a:pt x="4597130" y="3505183"/>
                </a:lnTo>
                <a:lnTo>
                  <a:pt x="4636700" y="3486394"/>
                </a:lnTo>
                <a:lnTo>
                  <a:pt x="4672150" y="3461334"/>
                </a:lnTo>
                <a:lnTo>
                  <a:pt x="4702763" y="3430720"/>
                </a:lnTo>
                <a:lnTo>
                  <a:pt x="4727822" y="3395269"/>
                </a:lnTo>
                <a:lnTo>
                  <a:pt x="4746609" y="3355700"/>
                </a:lnTo>
                <a:lnTo>
                  <a:pt x="4758407" y="3312729"/>
                </a:lnTo>
                <a:lnTo>
                  <a:pt x="4762500" y="3267075"/>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0" name="object 20"/>
          <p:cNvSpPr txBox="1"/>
          <p:nvPr/>
        </p:nvSpPr>
        <p:spPr>
          <a:xfrm>
            <a:off x="12390590" y="1517202"/>
            <a:ext cx="4541520" cy="2917825"/>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How does it look in adult</a:t>
            </a:r>
            <a:r>
              <a:rPr dirty="0" sz="2000" b="1">
                <a:solidFill>
                  <a:srgbClr val="373838"/>
                </a:solidFill>
                <a:latin typeface="Courier New"/>
                <a:cs typeface="Courier New"/>
              </a:rPr>
              <a:t> </a:t>
            </a:r>
            <a:r>
              <a:rPr dirty="0" sz="2000" spc="-5" b="1">
                <a:solidFill>
                  <a:srgbClr val="373838"/>
                </a:solidFill>
                <a:latin typeface="Courier New"/>
                <a:cs typeface="Courier New"/>
              </a:rPr>
              <a:t>ed?</a:t>
            </a:r>
            <a:endParaRPr sz="2000">
              <a:latin typeface="Courier New"/>
              <a:cs typeface="Courier New"/>
            </a:endParaRPr>
          </a:p>
          <a:p>
            <a:pPr marL="139700" marR="5080">
              <a:lnSpc>
                <a:spcPct val="138900"/>
              </a:lnSpc>
              <a:spcBef>
                <a:spcPts val="1370"/>
              </a:spcBef>
              <a:buSzPct val="66666"/>
              <a:buFont typeface="Calibri"/>
              <a:buChar char="●"/>
              <a:tabLst>
                <a:tab pos="363855" algn="l"/>
              </a:tabLst>
            </a:pPr>
            <a:r>
              <a:rPr dirty="0" sz="1800" spc="-5" b="1">
                <a:solidFill>
                  <a:srgbClr val="373838"/>
                </a:solidFill>
                <a:latin typeface="Courier New"/>
                <a:cs typeface="Courier New"/>
              </a:rPr>
              <a:t>Teachers that model working  together so students can see the  power.</a:t>
            </a:r>
            <a:endParaRPr sz="1800">
              <a:latin typeface="Courier New"/>
              <a:cs typeface="Courier New"/>
            </a:endParaRPr>
          </a:p>
          <a:p>
            <a:pPr marL="139700" marR="192405">
              <a:lnSpc>
                <a:spcPct val="138900"/>
              </a:lnSpc>
              <a:spcBef>
                <a:spcPts val="1000"/>
              </a:spcBef>
              <a:buSzPct val="66666"/>
              <a:buFont typeface="Calibri"/>
              <a:buChar char="●"/>
              <a:tabLst>
                <a:tab pos="363855" algn="l"/>
              </a:tabLst>
            </a:pPr>
            <a:r>
              <a:rPr dirty="0" sz="1800" spc="-5" b="1">
                <a:solidFill>
                  <a:srgbClr val="373838"/>
                </a:solidFill>
                <a:latin typeface="Courier New"/>
                <a:cs typeface="Courier New"/>
              </a:rPr>
              <a:t>Administrators who begin PLCs  and take an active role as a  participant.</a:t>
            </a:r>
            <a:endParaRPr sz="1800">
              <a:latin typeface="Courier New"/>
              <a:cs typeface="Courier New"/>
            </a:endParaRPr>
          </a:p>
        </p:txBody>
      </p:sp>
      <p:sp>
        <p:nvSpPr>
          <p:cNvPr id="21" name="object 21"/>
          <p:cNvSpPr/>
          <p:nvPr/>
        </p:nvSpPr>
        <p:spPr>
          <a:xfrm>
            <a:off x="12403290" y="6159500"/>
            <a:ext cx="4762500" cy="2440305"/>
          </a:xfrm>
          <a:custGeom>
            <a:avLst/>
            <a:gdLst/>
            <a:ahLst/>
            <a:cxnLst/>
            <a:rect l="l" t="t" r="r" b="b"/>
            <a:pathLst>
              <a:path w="4762500" h="2440304">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2185987"/>
                </a:lnTo>
                <a:lnTo>
                  <a:pt x="4092" y="2231641"/>
                </a:lnTo>
                <a:lnTo>
                  <a:pt x="15890" y="2274612"/>
                </a:lnTo>
                <a:lnTo>
                  <a:pt x="34677" y="2314182"/>
                </a:lnTo>
                <a:lnTo>
                  <a:pt x="59736" y="2349632"/>
                </a:lnTo>
                <a:lnTo>
                  <a:pt x="90349" y="2380246"/>
                </a:lnTo>
                <a:lnTo>
                  <a:pt x="125799" y="2405307"/>
                </a:lnTo>
                <a:lnTo>
                  <a:pt x="165369" y="2424095"/>
                </a:lnTo>
                <a:lnTo>
                  <a:pt x="208342" y="2435894"/>
                </a:lnTo>
                <a:lnTo>
                  <a:pt x="254000" y="2439987"/>
                </a:lnTo>
                <a:lnTo>
                  <a:pt x="4508500" y="2439987"/>
                </a:lnTo>
                <a:lnTo>
                  <a:pt x="4554157" y="2435894"/>
                </a:lnTo>
                <a:lnTo>
                  <a:pt x="4597130" y="2424095"/>
                </a:lnTo>
                <a:lnTo>
                  <a:pt x="4636700" y="2405307"/>
                </a:lnTo>
                <a:lnTo>
                  <a:pt x="4672150" y="2380246"/>
                </a:lnTo>
                <a:lnTo>
                  <a:pt x="4702763" y="2349632"/>
                </a:lnTo>
                <a:lnTo>
                  <a:pt x="4727822" y="2314182"/>
                </a:lnTo>
                <a:lnTo>
                  <a:pt x="4746609" y="2274612"/>
                </a:lnTo>
                <a:lnTo>
                  <a:pt x="4758407" y="2231641"/>
                </a:lnTo>
                <a:lnTo>
                  <a:pt x="4762500" y="2185987"/>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2" name="object 22"/>
          <p:cNvSpPr txBox="1"/>
          <p:nvPr/>
        </p:nvSpPr>
        <p:spPr>
          <a:xfrm>
            <a:off x="12390590" y="5733603"/>
            <a:ext cx="4597400" cy="2757805"/>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How do I improve in this</a:t>
            </a:r>
            <a:r>
              <a:rPr dirty="0" sz="2000" spc="10" b="1">
                <a:solidFill>
                  <a:srgbClr val="373838"/>
                </a:solidFill>
                <a:latin typeface="Courier New"/>
                <a:cs typeface="Courier New"/>
              </a:rPr>
              <a:t> </a:t>
            </a:r>
            <a:r>
              <a:rPr dirty="0" sz="2000" spc="-5" b="1">
                <a:solidFill>
                  <a:srgbClr val="373838"/>
                </a:solidFill>
                <a:latin typeface="Courier New"/>
                <a:cs typeface="Courier New"/>
              </a:rPr>
              <a:t>area?</a:t>
            </a:r>
            <a:endParaRPr sz="2000">
              <a:latin typeface="Courier New"/>
              <a:cs typeface="Courier New"/>
            </a:endParaRPr>
          </a:p>
          <a:p>
            <a:pPr marL="139700" marR="1153795">
              <a:lnSpc>
                <a:spcPct val="138900"/>
              </a:lnSpc>
              <a:spcBef>
                <a:spcPts val="1070"/>
              </a:spcBef>
              <a:buSzPct val="66666"/>
              <a:buChar char="●"/>
              <a:tabLst>
                <a:tab pos="363855" algn="l"/>
              </a:tabLst>
            </a:pPr>
            <a:r>
              <a:rPr dirty="0" sz="1800" spc="-5">
                <a:solidFill>
                  <a:srgbClr val="373838"/>
                </a:solidFill>
                <a:latin typeface="Calibri"/>
                <a:cs typeface="Calibri"/>
              </a:rPr>
              <a:t>I</a:t>
            </a:r>
            <a:r>
              <a:rPr dirty="0" sz="1800" spc="-5" b="1">
                <a:solidFill>
                  <a:srgbClr val="373838"/>
                </a:solidFill>
                <a:latin typeface="Courier New"/>
                <a:cs typeface="Courier New"/>
              </a:rPr>
              <a:t>dentify traits of</a:t>
            </a:r>
            <a:r>
              <a:rPr dirty="0" sz="1800" spc="-35" b="1">
                <a:solidFill>
                  <a:srgbClr val="373838"/>
                </a:solidFill>
                <a:latin typeface="Courier New"/>
                <a:cs typeface="Courier New"/>
              </a:rPr>
              <a:t> </a:t>
            </a:r>
            <a:r>
              <a:rPr dirty="0" sz="1800" spc="-5" b="1">
                <a:solidFill>
                  <a:srgbClr val="373838"/>
                </a:solidFill>
                <a:latin typeface="Courier New"/>
                <a:cs typeface="Courier New"/>
              </a:rPr>
              <a:t>your  strongest</a:t>
            </a:r>
            <a:r>
              <a:rPr dirty="0" sz="1800" spc="5" b="1">
                <a:solidFill>
                  <a:srgbClr val="373838"/>
                </a:solidFill>
                <a:latin typeface="Courier New"/>
                <a:cs typeface="Courier New"/>
              </a:rPr>
              <a:t> </a:t>
            </a:r>
            <a:r>
              <a:rPr dirty="0" sz="1800" spc="-5" b="1">
                <a:solidFill>
                  <a:srgbClr val="373838"/>
                </a:solidFill>
                <a:latin typeface="Courier New"/>
                <a:cs typeface="Courier New"/>
              </a:rPr>
              <a:t>relationships.</a:t>
            </a:r>
            <a:endParaRPr sz="1800">
              <a:latin typeface="Courier New"/>
              <a:cs typeface="Courier New"/>
            </a:endParaRPr>
          </a:p>
          <a:p>
            <a:pPr marL="139700" marR="609600">
              <a:lnSpc>
                <a:spcPct val="138900"/>
              </a:lnSpc>
              <a:spcBef>
                <a:spcPts val="1000"/>
              </a:spcBef>
              <a:buSzPct val="66666"/>
              <a:buFont typeface="Calibri"/>
              <a:buChar char="●"/>
              <a:tabLst>
                <a:tab pos="363855" algn="l"/>
              </a:tabLst>
            </a:pPr>
            <a:r>
              <a:rPr dirty="0" sz="1800" spc="-5" b="1">
                <a:solidFill>
                  <a:srgbClr val="373838"/>
                </a:solidFill>
                <a:latin typeface="Courier New"/>
                <a:cs typeface="Courier New"/>
              </a:rPr>
              <a:t>Target your strained  relationships against</a:t>
            </a:r>
            <a:r>
              <a:rPr dirty="0" sz="1800" spc="20" b="1">
                <a:solidFill>
                  <a:srgbClr val="373838"/>
                </a:solidFill>
                <a:latin typeface="Courier New"/>
                <a:cs typeface="Courier New"/>
              </a:rPr>
              <a:t> </a:t>
            </a:r>
            <a:r>
              <a:rPr dirty="0" sz="1800" spc="-5" b="1">
                <a:solidFill>
                  <a:srgbClr val="373838"/>
                </a:solidFill>
                <a:latin typeface="Courier New"/>
                <a:cs typeface="Courier New"/>
              </a:rPr>
              <a:t>those.</a:t>
            </a:r>
            <a:endParaRPr sz="1800">
              <a:latin typeface="Courier New"/>
              <a:cs typeface="Courier New"/>
            </a:endParaRPr>
          </a:p>
          <a:p>
            <a:pPr marL="139700" marR="563880">
              <a:lnSpc>
                <a:spcPct val="100000"/>
              </a:lnSpc>
              <a:spcBef>
                <a:spcPts val="1440"/>
              </a:spcBef>
            </a:pPr>
            <a:r>
              <a:rPr dirty="0" u="sng" sz="1000" spc="-5" b="1">
                <a:solidFill>
                  <a:srgbClr val="205E9E"/>
                </a:solidFill>
                <a:uFill>
                  <a:solidFill>
                    <a:srgbClr val="205E9E"/>
                  </a:solidFill>
                </a:uFill>
                <a:latin typeface="Courier New"/>
                <a:cs typeface="Courier New"/>
                <a:hlinkClick r:id="rId3"/>
              </a:rPr>
              <a:t>https://www.psychologytoday.com/blog/the-end-work- </a:t>
            </a:r>
            <a:r>
              <a:rPr dirty="0" sz="1000" spc="-5" b="1">
                <a:solidFill>
                  <a:srgbClr val="205E9E"/>
                </a:solidFill>
                <a:latin typeface="Courier New"/>
                <a:cs typeface="Courier New"/>
              </a:rPr>
              <a:t> </a:t>
            </a:r>
            <a:r>
              <a:rPr dirty="0" u="sng" sz="1000" spc="-5" b="1">
                <a:solidFill>
                  <a:srgbClr val="205E9E"/>
                </a:solidFill>
                <a:uFill>
                  <a:solidFill>
                    <a:srgbClr val="205E9E"/>
                  </a:solidFill>
                </a:uFill>
                <a:latin typeface="Courier New"/>
                <a:cs typeface="Courier New"/>
                <a:hlinkClick r:id="rId3"/>
              </a:rPr>
              <a:t>you-know-it/201406/the-three-steps-maximizing-your- </a:t>
            </a:r>
            <a:r>
              <a:rPr dirty="0" sz="1000" spc="-5" b="1">
                <a:solidFill>
                  <a:srgbClr val="205E9E"/>
                </a:solidFill>
                <a:latin typeface="Courier New"/>
                <a:cs typeface="Courier New"/>
              </a:rPr>
              <a:t> </a:t>
            </a:r>
            <a:r>
              <a:rPr dirty="0" u="sng" sz="1000" spc="-5" b="1">
                <a:solidFill>
                  <a:srgbClr val="205E9E"/>
                </a:solidFill>
                <a:uFill>
                  <a:solidFill>
                    <a:srgbClr val="205E9E"/>
                  </a:solidFill>
                </a:uFill>
                <a:latin typeface="Courier New"/>
                <a:cs typeface="Courier New"/>
                <a:hlinkClick r:id="rId3"/>
              </a:rPr>
              <a:t>collaboration-skills</a:t>
            </a:r>
            <a:endParaRPr sz="1000">
              <a:latin typeface="Courier New"/>
              <a:cs typeface="Courier New"/>
            </a:endParaRPr>
          </a:p>
        </p:txBody>
      </p:sp>
      <p:sp>
        <p:nvSpPr>
          <p:cNvPr id="24" name="object 24"/>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3" name="object 23"/>
          <p:cNvSpPr txBox="1"/>
          <p:nvPr/>
        </p:nvSpPr>
        <p:spPr>
          <a:xfrm>
            <a:off x="8682190" y="2023500"/>
            <a:ext cx="3180080" cy="5359400"/>
          </a:xfrm>
          <a:prstGeom prst="rect">
            <a:avLst/>
          </a:prstGeom>
        </p:spPr>
        <p:txBody>
          <a:bodyPr wrap="square" lIns="0" tIns="12700" rIns="0" bIns="0" rtlCol="0" vert="horz">
            <a:spAutoFit/>
          </a:bodyPr>
          <a:lstStyle/>
          <a:p>
            <a:pPr marL="12700" marR="142240">
              <a:lnSpc>
                <a:spcPct val="138900"/>
              </a:lnSpc>
              <a:spcBef>
                <a:spcPts val="100"/>
              </a:spcBef>
            </a:pPr>
            <a:r>
              <a:rPr dirty="0" sz="1800" spc="-5" b="1">
                <a:solidFill>
                  <a:srgbClr val="373838"/>
                </a:solidFill>
                <a:latin typeface="Courier New"/>
                <a:cs typeface="Courier New"/>
              </a:rPr>
              <a:t>Working well with  others and sharing  ideas is often  difficult for people  in the workplace, but  having an attitude of  collaboration leads to  powerful learning and  success. Sharing your  ideas and listening to  others while</a:t>
            </a:r>
            <a:r>
              <a:rPr dirty="0" sz="1800" spc="-15" b="1">
                <a:solidFill>
                  <a:srgbClr val="373838"/>
                </a:solidFill>
                <a:latin typeface="Courier New"/>
                <a:cs typeface="Courier New"/>
              </a:rPr>
              <a:t> </a:t>
            </a:r>
            <a:r>
              <a:rPr dirty="0" sz="1800" spc="-5" b="1">
                <a:solidFill>
                  <a:srgbClr val="373838"/>
                </a:solidFill>
                <a:latin typeface="Courier New"/>
                <a:cs typeface="Courier New"/>
              </a:rPr>
              <a:t>pulling</a:t>
            </a:r>
            <a:endParaRPr sz="1800">
              <a:latin typeface="Courier New"/>
              <a:cs typeface="Courier New"/>
            </a:endParaRPr>
          </a:p>
          <a:p>
            <a:pPr marL="12700" marR="5080">
              <a:lnSpc>
                <a:spcPct val="138900"/>
              </a:lnSpc>
            </a:pPr>
            <a:r>
              <a:rPr dirty="0" sz="1800" spc="-5" b="1">
                <a:solidFill>
                  <a:srgbClr val="373838"/>
                </a:solidFill>
                <a:latin typeface="Courier New"/>
                <a:cs typeface="Courier New"/>
              </a:rPr>
              <a:t>your weight on the team  are marks of a great  educator.</a:t>
            </a:r>
            <a:endParaRPr sz="1800">
              <a:latin typeface="Courier New"/>
              <a:cs typeface="Courier New"/>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69167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212" y="7161540"/>
              <a:ext cx="217136" cy="148920"/>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16" name="object 16"/>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69167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212" y="7161540"/>
              <a:ext cx="217136" cy="148920"/>
            </a:xfrm>
            <a:prstGeom prst="rect">
              <a:avLst/>
            </a:prstGeom>
            <a:blipFill>
              <a:blip r:embed="rId2" cstate="print"/>
              <a:stretch>
                <a:fillRect/>
              </a:stretch>
            </a:blipFill>
          </p:spPr>
          <p:txBody>
            <a:bodyPr wrap="square" lIns="0" tIns="0" rIns="0" bIns="0" rtlCol="0"/>
            <a:lstStyle/>
            <a:p/>
          </p:txBody>
        </p:sp>
      </p:grpSp>
      <p:sp>
        <p:nvSpPr>
          <p:cNvPr id="15" name="object 15"/>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6" name="object 16"/>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txBox="1"/>
          <p:nvPr/>
        </p:nvSpPr>
        <p:spPr>
          <a:xfrm>
            <a:off x="8682190" y="2023500"/>
            <a:ext cx="3180080" cy="4597400"/>
          </a:xfrm>
          <a:prstGeom prst="rect">
            <a:avLst/>
          </a:prstGeom>
        </p:spPr>
        <p:txBody>
          <a:bodyPr wrap="square" lIns="0" tIns="12700" rIns="0" bIns="0" rtlCol="0" vert="horz">
            <a:spAutoFit/>
          </a:bodyPr>
          <a:lstStyle/>
          <a:p>
            <a:pPr marL="12700" marR="279400">
              <a:lnSpc>
                <a:spcPct val="138900"/>
              </a:lnSpc>
              <a:spcBef>
                <a:spcPts val="100"/>
              </a:spcBef>
            </a:pPr>
            <a:r>
              <a:rPr dirty="0" sz="1800" spc="-5" b="1">
                <a:solidFill>
                  <a:srgbClr val="373838"/>
                </a:solidFill>
                <a:latin typeface="Courier New"/>
                <a:cs typeface="Courier New"/>
              </a:rPr>
              <a:t>This is staying after  something in the face  of setbacks, trials,  and</a:t>
            </a:r>
            <a:r>
              <a:rPr dirty="0" sz="1800" spc="-10" b="1">
                <a:solidFill>
                  <a:srgbClr val="373838"/>
                </a:solidFill>
                <a:latin typeface="Courier New"/>
                <a:cs typeface="Courier New"/>
              </a:rPr>
              <a:t> </a:t>
            </a:r>
            <a:r>
              <a:rPr dirty="0" sz="1800" spc="-5" b="1">
                <a:solidFill>
                  <a:srgbClr val="373838"/>
                </a:solidFill>
                <a:latin typeface="Courier New"/>
                <a:cs typeface="Courier New"/>
              </a:rPr>
              <a:t>disappointments.</a:t>
            </a:r>
            <a:endParaRPr sz="1800">
              <a:latin typeface="Courier New"/>
              <a:cs typeface="Courier New"/>
            </a:endParaRPr>
          </a:p>
          <a:p>
            <a:pPr marL="12700" marR="5080">
              <a:lnSpc>
                <a:spcPct val="138900"/>
              </a:lnSpc>
            </a:pPr>
            <a:r>
              <a:rPr dirty="0" sz="1800" spc="-5" b="1">
                <a:solidFill>
                  <a:srgbClr val="373838"/>
                </a:solidFill>
                <a:latin typeface="Courier New"/>
                <a:cs typeface="Courier New"/>
              </a:rPr>
              <a:t>Many things cannot be  forced overnight. They  take time to create and  manage and the quality  of persistence allows  us to strap in for the  long ride and see a  “project”</a:t>
            </a:r>
            <a:r>
              <a:rPr dirty="0" sz="1800" spc="-10" b="1">
                <a:solidFill>
                  <a:srgbClr val="373838"/>
                </a:solidFill>
                <a:latin typeface="Courier New"/>
                <a:cs typeface="Courier New"/>
              </a:rPr>
              <a:t> </a:t>
            </a:r>
            <a:r>
              <a:rPr dirty="0" sz="1800" spc="-5" b="1">
                <a:solidFill>
                  <a:srgbClr val="373838"/>
                </a:solidFill>
                <a:latin typeface="Courier New"/>
                <a:cs typeface="Courier New"/>
              </a:rPr>
              <a:t>through.</a:t>
            </a:r>
            <a:endParaRPr sz="1800">
              <a:latin typeface="Courier New"/>
              <a:cs typeface="Courier New"/>
            </a:endParaRPr>
          </a:p>
        </p:txBody>
      </p:sp>
      <p:sp>
        <p:nvSpPr>
          <p:cNvPr id="20" name="object 2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46310" y="3189532"/>
            <a:ext cx="12369800" cy="1892300"/>
          </a:xfrm>
          <a:prstGeom prst="rect">
            <a:avLst/>
          </a:prstGeom>
        </p:spPr>
        <p:txBody>
          <a:bodyPr wrap="square" lIns="0" tIns="12700" rIns="0" bIns="0" rtlCol="0" vert="horz">
            <a:spAutoFit/>
          </a:bodyPr>
          <a:lstStyle/>
          <a:p>
            <a:pPr marL="12700" marR="5080">
              <a:lnSpc>
                <a:spcPts val="7500"/>
              </a:lnSpc>
              <a:spcBef>
                <a:spcPts val="100"/>
              </a:spcBef>
            </a:pPr>
            <a:r>
              <a:rPr dirty="0" sz="6000" spc="-5" b="1">
                <a:solidFill>
                  <a:srgbClr val="373838"/>
                </a:solidFill>
                <a:latin typeface="Courier New"/>
                <a:cs typeface="Courier New"/>
              </a:rPr>
              <a:t>Specific </a:t>
            </a:r>
            <a:r>
              <a:rPr dirty="0" sz="6000" spc="-5" b="1">
                <a:solidFill>
                  <a:srgbClr val="F9A059"/>
                </a:solidFill>
                <a:latin typeface="Courier New"/>
                <a:cs typeface="Courier New"/>
              </a:rPr>
              <a:t>feedback </a:t>
            </a:r>
            <a:r>
              <a:rPr dirty="0" sz="6000" spc="-5" b="1">
                <a:solidFill>
                  <a:srgbClr val="373838"/>
                </a:solidFill>
                <a:latin typeface="Courier New"/>
                <a:cs typeface="Courier New"/>
              </a:rPr>
              <a:t>is always  more</a:t>
            </a:r>
            <a:r>
              <a:rPr dirty="0" sz="6000" spc="-10" b="1">
                <a:solidFill>
                  <a:srgbClr val="373838"/>
                </a:solidFill>
                <a:latin typeface="Courier New"/>
                <a:cs typeface="Courier New"/>
              </a:rPr>
              <a:t> </a:t>
            </a:r>
            <a:r>
              <a:rPr dirty="0" sz="6000" spc="-5" b="1">
                <a:solidFill>
                  <a:srgbClr val="373838"/>
                </a:solidFill>
                <a:latin typeface="Courier New"/>
                <a:cs typeface="Courier New"/>
              </a:rPr>
              <a:t>effective.</a:t>
            </a:r>
            <a:endParaRPr sz="6000">
              <a:latin typeface="Courier New"/>
              <a:cs typeface="Courier New"/>
            </a:endParaRPr>
          </a:p>
        </p:txBody>
      </p:sp>
      <p:sp>
        <p:nvSpPr>
          <p:cNvPr id="3" name="object 3"/>
          <p:cNvSpPr/>
          <p:nvPr/>
        </p:nvSpPr>
        <p:spPr>
          <a:xfrm>
            <a:off x="3557549" y="797090"/>
            <a:ext cx="4512945" cy="2025650"/>
          </a:xfrm>
          <a:custGeom>
            <a:avLst/>
            <a:gdLst/>
            <a:ahLst/>
            <a:cxnLst/>
            <a:rect l="l" t="t" r="r" b="b"/>
            <a:pathLst>
              <a:path w="4512945" h="2025650">
                <a:moveTo>
                  <a:pt x="4512564" y="0"/>
                </a:moveTo>
                <a:lnTo>
                  <a:pt x="0" y="0"/>
                </a:lnTo>
                <a:lnTo>
                  <a:pt x="0" y="2025396"/>
                </a:lnTo>
                <a:lnTo>
                  <a:pt x="4512564" y="2025396"/>
                </a:lnTo>
                <a:lnTo>
                  <a:pt x="4512564" y="0"/>
                </a:lnTo>
                <a:close/>
              </a:path>
            </a:pathLst>
          </a:custGeom>
          <a:solidFill>
            <a:srgbClr val="373838"/>
          </a:solidFill>
        </p:spPr>
        <p:txBody>
          <a:bodyPr wrap="square" lIns="0" tIns="0" rIns="0" bIns="0" rtlCol="0"/>
          <a:lstStyle/>
          <a:p/>
        </p:txBody>
      </p:sp>
      <p:sp>
        <p:nvSpPr>
          <p:cNvPr id="4" name="object 4"/>
          <p:cNvSpPr txBox="1"/>
          <p:nvPr/>
        </p:nvSpPr>
        <p:spPr>
          <a:xfrm>
            <a:off x="3446310" y="354625"/>
            <a:ext cx="4597400" cy="2311400"/>
          </a:xfrm>
          <a:prstGeom prst="rect">
            <a:avLst/>
          </a:prstGeom>
        </p:spPr>
        <p:txBody>
          <a:bodyPr wrap="square" lIns="0" tIns="12700" rIns="0" bIns="0" rtlCol="0" vert="horz">
            <a:spAutoFit/>
          </a:bodyPr>
          <a:lstStyle/>
          <a:p>
            <a:pPr marL="12700">
              <a:lnSpc>
                <a:spcPct val="100000"/>
              </a:lnSpc>
              <a:spcBef>
                <a:spcPts val="100"/>
              </a:spcBef>
            </a:pPr>
            <a:r>
              <a:rPr dirty="0" sz="15000" spc="-5" b="1">
                <a:solidFill>
                  <a:srgbClr val="F9A059"/>
                </a:solidFill>
                <a:latin typeface="Courier New"/>
                <a:cs typeface="Courier New"/>
              </a:rPr>
              <a:t>Why?</a:t>
            </a:r>
            <a:endParaRPr sz="15000">
              <a:latin typeface="Courier New"/>
              <a:cs typeface="Courier New"/>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6916737"/>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212" y="7161540"/>
              <a:ext cx="217136" cy="148920"/>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6" name="object 16"/>
          <p:cNvSpPr txBox="1"/>
          <p:nvPr/>
        </p:nvSpPr>
        <p:spPr>
          <a:xfrm>
            <a:off x="8682190" y="1517202"/>
            <a:ext cx="8153400" cy="330200"/>
          </a:xfrm>
          <a:prstGeom prst="rect">
            <a:avLst/>
          </a:prstGeom>
        </p:spPr>
        <p:txBody>
          <a:bodyPr wrap="square" lIns="0" tIns="12700" rIns="0" bIns="0" rtlCol="0" vert="horz">
            <a:spAutoFit/>
          </a:bodyPr>
          <a:lstStyle/>
          <a:p>
            <a:pPr marL="12700">
              <a:lnSpc>
                <a:spcPct val="100000"/>
              </a:lnSpc>
              <a:spcBef>
                <a:spcPts val="100"/>
              </a:spcBef>
              <a:tabLst>
                <a:tab pos="3720465" algn="l"/>
              </a:tabLst>
            </a:pPr>
            <a:r>
              <a:rPr dirty="0" baseline="2777" sz="3000" spc="-7" b="1">
                <a:solidFill>
                  <a:srgbClr val="373838"/>
                </a:solidFill>
                <a:latin typeface="Courier New"/>
                <a:cs typeface="Courier New"/>
              </a:rPr>
              <a:t>What</a:t>
            </a:r>
            <a:r>
              <a:rPr dirty="0" baseline="2777" sz="3000" spc="7" b="1">
                <a:solidFill>
                  <a:srgbClr val="373838"/>
                </a:solidFill>
                <a:latin typeface="Courier New"/>
                <a:cs typeface="Courier New"/>
              </a:rPr>
              <a:t> </a:t>
            </a:r>
            <a:r>
              <a:rPr dirty="0" baseline="2777" sz="3000" spc="-7" b="1">
                <a:solidFill>
                  <a:srgbClr val="373838"/>
                </a:solidFill>
                <a:latin typeface="Courier New"/>
                <a:cs typeface="Courier New"/>
              </a:rPr>
              <a:t>is</a:t>
            </a:r>
            <a:r>
              <a:rPr dirty="0" baseline="2777" sz="3000" spc="15" b="1">
                <a:solidFill>
                  <a:srgbClr val="373838"/>
                </a:solidFill>
                <a:latin typeface="Courier New"/>
                <a:cs typeface="Courier New"/>
              </a:rPr>
              <a:t> </a:t>
            </a:r>
            <a:r>
              <a:rPr dirty="0" baseline="2777" sz="3000" spc="-7" b="1">
                <a:solidFill>
                  <a:srgbClr val="373838"/>
                </a:solidFill>
                <a:latin typeface="Courier New"/>
                <a:cs typeface="Courier New"/>
              </a:rPr>
              <a:t>it?	</a:t>
            </a:r>
            <a:r>
              <a:rPr dirty="0" sz="2000" spc="-5" b="1">
                <a:solidFill>
                  <a:srgbClr val="373838"/>
                </a:solidFill>
                <a:latin typeface="Courier New"/>
                <a:cs typeface="Courier New"/>
              </a:rPr>
              <a:t>How does it look in adult</a:t>
            </a:r>
            <a:r>
              <a:rPr dirty="0" sz="2000" spc="5" b="1">
                <a:solidFill>
                  <a:srgbClr val="373838"/>
                </a:solidFill>
                <a:latin typeface="Courier New"/>
                <a:cs typeface="Courier New"/>
              </a:rPr>
              <a:t> </a:t>
            </a:r>
            <a:r>
              <a:rPr dirty="0" sz="2000" spc="-5" b="1">
                <a:solidFill>
                  <a:srgbClr val="373838"/>
                </a:solidFill>
                <a:latin typeface="Courier New"/>
                <a:cs typeface="Courier New"/>
              </a:rPr>
              <a:t>ed?</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p:nvPr/>
        </p:nvSpPr>
        <p:spPr>
          <a:xfrm>
            <a:off x="12403290" y="1947862"/>
            <a:ext cx="4762500" cy="3521075"/>
          </a:xfrm>
          <a:custGeom>
            <a:avLst/>
            <a:gdLst/>
            <a:ahLst/>
            <a:cxnLst/>
            <a:rect l="l" t="t" r="r" b="b"/>
            <a:pathLst>
              <a:path w="4762500" h="3521075">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3267075"/>
                </a:lnTo>
                <a:lnTo>
                  <a:pt x="4092" y="3312729"/>
                </a:lnTo>
                <a:lnTo>
                  <a:pt x="15890" y="3355700"/>
                </a:lnTo>
                <a:lnTo>
                  <a:pt x="34677" y="3395269"/>
                </a:lnTo>
                <a:lnTo>
                  <a:pt x="59736" y="3430720"/>
                </a:lnTo>
                <a:lnTo>
                  <a:pt x="90349" y="3461334"/>
                </a:lnTo>
                <a:lnTo>
                  <a:pt x="125799" y="3486394"/>
                </a:lnTo>
                <a:lnTo>
                  <a:pt x="165369" y="3505183"/>
                </a:lnTo>
                <a:lnTo>
                  <a:pt x="208342" y="3516982"/>
                </a:lnTo>
                <a:lnTo>
                  <a:pt x="254000" y="3521075"/>
                </a:lnTo>
                <a:lnTo>
                  <a:pt x="4508500" y="3521075"/>
                </a:lnTo>
                <a:lnTo>
                  <a:pt x="4554157" y="3516982"/>
                </a:lnTo>
                <a:lnTo>
                  <a:pt x="4597130" y="3505183"/>
                </a:lnTo>
                <a:lnTo>
                  <a:pt x="4636700" y="3486394"/>
                </a:lnTo>
                <a:lnTo>
                  <a:pt x="4672150" y="3461334"/>
                </a:lnTo>
                <a:lnTo>
                  <a:pt x="4702763" y="3430720"/>
                </a:lnTo>
                <a:lnTo>
                  <a:pt x="4727822" y="3395269"/>
                </a:lnTo>
                <a:lnTo>
                  <a:pt x="4746609" y="3355700"/>
                </a:lnTo>
                <a:lnTo>
                  <a:pt x="4758407" y="3312729"/>
                </a:lnTo>
                <a:lnTo>
                  <a:pt x="4762500" y="3267075"/>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0" name="object 20"/>
          <p:cNvSpPr/>
          <p:nvPr/>
        </p:nvSpPr>
        <p:spPr>
          <a:xfrm>
            <a:off x="12403290" y="6605587"/>
            <a:ext cx="4762500" cy="1993900"/>
          </a:xfrm>
          <a:custGeom>
            <a:avLst/>
            <a:gdLst/>
            <a:ahLst/>
            <a:cxnLst/>
            <a:rect l="l" t="t" r="r" b="b"/>
            <a:pathLst>
              <a:path w="4762500" h="1993900">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1739900"/>
                </a:lnTo>
                <a:lnTo>
                  <a:pt x="4092" y="1785554"/>
                </a:lnTo>
                <a:lnTo>
                  <a:pt x="15890" y="1828525"/>
                </a:lnTo>
                <a:lnTo>
                  <a:pt x="34677" y="1868094"/>
                </a:lnTo>
                <a:lnTo>
                  <a:pt x="59736" y="1903545"/>
                </a:lnTo>
                <a:lnTo>
                  <a:pt x="90349" y="1934159"/>
                </a:lnTo>
                <a:lnTo>
                  <a:pt x="125799" y="1959219"/>
                </a:lnTo>
                <a:lnTo>
                  <a:pt x="165369" y="1978008"/>
                </a:lnTo>
                <a:lnTo>
                  <a:pt x="208342" y="1989807"/>
                </a:lnTo>
                <a:lnTo>
                  <a:pt x="254000" y="1993900"/>
                </a:lnTo>
                <a:lnTo>
                  <a:pt x="4508500" y="1993900"/>
                </a:lnTo>
                <a:lnTo>
                  <a:pt x="4554157" y="1989807"/>
                </a:lnTo>
                <a:lnTo>
                  <a:pt x="4597130" y="1978008"/>
                </a:lnTo>
                <a:lnTo>
                  <a:pt x="4636700" y="1959219"/>
                </a:lnTo>
                <a:lnTo>
                  <a:pt x="4672150" y="1934159"/>
                </a:lnTo>
                <a:lnTo>
                  <a:pt x="4702763" y="1903545"/>
                </a:lnTo>
                <a:lnTo>
                  <a:pt x="4727822" y="1868094"/>
                </a:lnTo>
                <a:lnTo>
                  <a:pt x="4746609" y="1828525"/>
                </a:lnTo>
                <a:lnTo>
                  <a:pt x="4758407" y="1785554"/>
                </a:lnTo>
                <a:lnTo>
                  <a:pt x="4762500" y="1739900"/>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1" name="object 21"/>
          <p:cNvSpPr txBox="1"/>
          <p:nvPr/>
        </p:nvSpPr>
        <p:spPr>
          <a:xfrm>
            <a:off x="12390590" y="6174928"/>
            <a:ext cx="4597400" cy="2072005"/>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How do I improve in this</a:t>
            </a:r>
            <a:r>
              <a:rPr dirty="0" sz="2000" spc="10" b="1">
                <a:solidFill>
                  <a:srgbClr val="373838"/>
                </a:solidFill>
                <a:latin typeface="Courier New"/>
                <a:cs typeface="Courier New"/>
              </a:rPr>
              <a:t> </a:t>
            </a:r>
            <a:r>
              <a:rPr dirty="0" sz="2000" spc="-5" b="1">
                <a:solidFill>
                  <a:srgbClr val="373838"/>
                </a:solidFill>
                <a:latin typeface="Courier New"/>
                <a:cs typeface="Courier New"/>
              </a:rPr>
              <a:t>area?</a:t>
            </a:r>
            <a:endParaRPr sz="2000">
              <a:latin typeface="Courier New"/>
              <a:cs typeface="Courier New"/>
            </a:endParaRPr>
          </a:p>
          <a:p>
            <a:pPr marL="363220" indent="-224154">
              <a:lnSpc>
                <a:spcPct val="100000"/>
              </a:lnSpc>
              <a:spcBef>
                <a:spcPts val="1910"/>
              </a:spcBef>
              <a:buSzPct val="66666"/>
              <a:buFont typeface="Calibri"/>
              <a:buChar char="●"/>
              <a:tabLst>
                <a:tab pos="363855" algn="l"/>
              </a:tabLst>
            </a:pPr>
            <a:r>
              <a:rPr dirty="0" sz="1800" spc="-5" b="1">
                <a:solidFill>
                  <a:srgbClr val="373838"/>
                </a:solidFill>
                <a:latin typeface="Courier New"/>
                <a:cs typeface="Courier New"/>
              </a:rPr>
              <a:t>Embrace the</a:t>
            </a:r>
            <a:r>
              <a:rPr dirty="0" sz="1800" spc="-10" b="1">
                <a:solidFill>
                  <a:srgbClr val="373838"/>
                </a:solidFill>
                <a:latin typeface="Courier New"/>
                <a:cs typeface="Courier New"/>
              </a:rPr>
              <a:t> </a:t>
            </a:r>
            <a:r>
              <a:rPr dirty="0" sz="1800" spc="-5" b="1">
                <a:solidFill>
                  <a:srgbClr val="373838"/>
                </a:solidFill>
                <a:latin typeface="Courier New"/>
                <a:cs typeface="Courier New"/>
              </a:rPr>
              <a:t>“suck.”</a:t>
            </a:r>
            <a:endParaRPr sz="1800">
              <a:latin typeface="Courier New"/>
              <a:cs typeface="Courier New"/>
            </a:endParaRPr>
          </a:p>
          <a:p>
            <a:pPr marL="139700" marR="111125">
              <a:lnSpc>
                <a:spcPct val="138900"/>
              </a:lnSpc>
              <a:spcBef>
                <a:spcPts val="1000"/>
              </a:spcBef>
              <a:buSzPct val="66666"/>
              <a:buFont typeface="Calibri"/>
              <a:buChar char="●"/>
              <a:tabLst>
                <a:tab pos="363855" algn="l"/>
              </a:tabLst>
            </a:pPr>
            <a:r>
              <a:rPr dirty="0" sz="1800" spc="-5" b="1">
                <a:solidFill>
                  <a:srgbClr val="373838"/>
                </a:solidFill>
                <a:latin typeface="Courier New"/>
                <a:cs typeface="Courier New"/>
              </a:rPr>
              <a:t>Grow something – a persistence  plant.</a:t>
            </a:r>
            <a:endParaRPr sz="1800">
              <a:latin typeface="Courier New"/>
              <a:cs typeface="Courier New"/>
            </a:endParaRPr>
          </a:p>
          <a:p>
            <a:pPr marL="139700">
              <a:lnSpc>
                <a:spcPct val="100000"/>
              </a:lnSpc>
              <a:spcBef>
                <a:spcPts val="1440"/>
              </a:spcBef>
            </a:pPr>
            <a:r>
              <a:rPr dirty="0" u="sng" sz="1000" spc="-5" b="1">
                <a:solidFill>
                  <a:srgbClr val="205E9E"/>
                </a:solidFill>
                <a:uFill>
                  <a:solidFill>
                    <a:srgbClr val="205E9E"/>
                  </a:solidFill>
                </a:uFill>
                <a:latin typeface="Courier New"/>
                <a:cs typeface="Courier New"/>
                <a:hlinkClick r:id="rId3"/>
              </a:rPr>
              <a:t>https://michaelhyatt.com/developing-persistence/</a:t>
            </a:r>
            <a:endParaRPr sz="1000">
              <a:latin typeface="Courier New"/>
              <a:cs typeface="Courier New"/>
            </a:endParaRPr>
          </a:p>
        </p:txBody>
      </p:sp>
      <p:sp>
        <p:nvSpPr>
          <p:cNvPr id="24" name="object 24"/>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2" name="object 22"/>
          <p:cNvSpPr txBox="1"/>
          <p:nvPr/>
        </p:nvSpPr>
        <p:spPr>
          <a:xfrm>
            <a:off x="8682190" y="2023500"/>
            <a:ext cx="3180080" cy="4597400"/>
          </a:xfrm>
          <a:prstGeom prst="rect">
            <a:avLst/>
          </a:prstGeom>
        </p:spPr>
        <p:txBody>
          <a:bodyPr wrap="square" lIns="0" tIns="12700" rIns="0" bIns="0" rtlCol="0" vert="horz">
            <a:spAutoFit/>
          </a:bodyPr>
          <a:lstStyle/>
          <a:p>
            <a:pPr marL="12700" marR="279400">
              <a:lnSpc>
                <a:spcPct val="138900"/>
              </a:lnSpc>
              <a:spcBef>
                <a:spcPts val="100"/>
              </a:spcBef>
            </a:pPr>
            <a:r>
              <a:rPr dirty="0" sz="1800" spc="-5" b="1">
                <a:solidFill>
                  <a:srgbClr val="373838"/>
                </a:solidFill>
                <a:latin typeface="Courier New"/>
                <a:cs typeface="Courier New"/>
              </a:rPr>
              <a:t>This is staying after  something in the face  of setbacks, trials,  and</a:t>
            </a:r>
            <a:r>
              <a:rPr dirty="0" sz="1800" spc="-10" b="1">
                <a:solidFill>
                  <a:srgbClr val="373838"/>
                </a:solidFill>
                <a:latin typeface="Courier New"/>
                <a:cs typeface="Courier New"/>
              </a:rPr>
              <a:t> </a:t>
            </a:r>
            <a:r>
              <a:rPr dirty="0" sz="1800" spc="-5" b="1">
                <a:solidFill>
                  <a:srgbClr val="373838"/>
                </a:solidFill>
                <a:latin typeface="Courier New"/>
                <a:cs typeface="Courier New"/>
              </a:rPr>
              <a:t>disappointments.</a:t>
            </a:r>
            <a:endParaRPr sz="1800">
              <a:latin typeface="Courier New"/>
              <a:cs typeface="Courier New"/>
            </a:endParaRPr>
          </a:p>
          <a:p>
            <a:pPr marL="12700" marR="5080">
              <a:lnSpc>
                <a:spcPct val="138900"/>
              </a:lnSpc>
            </a:pPr>
            <a:r>
              <a:rPr dirty="0" sz="1800" spc="-5" b="1">
                <a:solidFill>
                  <a:srgbClr val="373838"/>
                </a:solidFill>
                <a:latin typeface="Courier New"/>
                <a:cs typeface="Courier New"/>
              </a:rPr>
              <a:t>Many things cannot be  forced overnight. They  take time to create and  manage and the quality  of persistence allows  us to strap in for the  long ride and see a  “project”</a:t>
            </a:r>
            <a:r>
              <a:rPr dirty="0" sz="1800" spc="-10" b="1">
                <a:solidFill>
                  <a:srgbClr val="373838"/>
                </a:solidFill>
                <a:latin typeface="Courier New"/>
                <a:cs typeface="Courier New"/>
              </a:rPr>
              <a:t> </a:t>
            </a:r>
            <a:r>
              <a:rPr dirty="0" sz="1800" spc="-5" b="1">
                <a:solidFill>
                  <a:srgbClr val="373838"/>
                </a:solidFill>
                <a:latin typeface="Courier New"/>
                <a:cs typeface="Courier New"/>
              </a:rPr>
              <a:t>through.</a:t>
            </a:r>
            <a:endParaRPr sz="1800">
              <a:latin typeface="Courier New"/>
              <a:cs typeface="Courier New"/>
            </a:endParaRPr>
          </a:p>
        </p:txBody>
      </p:sp>
      <p:sp>
        <p:nvSpPr>
          <p:cNvPr id="23" name="object 23"/>
          <p:cNvSpPr txBox="1"/>
          <p:nvPr/>
        </p:nvSpPr>
        <p:spPr>
          <a:xfrm>
            <a:off x="12479490" y="2034473"/>
            <a:ext cx="4340860" cy="2057400"/>
          </a:xfrm>
          <a:prstGeom prst="rect">
            <a:avLst/>
          </a:prstGeom>
        </p:spPr>
        <p:txBody>
          <a:bodyPr wrap="square" lIns="0" tIns="12700" rIns="0" bIns="0" rtlCol="0" vert="horz">
            <a:spAutoFit/>
          </a:bodyPr>
          <a:lstStyle/>
          <a:p>
            <a:pPr marL="50800" marR="217804">
              <a:lnSpc>
                <a:spcPct val="138900"/>
              </a:lnSpc>
              <a:spcBef>
                <a:spcPts val="100"/>
              </a:spcBef>
              <a:buSzPct val="66666"/>
              <a:buFont typeface="Calibri"/>
              <a:buChar char="●"/>
              <a:tabLst>
                <a:tab pos="274955" algn="l"/>
              </a:tabLst>
            </a:pPr>
            <a:r>
              <a:rPr dirty="0" sz="1800" spc="-5" b="1">
                <a:solidFill>
                  <a:srgbClr val="373838"/>
                </a:solidFill>
                <a:latin typeface="Courier New"/>
                <a:cs typeface="Courier New"/>
              </a:rPr>
              <a:t>The teacher that never gives  up on a</a:t>
            </a:r>
            <a:r>
              <a:rPr dirty="0" sz="1800" spc="-15" b="1">
                <a:solidFill>
                  <a:srgbClr val="373838"/>
                </a:solidFill>
                <a:latin typeface="Courier New"/>
                <a:cs typeface="Courier New"/>
              </a:rPr>
              <a:t> </a:t>
            </a:r>
            <a:r>
              <a:rPr dirty="0" sz="1800" spc="-5" b="1">
                <a:solidFill>
                  <a:srgbClr val="373838"/>
                </a:solidFill>
                <a:latin typeface="Courier New"/>
                <a:cs typeface="Courier New"/>
              </a:rPr>
              <a:t>student.</a:t>
            </a:r>
            <a:endParaRPr sz="1800">
              <a:latin typeface="Courier New"/>
              <a:cs typeface="Courier New"/>
            </a:endParaRPr>
          </a:p>
          <a:p>
            <a:pPr marL="50800" marR="30480">
              <a:lnSpc>
                <a:spcPct val="138900"/>
              </a:lnSpc>
              <a:spcBef>
                <a:spcPts val="1000"/>
              </a:spcBef>
              <a:buSzPct val="66666"/>
              <a:buFont typeface="Calibri"/>
              <a:buChar char="●"/>
              <a:tabLst>
                <a:tab pos="274955" algn="l"/>
              </a:tabLst>
            </a:pPr>
            <a:r>
              <a:rPr dirty="0" sz="1800" spc="-5" b="1">
                <a:solidFill>
                  <a:srgbClr val="373838"/>
                </a:solidFill>
                <a:latin typeface="Courier New"/>
                <a:cs typeface="Courier New"/>
              </a:rPr>
              <a:t>The administrator that  implements a new system and  stays committed to the</a:t>
            </a:r>
            <a:r>
              <a:rPr dirty="0" sz="1800" spc="25" b="1">
                <a:solidFill>
                  <a:srgbClr val="373838"/>
                </a:solidFill>
                <a:latin typeface="Courier New"/>
                <a:cs typeface="Courier New"/>
              </a:rPr>
              <a:t> </a:t>
            </a:r>
            <a:r>
              <a:rPr dirty="0" sz="1800" spc="-5" b="1">
                <a:solidFill>
                  <a:srgbClr val="373838"/>
                </a:solidFill>
                <a:latin typeface="Courier New"/>
                <a:cs typeface="Courier New"/>
              </a:rPr>
              <a:t>success.</a:t>
            </a:r>
            <a:endParaRPr sz="1800">
              <a:latin typeface="Courier New"/>
              <a:cs typeface="Courier New"/>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8001000" cy="9730105"/>
            <a:chOff x="266700" y="128587"/>
            <a:chExt cx="8001000" cy="9730105"/>
          </a:xfrm>
        </p:grpSpPr>
        <p:sp>
          <p:nvSpPr>
            <p:cNvPr id="3" name="object 3"/>
            <p:cNvSpPr/>
            <p:nvPr/>
          </p:nvSpPr>
          <p:spPr>
            <a:xfrm>
              <a:off x="1803400" y="7713662"/>
              <a:ext cx="6464300" cy="660400"/>
            </a:xfrm>
            <a:custGeom>
              <a:avLst/>
              <a:gdLst/>
              <a:ahLst/>
              <a:cxnLst/>
              <a:rect l="l" t="t" r="r" b="b"/>
              <a:pathLst>
                <a:path w="6464300" h="660400">
                  <a:moveTo>
                    <a:pt x="61341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6134100" y="660400"/>
                  </a:lnTo>
                  <a:lnTo>
                    <a:pt x="6182893" y="656819"/>
                  </a:lnTo>
                  <a:lnTo>
                    <a:pt x="6229464" y="646419"/>
                  </a:lnTo>
                  <a:lnTo>
                    <a:pt x="6273301" y="629709"/>
                  </a:lnTo>
                  <a:lnTo>
                    <a:pt x="6313895" y="607201"/>
                  </a:lnTo>
                  <a:lnTo>
                    <a:pt x="6350733" y="579405"/>
                  </a:lnTo>
                  <a:lnTo>
                    <a:pt x="6383305" y="546833"/>
                  </a:lnTo>
                  <a:lnTo>
                    <a:pt x="6411101" y="509995"/>
                  </a:lnTo>
                  <a:lnTo>
                    <a:pt x="6433609" y="469401"/>
                  </a:lnTo>
                  <a:lnTo>
                    <a:pt x="6450319" y="425564"/>
                  </a:lnTo>
                  <a:lnTo>
                    <a:pt x="6460719" y="378993"/>
                  </a:lnTo>
                  <a:lnTo>
                    <a:pt x="6464300" y="330200"/>
                  </a:lnTo>
                  <a:lnTo>
                    <a:pt x="6460719" y="281406"/>
                  </a:lnTo>
                  <a:lnTo>
                    <a:pt x="6450319" y="234835"/>
                  </a:lnTo>
                  <a:lnTo>
                    <a:pt x="6433609" y="190998"/>
                  </a:lnTo>
                  <a:lnTo>
                    <a:pt x="6411101" y="150404"/>
                  </a:lnTo>
                  <a:lnTo>
                    <a:pt x="6383305" y="113566"/>
                  </a:lnTo>
                  <a:lnTo>
                    <a:pt x="6350733" y="80994"/>
                  </a:lnTo>
                  <a:lnTo>
                    <a:pt x="6313895" y="53198"/>
                  </a:lnTo>
                  <a:lnTo>
                    <a:pt x="6273301" y="30690"/>
                  </a:lnTo>
                  <a:lnTo>
                    <a:pt x="6229464" y="13980"/>
                  </a:lnTo>
                  <a:lnTo>
                    <a:pt x="6182893" y="3580"/>
                  </a:lnTo>
                  <a:lnTo>
                    <a:pt x="61341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31" y="7945020"/>
              <a:ext cx="217142" cy="149199"/>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16" name="object 16"/>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8001000" cy="9730105"/>
            <a:chOff x="266700" y="128587"/>
            <a:chExt cx="8001000" cy="9730105"/>
          </a:xfrm>
        </p:grpSpPr>
        <p:sp>
          <p:nvSpPr>
            <p:cNvPr id="3" name="object 3"/>
            <p:cNvSpPr/>
            <p:nvPr/>
          </p:nvSpPr>
          <p:spPr>
            <a:xfrm>
              <a:off x="1803400" y="7713662"/>
              <a:ext cx="6464300" cy="660400"/>
            </a:xfrm>
            <a:custGeom>
              <a:avLst/>
              <a:gdLst/>
              <a:ahLst/>
              <a:cxnLst/>
              <a:rect l="l" t="t" r="r" b="b"/>
              <a:pathLst>
                <a:path w="6464300" h="660400">
                  <a:moveTo>
                    <a:pt x="61341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6134100" y="660400"/>
                  </a:lnTo>
                  <a:lnTo>
                    <a:pt x="6182893" y="656819"/>
                  </a:lnTo>
                  <a:lnTo>
                    <a:pt x="6229464" y="646419"/>
                  </a:lnTo>
                  <a:lnTo>
                    <a:pt x="6273301" y="629709"/>
                  </a:lnTo>
                  <a:lnTo>
                    <a:pt x="6313895" y="607201"/>
                  </a:lnTo>
                  <a:lnTo>
                    <a:pt x="6350733" y="579405"/>
                  </a:lnTo>
                  <a:lnTo>
                    <a:pt x="6383305" y="546833"/>
                  </a:lnTo>
                  <a:lnTo>
                    <a:pt x="6411101" y="509995"/>
                  </a:lnTo>
                  <a:lnTo>
                    <a:pt x="6433609" y="469401"/>
                  </a:lnTo>
                  <a:lnTo>
                    <a:pt x="6450319" y="425564"/>
                  </a:lnTo>
                  <a:lnTo>
                    <a:pt x="6460719" y="378993"/>
                  </a:lnTo>
                  <a:lnTo>
                    <a:pt x="6464300" y="330200"/>
                  </a:lnTo>
                  <a:lnTo>
                    <a:pt x="6460719" y="281406"/>
                  </a:lnTo>
                  <a:lnTo>
                    <a:pt x="6450319" y="234835"/>
                  </a:lnTo>
                  <a:lnTo>
                    <a:pt x="6433609" y="190998"/>
                  </a:lnTo>
                  <a:lnTo>
                    <a:pt x="6411101" y="150404"/>
                  </a:lnTo>
                  <a:lnTo>
                    <a:pt x="6383305" y="113566"/>
                  </a:lnTo>
                  <a:lnTo>
                    <a:pt x="6350733" y="80994"/>
                  </a:lnTo>
                  <a:lnTo>
                    <a:pt x="6313895" y="53198"/>
                  </a:lnTo>
                  <a:lnTo>
                    <a:pt x="6273301" y="30690"/>
                  </a:lnTo>
                  <a:lnTo>
                    <a:pt x="6229464" y="13980"/>
                  </a:lnTo>
                  <a:lnTo>
                    <a:pt x="6182893" y="3580"/>
                  </a:lnTo>
                  <a:lnTo>
                    <a:pt x="61341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31" y="7945020"/>
              <a:ext cx="217142" cy="149199"/>
            </a:xfrm>
            <a:prstGeom prst="rect">
              <a:avLst/>
            </a:prstGeom>
            <a:blipFill>
              <a:blip r:embed="rId2" cstate="print"/>
              <a:stretch>
                <a:fillRect/>
              </a:stretch>
            </a:blipFill>
          </p:spPr>
          <p:txBody>
            <a:bodyPr wrap="square" lIns="0" tIns="0" rIns="0" bIns="0" rtlCol="0"/>
            <a:lstStyle/>
            <a:p/>
          </p:txBody>
        </p:sp>
      </p:grpSp>
      <p:sp>
        <p:nvSpPr>
          <p:cNvPr id="15" name="object 15"/>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6" name="object 16"/>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txBox="1"/>
          <p:nvPr/>
        </p:nvSpPr>
        <p:spPr>
          <a:xfrm>
            <a:off x="8682190" y="2023500"/>
            <a:ext cx="3180080" cy="5740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In short, this is the  ability to FIND things!  Both physically and  mentally we need to be  able to lay our hands  on the things that help  students move</a:t>
            </a:r>
            <a:r>
              <a:rPr dirty="0" sz="1800" spc="-10" b="1">
                <a:solidFill>
                  <a:srgbClr val="373838"/>
                </a:solidFill>
                <a:latin typeface="Courier New"/>
                <a:cs typeface="Courier New"/>
              </a:rPr>
              <a:t> </a:t>
            </a:r>
            <a:r>
              <a:rPr dirty="0" sz="1800" spc="-5" b="1">
                <a:solidFill>
                  <a:srgbClr val="373838"/>
                </a:solidFill>
                <a:latin typeface="Courier New"/>
                <a:cs typeface="Courier New"/>
              </a:rPr>
              <a:t>forward.</a:t>
            </a:r>
            <a:endParaRPr sz="1800">
              <a:latin typeface="Courier New"/>
              <a:cs typeface="Courier New"/>
            </a:endParaRPr>
          </a:p>
          <a:p>
            <a:pPr marL="12700" marR="5080">
              <a:lnSpc>
                <a:spcPct val="138900"/>
              </a:lnSpc>
            </a:pPr>
            <a:r>
              <a:rPr dirty="0" sz="1800" spc="-5" b="1">
                <a:solidFill>
                  <a:srgbClr val="373838"/>
                </a:solidFill>
                <a:latin typeface="Courier New"/>
                <a:cs typeface="Courier New"/>
              </a:rPr>
              <a:t>Our organization models  for students (who often  come from environments  with little  organization) how to be  efficient, consistent,  and disciplined in our  stewardships.</a:t>
            </a:r>
            <a:endParaRPr sz="1800">
              <a:latin typeface="Courier New"/>
              <a:cs typeface="Courier New"/>
            </a:endParaRPr>
          </a:p>
        </p:txBody>
      </p:sp>
      <p:sp>
        <p:nvSpPr>
          <p:cNvPr id="20" name="object 2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8001000" cy="9730105"/>
            <a:chOff x="266700" y="128587"/>
            <a:chExt cx="8001000" cy="9730105"/>
          </a:xfrm>
        </p:grpSpPr>
        <p:sp>
          <p:nvSpPr>
            <p:cNvPr id="3" name="object 3"/>
            <p:cNvSpPr/>
            <p:nvPr/>
          </p:nvSpPr>
          <p:spPr>
            <a:xfrm>
              <a:off x="1803400" y="7713662"/>
              <a:ext cx="6464300" cy="660400"/>
            </a:xfrm>
            <a:custGeom>
              <a:avLst/>
              <a:gdLst/>
              <a:ahLst/>
              <a:cxnLst/>
              <a:rect l="l" t="t" r="r" b="b"/>
              <a:pathLst>
                <a:path w="6464300" h="660400">
                  <a:moveTo>
                    <a:pt x="61341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6134100" y="660400"/>
                  </a:lnTo>
                  <a:lnTo>
                    <a:pt x="6182893" y="656819"/>
                  </a:lnTo>
                  <a:lnTo>
                    <a:pt x="6229464" y="646419"/>
                  </a:lnTo>
                  <a:lnTo>
                    <a:pt x="6273301" y="629709"/>
                  </a:lnTo>
                  <a:lnTo>
                    <a:pt x="6313895" y="607201"/>
                  </a:lnTo>
                  <a:lnTo>
                    <a:pt x="6350733" y="579405"/>
                  </a:lnTo>
                  <a:lnTo>
                    <a:pt x="6383305" y="546833"/>
                  </a:lnTo>
                  <a:lnTo>
                    <a:pt x="6411101" y="509995"/>
                  </a:lnTo>
                  <a:lnTo>
                    <a:pt x="6433609" y="469401"/>
                  </a:lnTo>
                  <a:lnTo>
                    <a:pt x="6450319" y="425564"/>
                  </a:lnTo>
                  <a:lnTo>
                    <a:pt x="6460719" y="378993"/>
                  </a:lnTo>
                  <a:lnTo>
                    <a:pt x="6464300" y="330200"/>
                  </a:lnTo>
                  <a:lnTo>
                    <a:pt x="6460719" y="281406"/>
                  </a:lnTo>
                  <a:lnTo>
                    <a:pt x="6450319" y="234835"/>
                  </a:lnTo>
                  <a:lnTo>
                    <a:pt x="6433609" y="190998"/>
                  </a:lnTo>
                  <a:lnTo>
                    <a:pt x="6411101" y="150404"/>
                  </a:lnTo>
                  <a:lnTo>
                    <a:pt x="6383305" y="113566"/>
                  </a:lnTo>
                  <a:lnTo>
                    <a:pt x="6350733" y="80994"/>
                  </a:lnTo>
                  <a:lnTo>
                    <a:pt x="6313895" y="53198"/>
                  </a:lnTo>
                  <a:lnTo>
                    <a:pt x="6273301" y="30690"/>
                  </a:lnTo>
                  <a:lnTo>
                    <a:pt x="6229464" y="13980"/>
                  </a:lnTo>
                  <a:lnTo>
                    <a:pt x="6182893" y="3580"/>
                  </a:lnTo>
                  <a:lnTo>
                    <a:pt x="61341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25131" y="7945020"/>
              <a:ext cx="217142" cy="149199"/>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6" name="object 16"/>
          <p:cNvSpPr txBox="1"/>
          <p:nvPr/>
        </p:nvSpPr>
        <p:spPr>
          <a:xfrm>
            <a:off x="8682190" y="1517202"/>
            <a:ext cx="8153400" cy="330200"/>
          </a:xfrm>
          <a:prstGeom prst="rect">
            <a:avLst/>
          </a:prstGeom>
        </p:spPr>
        <p:txBody>
          <a:bodyPr wrap="square" lIns="0" tIns="12700" rIns="0" bIns="0" rtlCol="0" vert="horz">
            <a:spAutoFit/>
          </a:bodyPr>
          <a:lstStyle/>
          <a:p>
            <a:pPr marL="12700">
              <a:lnSpc>
                <a:spcPct val="100000"/>
              </a:lnSpc>
              <a:spcBef>
                <a:spcPts val="100"/>
              </a:spcBef>
              <a:tabLst>
                <a:tab pos="3720465" algn="l"/>
              </a:tabLst>
            </a:pPr>
            <a:r>
              <a:rPr dirty="0" baseline="2777" sz="3000" spc="-7" b="1">
                <a:solidFill>
                  <a:srgbClr val="373838"/>
                </a:solidFill>
                <a:latin typeface="Courier New"/>
                <a:cs typeface="Courier New"/>
              </a:rPr>
              <a:t>What</a:t>
            </a:r>
            <a:r>
              <a:rPr dirty="0" baseline="2777" sz="3000" spc="7" b="1">
                <a:solidFill>
                  <a:srgbClr val="373838"/>
                </a:solidFill>
                <a:latin typeface="Courier New"/>
                <a:cs typeface="Courier New"/>
              </a:rPr>
              <a:t> </a:t>
            </a:r>
            <a:r>
              <a:rPr dirty="0" baseline="2777" sz="3000" spc="-7" b="1">
                <a:solidFill>
                  <a:srgbClr val="373838"/>
                </a:solidFill>
                <a:latin typeface="Courier New"/>
                <a:cs typeface="Courier New"/>
              </a:rPr>
              <a:t>is</a:t>
            </a:r>
            <a:r>
              <a:rPr dirty="0" baseline="2777" sz="3000" spc="15" b="1">
                <a:solidFill>
                  <a:srgbClr val="373838"/>
                </a:solidFill>
                <a:latin typeface="Courier New"/>
                <a:cs typeface="Courier New"/>
              </a:rPr>
              <a:t> </a:t>
            </a:r>
            <a:r>
              <a:rPr dirty="0" baseline="2777" sz="3000" spc="-7" b="1">
                <a:solidFill>
                  <a:srgbClr val="373838"/>
                </a:solidFill>
                <a:latin typeface="Courier New"/>
                <a:cs typeface="Courier New"/>
              </a:rPr>
              <a:t>it?	</a:t>
            </a:r>
            <a:r>
              <a:rPr dirty="0" sz="2000" spc="-5" b="1">
                <a:solidFill>
                  <a:srgbClr val="373838"/>
                </a:solidFill>
                <a:latin typeface="Courier New"/>
                <a:cs typeface="Courier New"/>
              </a:rPr>
              <a:t>How does it look in adult</a:t>
            </a:r>
            <a:r>
              <a:rPr dirty="0" sz="2000" spc="5" b="1">
                <a:solidFill>
                  <a:srgbClr val="373838"/>
                </a:solidFill>
                <a:latin typeface="Courier New"/>
                <a:cs typeface="Courier New"/>
              </a:rPr>
              <a:t> </a:t>
            </a:r>
            <a:r>
              <a:rPr dirty="0" sz="2000" spc="-5" b="1">
                <a:solidFill>
                  <a:srgbClr val="373838"/>
                </a:solidFill>
                <a:latin typeface="Courier New"/>
                <a:cs typeface="Courier New"/>
              </a:rPr>
              <a:t>ed?</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p:nvPr/>
        </p:nvSpPr>
        <p:spPr>
          <a:xfrm>
            <a:off x="12403290" y="1947862"/>
            <a:ext cx="4762500" cy="3521075"/>
          </a:xfrm>
          <a:custGeom>
            <a:avLst/>
            <a:gdLst/>
            <a:ahLst/>
            <a:cxnLst/>
            <a:rect l="l" t="t" r="r" b="b"/>
            <a:pathLst>
              <a:path w="4762500" h="3521075">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3267075"/>
                </a:lnTo>
                <a:lnTo>
                  <a:pt x="4092" y="3312729"/>
                </a:lnTo>
                <a:lnTo>
                  <a:pt x="15890" y="3355700"/>
                </a:lnTo>
                <a:lnTo>
                  <a:pt x="34677" y="3395269"/>
                </a:lnTo>
                <a:lnTo>
                  <a:pt x="59736" y="3430720"/>
                </a:lnTo>
                <a:lnTo>
                  <a:pt x="90349" y="3461334"/>
                </a:lnTo>
                <a:lnTo>
                  <a:pt x="125799" y="3486394"/>
                </a:lnTo>
                <a:lnTo>
                  <a:pt x="165369" y="3505183"/>
                </a:lnTo>
                <a:lnTo>
                  <a:pt x="208342" y="3516982"/>
                </a:lnTo>
                <a:lnTo>
                  <a:pt x="254000" y="3521075"/>
                </a:lnTo>
                <a:lnTo>
                  <a:pt x="4508500" y="3521075"/>
                </a:lnTo>
                <a:lnTo>
                  <a:pt x="4554157" y="3516982"/>
                </a:lnTo>
                <a:lnTo>
                  <a:pt x="4597130" y="3505183"/>
                </a:lnTo>
                <a:lnTo>
                  <a:pt x="4636700" y="3486394"/>
                </a:lnTo>
                <a:lnTo>
                  <a:pt x="4672150" y="3461334"/>
                </a:lnTo>
                <a:lnTo>
                  <a:pt x="4702763" y="3430720"/>
                </a:lnTo>
                <a:lnTo>
                  <a:pt x="4727822" y="3395269"/>
                </a:lnTo>
                <a:lnTo>
                  <a:pt x="4746609" y="3355700"/>
                </a:lnTo>
                <a:lnTo>
                  <a:pt x="4758407" y="3312729"/>
                </a:lnTo>
                <a:lnTo>
                  <a:pt x="4762500" y="3267075"/>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0" name="object 20"/>
          <p:cNvSpPr/>
          <p:nvPr/>
        </p:nvSpPr>
        <p:spPr>
          <a:xfrm>
            <a:off x="12403290" y="6605587"/>
            <a:ext cx="4762500" cy="1993900"/>
          </a:xfrm>
          <a:custGeom>
            <a:avLst/>
            <a:gdLst/>
            <a:ahLst/>
            <a:cxnLst/>
            <a:rect l="l" t="t" r="r" b="b"/>
            <a:pathLst>
              <a:path w="4762500" h="1993900">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1739900"/>
                </a:lnTo>
                <a:lnTo>
                  <a:pt x="4092" y="1785554"/>
                </a:lnTo>
                <a:lnTo>
                  <a:pt x="15890" y="1828525"/>
                </a:lnTo>
                <a:lnTo>
                  <a:pt x="34677" y="1868094"/>
                </a:lnTo>
                <a:lnTo>
                  <a:pt x="59736" y="1903545"/>
                </a:lnTo>
                <a:lnTo>
                  <a:pt x="90349" y="1934159"/>
                </a:lnTo>
                <a:lnTo>
                  <a:pt x="125799" y="1959219"/>
                </a:lnTo>
                <a:lnTo>
                  <a:pt x="165369" y="1978008"/>
                </a:lnTo>
                <a:lnTo>
                  <a:pt x="208342" y="1989807"/>
                </a:lnTo>
                <a:lnTo>
                  <a:pt x="254000" y="1993900"/>
                </a:lnTo>
                <a:lnTo>
                  <a:pt x="4508500" y="1993900"/>
                </a:lnTo>
                <a:lnTo>
                  <a:pt x="4554157" y="1989807"/>
                </a:lnTo>
                <a:lnTo>
                  <a:pt x="4597130" y="1978008"/>
                </a:lnTo>
                <a:lnTo>
                  <a:pt x="4636700" y="1959219"/>
                </a:lnTo>
                <a:lnTo>
                  <a:pt x="4672150" y="1934159"/>
                </a:lnTo>
                <a:lnTo>
                  <a:pt x="4702763" y="1903545"/>
                </a:lnTo>
                <a:lnTo>
                  <a:pt x="4727822" y="1868094"/>
                </a:lnTo>
                <a:lnTo>
                  <a:pt x="4746609" y="1828525"/>
                </a:lnTo>
                <a:lnTo>
                  <a:pt x="4758407" y="1785554"/>
                </a:lnTo>
                <a:lnTo>
                  <a:pt x="4762500" y="1739900"/>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1" name="object 21"/>
          <p:cNvSpPr txBox="1"/>
          <p:nvPr/>
        </p:nvSpPr>
        <p:spPr>
          <a:xfrm>
            <a:off x="12390590" y="6174928"/>
            <a:ext cx="4597400" cy="2376805"/>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How do I improve in this</a:t>
            </a:r>
            <a:r>
              <a:rPr dirty="0" sz="2000" spc="10" b="1">
                <a:solidFill>
                  <a:srgbClr val="373838"/>
                </a:solidFill>
                <a:latin typeface="Courier New"/>
                <a:cs typeface="Courier New"/>
              </a:rPr>
              <a:t> </a:t>
            </a:r>
            <a:r>
              <a:rPr dirty="0" sz="2000" spc="-5" b="1">
                <a:solidFill>
                  <a:srgbClr val="373838"/>
                </a:solidFill>
                <a:latin typeface="Courier New"/>
                <a:cs typeface="Courier New"/>
              </a:rPr>
              <a:t>area?</a:t>
            </a:r>
            <a:endParaRPr sz="2000">
              <a:latin typeface="Courier New"/>
              <a:cs typeface="Courier New"/>
            </a:endParaRPr>
          </a:p>
          <a:p>
            <a:pPr marL="139700" marR="525780">
              <a:lnSpc>
                <a:spcPct val="138900"/>
              </a:lnSpc>
              <a:spcBef>
                <a:spcPts val="1070"/>
              </a:spcBef>
              <a:buSzPct val="66666"/>
              <a:buChar char="●"/>
              <a:tabLst>
                <a:tab pos="363855" algn="l"/>
              </a:tabLst>
            </a:pPr>
            <a:r>
              <a:rPr dirty="0" sz="1800" spc="30">
                <a:solidFill>
                  <a:srgbClr val="373838"/>
                </a:solidFill>
                <a:latin typeface="Calibri"/>
                <a:cs typeface="Calibri"/>
              </a:rPr>
              <a:t>P</a:t>
            </a:r>
            <a:r>
              <a:rPr dirty="0" sz="1800" spc="30" b="1">
                <a:solidFill>
                  <a:srgbClr val="373838"/>
                </a:solidFill>
                <a:latin typeface="Courier New"/>
                <a:cs typeface="Courier New"/>
              </a:rPr>
              <a:t>lan </a:t>
            </a:r>
            <a:r>
              <a:rPr dirty="0" sz="1800" spc="-5" b="1">
                <a:solidFill>
                  <a:srgbClr val="373838"/>
                </a:solidFill>
                <a:latin typeface="Courier New"/>
                <a:cs typeface="Courier New"/>
              </a:rPr>
              <a:t>tomorrow at the end</a:t>
            </a:r>
            <a:r>
              <a:rPr dirty="0" sz="1800" spc="-50" b="1">
                <a:solidFill>
                  <a:srgbClr val="373838"/>
                </a:solidFill>
                <a:latin typeface="Courier New"/>
                <a:cs typeface="Courier New"/>
              </a:rPr>
              <a:t> </a:t>
            </a:r>
            <a:r>
              <a:rPr dirty="0" sz="1800" spc="-5" b="1">
                <a:solidFill>
                  <a:srgbClr val="373838"/>
                </a:solidFill>
                <a:latin typeface="Courier New"/>
                <a:cs typeface="Courier New"/>
              </a:rPr>
              <a:t>of  today.</a:t>
            </a:r>
            <a:endParaRPr sz="1800">
              <a:latin typeface="Courier New"/>
              <a:cs typeface="Courier New"/>
            </a:endParaRPr>
          </a:p>
          <a:p>
            <a:pPr marL="363220" indent="-224154">
              <a:lnSpc>
                <a:spcPct val="100000"/>
              </a:lnSpc>
              <a:spcBef>
                <a:spcPts val="1839"/>
              </a:spcBef>
              <a:buSzPct val="66666"/>
              <a:buFont typeface="Calibri"/>
              <a:buChar char="●"/>
              <a:tabLst>
                <a:tab pos="363855" algn="l"/>
              </a:tabLst>
            </a:pPr>
            <a:r>
              <a:rPr dirty="0" sz="1800" spc="-5" b="1">
                <a:solidFill>
                  <a:srgbClr val="373838"/>
                </a:solidFill>
                <a:latin typeface="Courier New"/>
                <a:cs typeface="Courier New"/>
              </a:rPr>
              <a:t>Use your “prime time”</a:t>
            </a:r>
            <a:r>
              <a:rPr dirty="0" sz="1800" spc="5" b="1">
                <a:solidFill>
                  <a:srgbClr val="373838"/>
                </a:solidFill>
                <a:latin typeface="Courier New"/>
                <a:cs typeface="Courier New"/>
              </a:rPr>
              <a:t> </a:t>
            </a:r>
            <a:r>
              <a:rPr dirty="0" sz="1800" spc="-5" b="1">
                <a:solidFill>
                  <a:srgbClr val="373838"/>
                </a:solidFill>
                <a:latin typeface="Courier New"/>
                <a:cs typeface="Courier New"/>
              </a:rPr>
              <a:t>wisely.</a:t>
            </a:r>
            <a:endParaRPr sz="1800">
              <a:latin typeface="Courier New"/>
              <a:cs typeface="Courier New"/>
            </a:endParaRPr>
          </a:p>
          <a:p>
            <a:pPr marL="139700" marR="182880">
              <a:lnSpc>
                <a:spcPct val="100000"/>
              </a:lnSpc>
              <a:spcBef>
                <a:spcPts val="1440"/>
              </a:spcBef>
            </a:pPr>
            <a:r>
              <a:rPr dirty="0" u="sng" sz="1000" spc="-5" b="1">
                <a:solidFill>
                  <a:srgbClr val="205E9E"/>
                </a:solidFill>
                <a:uFill>
                  <a:solidFill>
                    <a:srgbClr val="205E9E"/>
                  </a:solidFill>
                </a:uFill>
                <a:latin typeface="Courier New"/>
                <a:cs typeface="Courier New"/>
                <a:hlinkClick r:id="rId3"/>
              </a:rPr>
              <a:t>https://www.briantracy.com/blog/time-management/6-time- </a:t>
            </a:r>
            <a:r>
              <a:rPr dirty="0" sz="1000" spc="-5" b="1">
                <a:solidFill>
                  <a:srgbClr val="205E9E"/>
                </a:solidFill>
                <a:latin typeface="Courier New"/>
                <a:cs typeface="Courier New"/>
              </a:rPr>
              <a:t> </a:t>
            </a:r>
            <a:r>
              <a:rPr dirty="0" u="sng" sz="1000" spc="-5" b="1">
                <a:solidFill>
                  <a:srgbClr val="205E9E"/>
                </a:solidFill>
                <a:uFill>
                  <a:solidFill>
                    <a:srgbClr val="205E9E"/>
                  </a:solidFill>
                </a:uFill>
                <a:latin typeface="Courier New"/>
                <a:cs typeface="Courier New"/>
                <a:hlinkClick r:id="rId3"/>
              </a:rPr>
              <a:t>management-tips-to-increase-productivity-organizational- </a:t>
            </a:r>
            <a:r>
              <a:rPr dirty="0" sz="1000" spc="-5" b="1">
                <a:solidFill>
                  <a:srgbClr val="205E9E"/>
                </a:solidFill>
                <a:latin typeface="Courier New"/>
                <a:cs typeface="Courier New"/>
              </a:rPr>
              <a:t> </a:t>
            </a:r>
            <a:r>
              <a:rPr dirty="0" u="sng" sz="1000" spc="-5" b="1">
                <a:solidFill>
                  <a:srgbClr val="205E9E"/>
                </a:solidFill>
                <a:uFill>
                  <a:solidFill>
                    <a:srgbClr val="205E9E"/>
                  </a:solidFill>
                </a:uFill>
                <a:latin typeface="Courier New"/>
                <a:cs typeface="Courier New"/>
                <a:hlinkClick r:id="rId3"/>
              </a:rPr>
              <a:t>skills/</a:t>
            </a:r>
            <a:endParaRPr sz="1000">
              <a:latin typeface="Courier New"/>
              <a:cs typeface="Courier New"/>
            </a:endParaRPr>
          </a:p>
        </p:txBody>
      </p:sp>
      <p:sp>
        <p:nvSpPr>
          <p:cNvPr id="25" name="object 25"/>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2" name="object 22"/>
          <p:cNvSpPr txBox="1"/>
          <p:nvPr/>
        </p:nvSpPr>
        <p:spPr>
          <a:xfrm>
            <a:off x="8682190" y="2023500"/>
            <a:ext cx="3180080" cy="5740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In short, this is the  ability to FIND things!  Both physically and  mentally we need to be  able to lay our hands  on the things that help  students move</a:t>
            </a:r>
            <a:r>
              <a:rPr dirty="0" sz="1800" spc="-10" b="1">
                <a:solidFill>
                  <a:srgbClr val="373838"/>
                </a:solidFill>
                <a:latin typeface="Courier New"/>
                <a:cs typeface="Courier New"/>
              </a:rPr>
              <a:t> </a:t>
            </a:r>
            <a:r>
              <a:rPr dirty="0" sz="1800" spc="-5" b="1">
                <a:solidFill>
                  <a:srgbClr val="373838"/>
                </a:solidFill>
                <a:latin typeface="Courier New"/>
                <a:cs typeface="Courier New"/>
              </a:rPr>
              <a:t>forward.</a:t>
            </a:r>
            <a:endParaRPr sz="1800">
              <a:latin typeface="Courier New"/>
              <a:cs typeface="Courier New"/>
            </a:endParaRPr>
          </a:p>
          <a:p>
            <a:pPr marL="12700" marR="5080">
              <a:lnSpc>
                <a:spcPct val="138900"/>
              </a:lnSpc>
            </a:pPr>
            <a:r>
              <a:rPr dirty="0" sz="1800" spc="-5" b="1">
                <a:solidFill>
                  <a:srgbClr val="373838"/>
                </a:solidFill>
                <a:latin typeface="Courier New"/>
                <a:cs typeface="Courier New"/>
              </a:rPr>
              <a:t>Our organization models  for students (who often  come from environments  with little  organization) how to be  efficient, consistent,  and disciplined in our  stewardships.</a:t>
            </a:r>
            <a:endParaRPr sz="1800">
              <a:latin typeface="Courier New"/>
              <a:cs typeface="Courier New"/>
            </a:endParaRPr>
          </a:p>
        </p:txBody>
      </p:sp>
      <p:sp>
        <p:nvSpPr>
          <p:cNvPr id="23" name="object 23"/>
          <p:cNvSpPr txBox="1"/>
          <p:nvPr/>
        </p:nvSpPr>
        <p:spPr>
          <a:xfrm>
            <a:off x="12517590" y="2034473"/>
            <a:ext cx="3678554" cy="1168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854" algn="l"/>
              </a:tabLst>
            </a:pPr>
            <a:r>
              <a:rPr dirty="0" sz="1800" spc="-5" b="1">
                <a:solidFill>
                  <a:srgbClr val="373838"/>
                </a:solidFill>
                <a:latin typeface="Courier New"/>
                <a:cs typeface="Courier New"/>
              </a:rPr>
              <a:t>Teachers with color-coded  files, stickies, and clear  desktops.</a:t>
            </a:r>
            <a:endParaRPr sz="1800">
              <a:latin typeface="Courier New"/>
              <a:cs typeface="Courier New"/>
            </a:endParaRPr>
          </a:p>
        </p:txBody>
      </p:sp>
      <p:sp>
        <p:nvSpPr>
          <p:cNvPr id="24" name="object 24"/>
          <p:cNvSpPr txBox="1"/>
          <p:nvPr/>
        </p:nvSpPr>
        <p:spPr>
          <a:xfrm>
            <a:off x="12517590" y="3304475"/>
            <a:ext cx="4414520" cy="1168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854" algn="l"/>
              </a:tabLst>
            </a:pPr>
            <a:r>
              <a:rPr dirty="0" sz="1800" spc="-5" b="1">
                <a:solidFill>
                  <a:srgbClr val="373838"/>
                </a:solidFill>
                <a:latin typeface="Courier New"/>
                <a:cs typeface="Courier New"/>
              </a:rPr>
              <a:t>Administrators who budget and  hold meetings that start/stop on  time.</a:t>
            </a:r>
            <a:endParaRPr sz="1800">
              <a:latin typeface="Courier New"/>
              <a:cs typeface="Courier New"/>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8001000" cy="9730105"/>
            <a:chOff x="266700" y="128587"/>
            <a:chExt cx="8001000" cy="9730105"/>
          </a:xfrm>
        </p:grpSpPr>
        <p:sp>
          <p:nvSpPr>
            <p:cNvPr id="3" name="object 3"/>
            <p:cNvSpPr/>
            <p:nvPr/>
          </p:nvSpPr>
          <p:spPr>
            <a:xfrm>
              <a:off x="1803400" y="8478837"/>
              <a:ext cx="6464300" cy="660400"/>
            </a:xfrm>
            <a:custGeom>
              <a:avLst/>
              <a:gdLst/>
              <a:ahLst/>
              <a:cxnLst/>
              <a:rect l="l" t="t" r="r" b="b"/>
              <a:pathLst>
                <a:path w="6464300" h="660400">
                  <a:moveTo>
                    <a:pt x="61341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6134100" y="660400"/>
                  </a:lnTo>
                  <a:lnTo>
                    <a:pt x="6182893" y="656819"/>
                  </a:lnTo>
                  <a:lnTo>
                    <a:pt x="6229464" y="646419"/>
                  </a:lnTo>
                  <a:lnTo>
                    <a:pt x="6273301" y="629709"/>
                  </a:lnTo>
                  <a:lnTo>
                    <a:pt x="6313895" y="607201"/>
                  </a:lnTo>
                  <a:lnTo>
                    <a:pt x="6350733" y="579405"/>
                  </a:lnTo>
                  <a:lnTo>
                    <a:pt x="6383305" y="546833"/>
                  </a:lnTo>
                  <a:lnTo>
                    <a:pt x="6411101" y="509995"/>
                  </a:lnTo>
                  <a:lnTo>
                    <a:pt x="6433609" y="469401"/>
                  </a:lnTo>
                  <a:lnTo>
                    <a:pt x="6450319" y="425564"/>
                  </a:lnTo>
                  <a:lnTo>
                    <a:pt x="6460719" y="378993"/>
                  </a:lnTo>
                  <a:lnTo>
                    <a:pt x="6464300" y="330200"/>
                  </a:lnTo>
                  <a:lnTo>
                    <a:pt x="6460719" y="281406"/>
                  </a:lnTo>
                  <a:lnTo>
                    <a:pt x="6450319" y="234835"/>
                  </a:lnTo>
                  <a:lnTo>
                    <a:pt x="6433609" y="190998"/>
                  </a:lnTo>
                  <a:lnTo>
                    <a:pt x="6411101" y="150404"/>
                  </a:lnTo>
                  <a:lnTo>
                    <a:pt x="6383305" y="113566"/>
                  </a:lnTo>
                  <a:lnTo>
                    <a:pt x="6350733" y="80994"/>
                  </a:lnTo>
                  <a:lnTo>
                    <a:pt x="6313895" y="53198"/>
                  </a:lnTo>
                  <a:lnTo>
                    <a:pt x="6273301" y="30690"/>
                  </a:lnTo>
                  <a:lnTo>
                    <a:pt x="6229464" y="13980"/>
                  </a:lnTo>
                  <a:lnTo>
                    <a:pt x="6182893" y="3580"/>
                  </a:lnTo>
                  <a:lnTo>
                    <a:pt x="61341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30115" y="8646506"/>
              <a:ext cx="212255" cy="114198"/>
            </a:xfrm>
            <a:prstGeom prst="rect">
              <a:avLst/>
            </a:prstGeom>
            <a:blipFill>
              <a:blip r:embed="rId2" cstate="print"/>
              <a:stretch>
                <a:fillRect/>
              </a:stretch>
            </a:blipFill>
          </p:spPr>
          <p:txBody>
            <a:bodyPr wrap="square" lIns="0" tIns="0" rIns="0" bIns="0" rtlCol="0"/>
            <a:lstStyle/>
            <a:p/>
          </p:txBody>
        </p:sp>
        <p:sp>
          <p:nvSpPr>
            <p:cNvPr id="15" name="object 15"/>
            <p:cNvSpPr/>
            <p:nvPr/>
          </p:nvSpPr>
          <p:spPr>
            <a:xfrm>
              <a:off x="2025127" y="8823782"/>
              <a:ext cx="217233" cy="149199"/>
            </a:xfrm>
            <a:prstGeom prst="rect">
              <a:avLst/>
            </a:prstGeom>
            <a:blipFill>
              <a:blip r:embed="rId3" cstate="print"/>
              <a:stretch>
                <a:fillRect/>
              </a:stretch>
            </a:blipFill>
          </p:spPr>
          <p:txBody>
            <a:bodyPr wrap="square" lIns="0" tIns="0" rIns="0" bIns="0" rtlCol="0"/>
            <a:lstStyle/>
            <a:p/>
          </p:txBody>
        </p:sp>
      </p:grpSp>
      <p:sp>
        <p:nvSpPr>
          <p:cNvPr id="16" name="object 16"/>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8" name="object 18"/>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8001000" cy="9730105"/>
            <a:chOff x="266700" y="128587"/>
            <a:chExt cx="8001000" cy="9730105"/>
          </a:xfrm>
        </p:grpSpPr>
        <p:sp>
          <p:nvSpPr>
            <p:cNvPr id="3" name="object 3"/>
            <p:cNvSpPr/>
            <p:nvPr/>
          </p:nvSpPr>
          <p:spPr>
            <a:xfrm>
              <a:off x="1803400" y="8478837"/>
              <a:ext cx="6464300" cy="660400"/>
            </a:xfrm>
            <a:custGeom>
              <a:avLst/>
              <a:gdLst/>
              <a:ahLst/>
              <a:cxnLst/>
              <a:rect l="l" t="t" r="r" b="b"/>
              <a:pathLst>
                <a:path w="6464300" h="660400">
                  <a:moveTo>
                    <a:pt x="61341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6134100" y="660400"/>
                  </a:lnTo>
                  <a:lnTo>
                    <a:pt x="6182893" y="656819"/>
                  </a:lnTo>
                  <a:lnTo>
                    <a:pt x="6229464" y="646419"/>
                  </a:lnTo>
                  <a:lnTo>
                    <a:pt x="6273301" y="629709"/>
                  </a:lnTo>
                  <a:lnTo>
                    <a:pt x="6313895" y="607201"/>
                  </a:lnTo>
                  <a:lnTo>
                    <a:pt x="6350733" y="579405"/>
                  </a:lnTo>
                  <a:lnTo>
                    <a:pt x="6383305" y="546833"/>
                  </a:lnTo>
                  <a:lnTo>
                    <a:pt x="6411101" y="509995"/>
                  </a:lnTo>
                  <a:lnTo>
                    <a:pt x="6433609" y="469401"/>
                  </a:lnTo>
                  <a:lnTo>
                    <a:pt x="6450319" y="425564"/>
                  </a:lnTo>
                  <a:lnTo>
                    <a:pt x="6460719" y="378993"/>
                  </a:lnTo>
                  <a:lnTo>
                    <a:pt x="6464300" y="330200"/>
                  </a:lnTo>
                  <a:lnTo>
                    <a:pt x="6460719" y="281406"/>
                  </a:lnTo>
                  <a:lnTo>
                    <a:pt x="6450319" y="234835"/>
                  </a:lnTo>
                  <a:lnTo>
                    <a:pt x="6433609" y="190998"/>
                  </a:lnTo>
                  <a:lnTo>
                    <a:pt x="6411101" y="150404"/>
                  </a:lnTo>
                  <a:lnTo>
                    <a:pt x="6383305" y="113566"/>
                  </a:lnTo>
                  <a:lnTo>
                    <a:pt x="6350733" y="80994"/>
                  </a:lnTo>
                  <a:lnTo>
                    <a:pt x="6313895" y="53198"/>
                  </a:lnTo>
                  <a:lnTo>
                    <a:pt x="6273301" y="30690"/>
                  </a:lnTo>
                  <a:lnTo>
                    <a:pt x="6229464" y="13980"/>
                  </a:lnTo>
                  <a:lnTo>
                    <a:pt x="6182893" y="3580"/>
                  </a:lnTo>
                  <a:lnTo>
                    <a:pt x="61341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30115" y="8646506"/>
              <a:ext cx="212255" cy="114198"/>
            </a:xfrm>
            <a:prstGeom prst="rect">
              <a:avLst/>
            </a:prstGeom>
            <a:blipFill>
              <a:blip r:embed="rId2" cstate="print"/>
              <a:stretch>
                <a:fillRect/>
              </a:stretch>
            </a:blipFill>
          </p:spPr>
          <p:txBody>
            <a:bodyPr wrap="square" lIns="0" tIns="0" rIns="0" bIns="0" rtlCol="0"/>
            <a:lstStyle/>
            <a:p/>
          </p:txBody>
        </p:sp>
        <p:sp>
          <p:nvSpPr>
            <p:cNvPr id="15" name="object 15"/>
            <p:cNvSpPr/>
            <p:nvPr/>
          </p:nvSpPr>
          <p:spPr>
            <a:xfrm>
              <a:off x="2025127" y="8823782"/>
              <a:ext cx="217233" cy="149199"/>
            </a:xfrm>
            <a:prstGeom prst="rect">
              <a:avLst/>
            </a:prstGeom>
            <a:blipFill>
              <a:blip r:embed="rId3" cstate="print"/>
              <a:stretch>
                <a:fillRect/>
              </a:stretch>
            </a:blipFill>
          </p:spPr>
          <p:txBody>
            <a:bodyPr wrap="square" lIns="0" tIns="0" rIns="0" bIns="0" rtlCol="0"/>
            <a:lstStyle/>
            <a:p/>
          </p:txBody>
        </p:sp>
      </p:grpSp>
      <p:sp>
        <p:nvSpPr>
          <p:cNvPr id="16" name="object 16"/>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7" name="object 17"/>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8" name="object 18"/>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9" name="object 19"/>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20" name="object 20"/>
          <p:cNvSpPr txBox="1"/>
          <p:nvPr/>
        </p:nvSpPr>
        <p:spPr>
          <a:xfrm>
            <a:off x="8682190" y="2023500"/>
            <a:ext cx="3180080" cy="5486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The manifestation of  this quality changes  the world. The ability  to move towards the  trouble and address it  head on often drives  the trouble away  immediately. Trouble is  </a:t>
            </a:r>
            <a:r>
              <a:rPr dirty="0" sz="1800" b="1">
                <a:solidFill>
                  <a:srgbClr val="373838"/>
                </a:solidFill>
                <a:latin typeface="Courier New"/>
                <a:cs typeface="Courier New"/>
              </a:rPr>
              <a:t> </a:t>
            </a:r>
            <a:r>
              <a:rPr dirty="0" sz="1800" spc="-5" b="1">
                <a:solidFill>
                  <a:srgbClr val="373838"/>
                </a:solidFill>
                <a:latin typeface="Courier New"/>
                <a:cs typeface="Courier New"/>
              </a:rPr>
              <a:t>a</a:t>
            </a:r>
            <a:r>
              <a:rPr dirty="0" sz="1800" spc="-10" b="1">
                <a:solidFill>
                  <a:srgbClr val="373838"/>
                </a:solidFill>
                <a:latin typeface="Courier New"/>
                <a:cs typeface="Courier New"/>
              </a:rPr>
              <a:t> </a:t>
            </a:r>
            <a:r>
              <a:rPr dirty="0" sz="1800" spc="-5" b="1">
                <a:solidFill>
                  <a:srgbClr val="373838"/>
                </a:solidFill>
                <a:latin typeface="Courier New"/>
                <a:cs typeface="Courier New"/>
              </a:rPr>
              <a:t>bully!</a:t>
            </a:r>
            <a:endParaRPr sz="1800">
              <a:latin typeface="Courier New"/>
              <a:cs typeface="Courier New"/>
            </a:endParaRPr>
          </a:p>
          <a:p>
            <a:pPr marL="12700" marR="5080">
              <a:lnSpc>
                <a:spcPct val="138900"/>
              </a:lnSpc>
              <a:spcBef>
                <a:spcPts val="1000"/>
              </a:spcBef>
            </a:pPr>
            <a:r>
              <a:rPr dirty="0" sz="1800" spc="-5" b="1">
                <a:solidFill>
                  <a:srgbClr val="373838"/>
                </a:solidFill>
                <a:latin typeface="Courier New"/>
                <a:cs typeface="Courier New"/>
              </a:rPr>
              <a:t>Courage gets us past  stereotypes, fears, and  failures, and shows  students that life must  be</a:t>
            </a:r>
            <a:r>
              <a:rPr dirty="0" sz="1800" spc="-10" b="1">
                <a:solidFill>
                  <a:srgbClr val="373838"/>
                </a:solidFill>
                <a:latin typeface="Courier New"/>
                <a:cs typeface="Courier New"/>
              </a:rPr>
              <a:t> </a:t>
            </a:r>
            <a:r>
              <a:rPr dirty="0" sz="1800" spc="-5" b="1">
                <a:solidFill>
                  <a:srgbClr val="373838"/>
                </a:solidFill>
                <a:latin typeface="Courier New"/>
                <a:cs typeface="Courier New"/>
              </a:rPr>
              <a:t>lived.</a:t>
            </a:r>
            <a:endParaRPr sz="1800">
              <a:latin typeface="Courier New"/>
              <a:cs typeface="Courier New"/>
            </a:endParaRPr>
          </a:p>
        </p:txBody>
      </p:sp>
      <p:sp>
        <p:nvSpPr>
          <p:cNvPr id="21" name="object 2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8001000" cy="9730105"/>
            <a:chOff x="266700" y="128587"/>
            <a:chExt cx="8001000" cy="9730105"/>
          </a:xfrm>
        </p:grpSpPr>
        <p:sp>
          <p:nvSpPr>
            <p:cNvPr id="3" name="object 3"/>
            <p:cNvSpPr/>
            <p:nvPr/>
          </p:nvSpPr>
          <p:spPr>
            <a:xfrm>
              <a:off x="1803400" y="8478837"/>
              <a:ext cx="6464300" cy="660400"/>
            </a:xfrm>
            <a:custGeom>
              <a:avLst/>
              <a:gdLst/>
              <a:ahLst/>
              <a:cxnLst/>
              <a:rect l="l" t="t" r="r" b="b"/>
              <a:pathLst>
                <a:path w="6464300" h="660400">
                  <a:moveTo>
                    <a:pt x="61341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6134100" y="660400"/>
                  </a:lnTo>
                  <a:lnTo>
                    <a:pt x="6182893" y="656819"/>
                  </a:lnTo>
                  <a:lnTo>
                    <a:pt x="6229464" y="646419"/>
                  </a:lnTo>
                  <a:lnTo>
                    <a:pt x="6273301" y="629709"/>
                  </a:lnTo>
                  <a:lnTo>
                    <a:pt x="6313895" y="607201"/>
                  </a:lnTo>
                  <a:lnTo>
                    <a:pt x="6350733" y="579405"/>
                  </a:lnTo>
                  <a:lnTo>
                    <a:pt x="6383305" y="546833"/>
                  </a:lnTo>
                  <a:lnTo>
                    <a:pt x="6411101" y="509995"/>
                  </a:lnTo>
                  <a:lnTo>
                    <a:pt x="6433609" y="469401"/>
                  </a:lnTo>
                  <a:lnTo>
                    <a:pt x="6450319" y="425564"/>
                  </a:lnTo>
                  <a:lnTo>
                    <a:pt x="6460719" y="378993"/>
                  </a:lnTo>
                  <a:lnTo>
                    <a:pt x="6464300" y="330200"/>
                  </a:lnTo>
                  <a:lnTo>
                    <a:pt x="6460719" y="281406"/>
                  </a:lnTo>
                  <a:lnTo>
                    <a:pt x="6450319" y="234835"/>
                  </a:lnTo>
                  <a:lnTo>
                    <a:pt x="6433609" y="190998"/>
                  </a:lnTo>
                  <a:lnTo>
                    <a:pt x="6411101" y="150404"/>
                  </a:lnTo>
                  <a:lnTo>
                    <a:pt x="6383305" y="113566"/>
                  </a:lnTo>
                  <a:lnTo>
                    <a:pt x="6350733" y="80994"/>
                  </a:lnTo>
                  <a:lnTo>
                    <a:pt x="6313895" y="53198"/>
                  </a:lnTo>
                  <a:lnTo>
                    <a:pt x="6273301" y="30690"/>
                  </a:lnTo>
                  <a:lnTo>
                    <a:pt x="6229464" y="13980"/>
                  </a:lnTo>
                  <a:lnTo>
                    <a:pt x="6182893" y="3580"/>
                  </a:lnTo>
                  <a:lnTo>
                    <a:pt x="61341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30115" y="8646506"/>
              <a:ext cx="212255" cy="114198"/>
            </a:xfrm>
            <a:prstGeom prst="rect">
              <a:avLst/>
            </a:prstGeom>
            <a:blipFill>
              <a:blip r:embed="rId2" cstate="print"/>
              <a:stretch>
                <a:fillRect/>
              </a:stretch>
            </a:blipFill>
          </p:spPr>
          <p:txBody>
            <a:bodyPr wrap="square" lIns="0" tIns="0" rIns="0" bIns="0" rtlCol="0"/>
            <a:lstStyle/>
            <a:p/>
          </p:txBody>
        </p:sp>
        <p:sp>
          <p:nvSpPr>
            <p:cNvPr id="15" name="object 15"/>
            <p:cNvSpPr/>
            <p:nvPr/>
          </p:nvSpPr>
          <p:spPr>
            <a:xfrm>
              <a:off x="2025127" y="8823782"/>
              <a:ext cx="217233" cy="149199"/>
            </a:xfrm>
            <a:prstGeom prst="rect">
              <a:avLst/>
            </a:prstGeom>
            <a:blipFill>
              <a:blip r:embed="rId3" cstate="print"/>
              <a:stretch>
                <a:fillRect/>
              </a:stretch>
            </a:blipFill>
          </p:spPr>
          <p:txBody>
            <a:bodyPr wrap="square" lIns="0" tIns="0" rIns="0" bIns="0" rtlCol="0"/>
            <a:lstStyle/>
            <a:p/>
          </p:txBody>
        </p:sp>
      </p:grpSp>
      <p:sp>
        <p:nvSpPr>
          <p:cNvPr id="16" name="object 16"/>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7" name="object 17"/>
          <p:cNvSpPr txBox="1"/>
          <p:nvPr/>
        </p:nvSpPr>
        <p:spPr>
          <a:xfrm>
            <a:off x="8682190" y="1517202"/>
            <a:ext cx="8153400" cy="330200"/>
          </a:xfrm>
          <a:prstGeom prst="rect">
            <a:avLst/>
          </a:prstGeom>
        </p:spPr>
        <p:txBody>
          <a:bodyPr wrap="square" lIns="0" tIns="12700" rIns="0" bIns="0" rtlCol="0" vert="horz">
            <a:spAutoFit/>
          </a:bodyPr>
          <a:lstStyle/>
          <a:p>
            <a:pPr marL="12700">
              <a:lnSpc>
                <a:spcPct val="100000"/>
              </a:lnSpc>
              <a:spcBef>
                <a:spcPts val="100"/>
              </a:spcBef>
              <a:tabLst>
                <a:tab pos="3720465" algn="l"/>
              </a:tabLst>
            </a:pPr>
            <a:r>
              <a:rPr dirty="0" baseline="2777" sz="3000" spc="-7" b="1">
                <a:solidFill>
                  <a:srgbClr val="373838"/>
                </a:solidFill>
                <a:latin typeface="Courier New"/>
                <a:cs typeface="Courier New"/>
              </a:rPr>
              <a:t>What</a:t>
            </a:r>
            <a:r>
              <a:rPr dirty="0" baseline="2777" sz="3000" spc="7" b="1">
                <a:solidFill>
                  <a:srgbClr val="373838"/>
                </a:solidFill>
                <a:latin typeface="Courier New"/>
                <a:cs typeface="Courier New"/>
              </a:rPr>
              <a:t> </a:t>
            </a:r>
            <a:r>
              <a:rPr dirty="0" baseline="2777" sz="3000" spc="-7" b="1">
                <a:solidFill>
                  <a:srgbClr val="373838"/>
                </a:solidFill>
                <a:latin typeface="Courier New"/>
                <a:cs typeface="Courier New"/>
              </a:rPr>
              <a:t>is</a:t>
            </a:r>
            <a:r>
              <a:rPr dirty="0" baseline="2777" sz="3000" spc="15" b="1">
                <a:solidFill>
                  <a:srgbClr val="373838"/>
                </a:solidFill>
                <a:latin typeface="Courier New"/>
                <a:cs typeface="Courier New"/>
              </a:rPr>
              <a:t> </a:t>
            </a:r>
            <a:r>
              <a:rPr dirty="0" baseline="2777" sz="3000" spc="-7" b="1">
                <a:solidFill>
                  <a:srgbClr val="373838"/>
                </a:solidFill>
                <a:latin typeface="Courier New"/>
                <a:cs typeface="Courier New"/>
              </a:rPr>
              <a:t>it?	</a:t>
            </a:r>
            <a:r>
              <a:rPr dirty="0" sz="2000" spc="-5" b="1">
                <a:solidFill>
                  <a:srgbClr val="373838"/>
                </a:solidFill>
                <a:latin typeface="Courier New"/>
                <a:cs typeface="Courier New"/>
              </a:rPr>
              <a:t>How does it look in adult</a:t>
            </a:r>
            <a:r>
              <a:rPr dirty="0" sz="2000" spc="5" b="1">
                <a:solidFill>
                  <a:srgbClr val="373838"/>
                </a:solidFill>
                <a:latin typeface="Courier New"/>
                <a:cs typeface="Courier New"/>
              </a:rPr>
              <a:t> </a:t>
            </a:r>
            <a:r>
              <a:rPr dirty="0" sz="2000" spc="-5" b="1">
                <a:solidFill>
                  <a:srgbClr val="373838"/>
                </a:solidFill>
                <a:latin typeface="Courier New"/>
                <a:cs typeface="Courier New"/>
              </a:rPr>
              <a:t>ed?</a:t>
            </a:r>
            <a:endParaRPr sz="2000">
              <a:latin typeface="Courier New"/>
              <a:cs typeface="Courier New"/>
            </a:endParaRPr>
          </a:p>
        </p:txBody>
      </p:sp>
      <p:sp>
        <p:nvSpPr>
          <p:cNvPr id="18" name="object 18"/>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9" name="object 19"/>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20" name="object 20"/>
          <p:cNvSpPr/>
          <p:nvPr/>
        </p:nvSpPr>
        <p:spPr>
          <a:xfrm>
            <a:off x="12403290" y="1947862"/>
            <a:ext cx="4762500" cy="3521075"/>
          </a:xfrm>
          <a:custGeom>
            <a:avLst/>
            <a:gdLst/>
            <a:ahLst/>
            <a:cxnLst/>
            <a:rect l="l" t="t" r="r" b="b"/>
            <a:pathLst>
              <a:path w="4762500" h="3521075">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3267075"/>
                </a:lnTo>
                <a:lnTo>
                  <a:pt x="4092" y="3312729"/>
                </a:lnTo>
                <a:lnTo>
                  <a:pt x="15890" y="3355700"/>
                </a:lnTo>
                <a:lnTo>
                  <a:pt x="34677" y="3395269"/>
                </a:lnTo>
                <a:lnTo>
                  <a:pt x="59736" y="3430720"/>
                </a:lnTo>
                <a:lnTo>
                  <a:pt x="90349" y="3461334"/>
                </a:lnTo>
                <a:lnTo>
                  <a:pt x="125799" y="3486394"/>
                </a:lnTo>
                <a:lnTo>
                  <a:pt x="165369" y="3505183"/>
                </a:lnTo>
                <a:lnTo>
                  <a:pt x="208342" y="3516982"/>
                </a:lnTo>
                <a:lnTo>
                  <a:pt x="254000" y="3521075"/>
                </a:lnTo>
                <a:lnTo>
                  <a:pt x="4508500" y="3521075"/>
                </a:lnTo>
                <a:lnTo>
                  <a:pt x="4554157" y="3516982"/>
                </a:lnTo>
                <a:lnTo>
                  <a:pt x="4597130" y="3505183"/>
                </a:lnTo>
                <a:lnTo>
                  <a:pt x="4636700" y="3486394"/>
                </a:lnTo>
                <a:lnTo>
                  <a:pt x="4672150" y="3461334"/>
                </a:lnTo>
                <a:lnTo>
                  <a:pt x="4702763" y="3430720"/>
                </a:lnTo>
                <a:lnTo>
                  <a:pt x="4727822" y="3395269"/>
                </a:lnTo>
                <a:lnTo>
                  <a:pt x="4746609" y="3355700"/>
                </a:lnTo>
                <a:lnTo>
                  <a:pt x="4758407" y="3312729"/>
                </a:lnTo>
                <a:lnTo>
                  <a:pt x="4762500" y="3267075"/>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1" name="object 21"/>
          <p:cNvSpPr/>
          <p:nvPr/>
        </p:nvSpPr>
        <p:spPr>
          <a:xfrm>
            <a:off x="12403290" y="6192837"/>
            <a:ext cx="4762500" cy="2406650"/>
          </a:xfrm>
          <a:custGeom>
            <a:avLst/>
            <a:gdLst/>
            <a:ahLst/>
            <a:cxnLst/>
            <a:rect l="l" t="t" r="r" b="b"/>
            <a:pathLst>
              <a:path w="4762500" h="2406650">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2152650"/>
                </a:lnTo>
                <a:lnTo>
                  <a:pt x="4092" y="2198304"/>
                </a:lnTo>
                <a:lnTo>
                  <a:pt x="15890" y="2241275"/>
                </a:lnTo>
                <a:lnTo>
                  <a:pt x="34677" y="2280844"/>
                </a:lnTo>
                <a:lnTo>
                  <a:pt x="59736" y="2316295"/>
                </a:lnTo>
                <a:lnTo>
                  <a:pt x="90349" y="2346909"/>
                </a:lnTo>
                <a:lnTo>
                  <a:pt x="125799" y="2371969"/>
                </a:lnTo>
                <a:lnTo>
                  <a:pt x="165369" y="2390758"/>
                </a:lnTo>
                <a:lnTo>
                  <a:pt x="208342" y="2402557"/>
                </a:lnTo>
                <a:lnTo>
                  <a:pt x="254000" y="2406650"/>
                </a:lnTo>
                <a:lnTo>
                  <a:pt x="4508500" y="2406650"/>
                </a:lnTo>
                <a:lnTo>
                  <a:pt x="4554157" y="2402557"/>
                </a:lnTo>
                <a:lnTo>
                  <a:pt x="4597130" y="2390758"/>
                </a:lnTo>
                <a:lnTo>
                  <a:pt x="4636700" y="2371969"/>
                </a:lnTo>
                <a:lnTo>
                  <a:pt x="4672150" y="2346909"/>
                </a:lnTo>
                <a:lnTo>
                  <a:pt x="4702763" y="2316295"/>
                </a:lnTo>
                <a:lnTo>
                  <a:pt x="4727822" y="2280844"/>
                </a:lnTo>
                <a:lnTo>
                  <a:pt x="4746609" y="2241275"/>
                </a:lnTo>
                <a:lnTo>
                  <a:pt x="4758407" y="2198304"/>
                </a:lnTo>
                <a:lnTo>
                  <a:pt x="4762500" y="2152650"/>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2" name="object 22"/>
          <p:cNvSpPr txBox="1"/>
          <p:nvPr/>
        </p:nvSpPr>
        <p:spPr>
          <a:xfrm>
            <a:off x="12390590" y="5801092"/>
            <a:ext cx="4597400" cy="2682875"/>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How do I improve in this</a:t>
            </a:r>
            <a:r>
              <a:rPr dirty="0" sz="2000" spc="10" b="1">
                <a:solidFill>
                  <a:srgbClr val="373838"/>
                </a:solidFill>
                <a:latin typeface="Courier New"/>
                <a:cs typeface="Courier New"/>
              </a:rPr>
              <a:t> </a:t>
            </a:r>
            <a:r>
              <a:rPr dirty="0" sz="2000" spc="-5" b="1">
                <a:solidFill>
                  <a:srgbClr val="373838"/>
                </a:solidFill>
                <a:latin typeface="Courier New"/>
                <a:cs typeface="Courier New"/>
              </a:rPr>
              <a:t>area?</a:t>
            </a:r>
            <a:endParaRPr sz="2000">
              <a:latin typeface="Courier New"/>
              <a:cs typeface="Courier New"/>
            </a:endParaRPr>
          </a:p>
          <a:p>
            <a:pPr marL="139700" marR="60960">
              <a:lnSpc>
                <a:spcPct val="156300"/>
              </a:lnSpc>
              <a:spcBef>
                <a:spcPts val="600"/>
              </a:spcBef>
            </a:pPr>
            <a:r>
              <a:rPr dirty="0" sz="1600" spc="-5" b="1" i="1">
                <a:solidFill>
                  <a:srgbClr val="373838"/>
                </a:solidFill>
                <a:latin typeface="Courier New"/>
                <a:cs typeface="Courier New"/>
              </a:rPr>
              <a:t>I learned that courage was not the  </a:t>
            </a:r>
            <a:r>
              <a:rPr dirty="0" sz="1600" spc="-5" b="1" i="1">
                <a:solidFill>
                  <a:srgbClr val="373838"/>
                </a:solidFill>
                <a:latin typeface="Courier New"/>
                <a:cs typeface="Courier New"/>
              </a:rPr>
              <a:t>absence of fear, but the triumph  over it. The brave man is not he who  does not feel afraid, but he who  conquers that</a:t>
            </a:r>
            <a:r>
              <a:rPr dirty="0" sz="1600" spc="-10" b="1" i="1">
                <a:solidFill>
                  <a:srgbClr val="373838"/>
                </a:solidFill>
                <a:latin typeface="Courier New"/>
                <a:cs typeface="Courier New"/>
              </a:rPr>
              <a:t> </a:t>
            </a:r>
            <a:r>
              <a:rPr dirty="0" sz="1600" spc="-5" b="1" i="1">
                <a:solidFill>
                  <a:srgbClr val="373838"/>
                </a:solidFill>
                <a:latin typeface="Courier New"/>
                <a:cs typeface="Courier New"/>
              </a:rPr>
              <a:t>fear.</a:t>
            </a:r>
            <a:endParaRPr sz="1600">
              <a:latin typeface="Courier New"/>
              <a:cs typeface="Courier New"/>
            </a:endParaRPr>
          </a:p>
          <a:p>
            <a:pPr marL="139700">
              <a:lnSpc>
                <a:spcPct val="100000"/>
              </a:lnSpc>
              <a:spcBef>
                <a:spcPts val="1480"/>
              </a:spcBef>
            </a:pPr>
            <a:r>
              <a:rPr dirty="0" sz="1200" spc="-5" b="1">
                <a:solidFill>
                  <a:srgbClr val="373838"/>
                </a:solidFill>
                <a:latin typeface="Courier New"/>
                <a:cs typeface="Courier New"/>
              </a:rPr>
              <a:t>– Nelson</a:t>
            </a:r>
            <a:r>
              <a:rPr dirty="0" sz="1200" spc="-10" b="1">
                <a:solidFill>
                  <a:srgbClr val="373838"/>
                </a:solidFill>
                <a:latin typeface="Courier New"/>
                <a:cs typeface="Courier New"/>
              </a:rPr>
              <a:t> </a:t>
            </a:r>
            <a:r>
              <a:rPr dirty="0" sz="1200" spc="-5" b="1">
                <a:solidFill>
                  <a:srgbClr val="373838"/>
                </a:solidFill>
                <a:latin typeface="Courier New"/>
                <a:cs typeface="Courier New"/>
              </a:rPr>
              <a:t>Mandella</a:t>
            </a:r>
            <a:endParaRPr sz="1200">
              <a:latin typeface="Courier New"/>
              <a:cs typeface="Courier New"/>
            </a:endParaRPr>
          </a:p>
        </p:txBody>
      </p:sp>
      <p:sp>
        <p:nvSpPr>
          <p:cNvPr id="26" name="object 26"/>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3" name="object 23"/>
          <p:cNvSpPr txBox="1"/>
          <p:nvPr/>
        </p:nvSpPr>
        <p:spPr>
          <a:xfrm>
            <a:off x="8682190" y="2023500"/>
            <a:ext cx="3180080" cy="5486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The manifestation of  this quality changes  the world. The ability  to move towards the  trouble and address it  head on often drives  the trouble away  immediately. Trouble is  </a:t>
            </a:r>
            <a:r>
              <a:rPr dirty="0" sz="1800" b="1">
                <a:solidFill>
                  <a:srgbClr val="373838"/>
                </a:solidFill>
                <a:latin typeface="Courier New"/>
                <a:cs typeface="Courier New"/>
              </a:rPr>
              <a:t> </a:t>
            </a:r>
            <a:r>
              <a:rPr dirty="0" sz="1800" spc="-5" b="1">
                <a:solidFill>
                  <a:srgbClr val="373838"/>
                </a:solidFill>
                <a:latin typeface="Courier New"/>
                <a:cs typeface="Courier New"/>
              </a:rPr>
              <a:t>a</a:t>
            </a:r>
            <a:r>
              <a:rPr dirty="0" sz="1800" spc="-10" b="1">
                <a:solidFill>
                  <a:srgbClr val="373838"/>
                </a:solidFill>
                <a:latin typeface="Courier New"/>
                <a:cs typeface="Courier New"/>
              </a:rPr>
              <a:t> </a:t>
            </a:r>
            <a:r>
              <a:rPr dirty="0" sz="1800" spc="-5" b="1">
                <a:solidFill>
                  <a:srgbClr val="373838"/>
                </a:solidFill>
                <a:latin typeface="Courier New"/>
                <a:cs typeface="Courier New"/>
              </a:rPr>
              <a:t>bully!</a:t>
            </a:r>
            <a:endParaRPr sz="1800">
              <a:latin typeface="Courier New"/>
              <a:cs typeface="Courier New"/>
            </a:endParaRPr>
          </a:p>
          <a:p>
            <a:pPr marL="12700" marR="5080">
              <a:lnSpc>
                <a:spcPct val="138900"/>
              </a:lnSpc>
              <a:spcBef>
                <a:spcPts val="1000"/>
              </a:spcBef>
            </a:pPr>
            <a:r>
              <a:rPr dirty="0" sz="1800" spc="-5" b="1">
                <a:solidFill>
                  <a:srgbClr val="373838"/>
                </a:solidFill>
                <a:latin typeface="Courier New"/>
                <a:cs typeface="Courier New"/>
              </a:rPr>
              <a:t>Courage gets us past  stereotypes, fears, and  failures, and shows  students that life must  be</a:t>
            </a:r>
            <a:r>
              <a:rPr dirty="0" sz="1800" spc="-10" b="1">
                <a:solidFill>
                  <a:srgbClr val="373838"/>
                </a:solidFill>
                <a:latin typeface="Courier New"/>
                <a:cs typeface="Courier New"/>
              </a:rPr>
              <a:t> </a:t>
            </a:r>
            <a:r>
              <a:rPr dirty="0" sz="1800" spc="-5" b="1">
                <a:solidFill>
                  <a:srgbClr val="373838"/>
                </a:solidFill>
                <a:latin typeface="Courier New"/>
                <a:cs typeface="Courier New"/>
              </a:rPr>
              <a:t>lived.</a:t>
            </a:r>
            <a:endParaRPr sz="1800">
              <a:latin typeface="Courier New"/>
              <a:cs typeface="Courier New"/>
            </a:endParaRPr>
          </a:p>
        </p:txBody>
      </p:sp>
      <p:sp>
        <p:nvSpPr>
          <p:cNvPr id="24" name="object 24"/>
          <p:cNvSpPr txBox="1"/>
          <p:nvPr/>
        </p:nvSpPr>
        <p:spPr>
          <a:xfrm>
            <a:off x="12517590" y="2034473"/>
            <a:ext cx="4495800" cy="1168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220" algn="l"/>
              </a:tabLst>
            </a:pPr>
            <a:r>
              <a:rPr dirty="0" sz="1800" spc="-5" b="1">
                <a:solidFill>
                  <a:srgbClr val="373838"/>
                </a:solidFill>
                <a:latin typeface="Courier New"/>
                <a:cs typeface="Courier New"/>
              </a:rPr>
              <a:t>Teachers that go into dangerous  neighborhoods to bring change  through</a:t>
            </a:r>
            <a:r>
              <a:rPr dirty="0" sz="1800" spc="-10" b="1">
                <a:solidFill>
                  <a:srgbClr val="373838"/>
                </a:solidFill>
                <a:latin typeface="Courier New"/>
                <a:cs typeface="Courier New"/>
              </a:rPr>
              <a:t> </a:t>
            </a:r>
            <a:r>
              <a:rPr dirty="0" sz="1800" spc="-5" b="1">
                <a:solidFill>
                  <a:srgbClr val="373838"/>
                </a:solidFill>
                <a:latin typeface="Courier New"/>
                <a:cs typeface="Courier New"/>
              </a:rPr>
              <a:t>education.</a:t>
            </a:r>
            <a:endParaRPr sz="1800">
              <a:latin typeface="Courier New"/>
              <a:cs typeface="Courier New"/>
            </a:endParaRPr>
          </a:p>
        </p:txBody>
      </p:sp>
      <p:sp>
        <p:nvSpPr>
          <p:cNvPr id="25" name="object 25"/>
          <p:cNvSpPr txBox="1"/>
          <p:nvPr/>
        </p:nvSpPr>
        <p:spPr>
          <a:xfrm>
            <a:off x="12517590" y="3304475"/>
            <a:ext cx="3865879" cy="1168400"/>
          </a:xfrm>
          <a:prstGeom prst="rect">
            <a:avLst/>
          </a:prstGeom>
        </p:spPr>
        <p:txBody>
          <a:bodyPr wrap="square" lIns="0" tIns="12700" rIns="0" bIns="0" rtlCol="0" vert="horz">
            <a:spAutoFit/>
          </a:bodyPr>
          <a:lstStyle/>
          <a:p>
            <a:pPr marL="12700" marR="5080">
              <a:lnSpc>
                <a:spcPct val="138900"/>
              </a:lnSpc>
              <a:spcBef>
                <a:spcPts val="100"/>
              </a:spcBef>
              <a:buSzPct val="66666"/>
              <a:buFont typeface="Calibri"/>
              <a:buChar char="●"/>
              <a:tabLst>
                <a:tab pos="236854" algn="l"/>
              </a:tabLst>
            </a:pPr>
            <a:r>
              <a:rPr dirty="0" sz="1800" spc="-5" b="1">
                <a:solidFill>
                  <a:srgbClr val="373838"/>
                </a:solidFill>
                <a:latin typeface="Courier New"/>
                <a:cs typeface="Courier New"/>
              </a:rPr>
              <a:t>Administrators that stand  up and demand the budget and  resources</a:t>
            </a:r>
            <a:r>
              <a:rPr dirty="0" sz="1800" spc="-10" b="1">
                <a:solidFill>
                  <a:srgbClr val="373838"/>
                </a:solidFill>
                <a:latin typeface="Courier New"/>
                <a:cs typeface="Courier New"/>
              </a:rPr>
              <a:t> </a:t>
            </a:r>
            <a:r>
              <a:rPr dirty="0" sz="1800" spc="-5" b="1">
                <a:solidFill>
                  <a:srgbClr val="373838"/>
                </a:solidFill>
                <a:latin typeface="Courier New"/>
                <a:cs typeface="Courier New"/>
              </a:rPr>
              <a:t>necessary.</a:t>
            </a:r>
            <a:endParaRPr sz="1800">
              <a:latin typeface="Courier New"/>
              <a:cs typeface="Courier New"/>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077450" y="1720850"/>
            <a:ext cx="5842000" cy="90805"/>
          </a:xfrm>
          <a:custGeom>
            <a:avLst/>
            <a:gdLst/>
            <a:ahLst/>
            <a:cxnLst/>
            <a:rect l="l" t="t" r="r" b="b"/>
            <a:pathLst>
              <a:path w="5842000" h="90805">
                <a:moveTo>
                  <a:pt x="5842000" y="0"/>
                </a:moveTo>
                <a:lnTo>
                  <a:pt x="0" y="0"/>
                </a:lnTo>
                <a:lnTo>
                  <a:pt x="0" y="90487"/>
                </a:lnTo>
                <a:lnTo>
                  <a:pt x="5842000" y="90487"/>
                </a:lnTo>
                <a:lnTo>
                  <a:pt x="5842000" y="0"/>
                </a:lnTo>
                <a:close/>
              </a:path>
            </a:pathLst>
          </a:custGeom>
          <a:solidFill>
            <a:srgbClr val="F9A059"/>
          </a:solidFill>
        </p:spPr>
        <p:txBody>
          <a:bodyPr wrap="square" lIns="0" tIns="0" rIns="0" bIns="0" rtlCol="0"/>
          <a:lstStyle/>
          <a:p/>
        </p:txBody>
      </p:sp>
      <p:sp>
        <p:nvSpPr>
          <p:cNvPr id="3" name="object 3"/>
          <p:cNvSpPr/>
          <p:nvPr/>
        </p:nvSpPr>
        <p:spPr>
          <a:xfrm>
            <a:off x="10077450" y="5718175"/>
            <a:ext cx="5842000" cy="90805"/>
          </a:xfrm>
          <a:custGeom>
            <a:avLst/>
            <a:gdLst/>
            <a:ahLst/>
            <a:cxnLst/>
            <a:rect l="l" t="t" r="r" b="b"/>
            <a:pathLst>
              <a:path w="5842000" h="90804">
                <a:moveTo>
                  <a:pt x="5842000" y="0"/>
                </a:moveTo>
                <a:lnTo>
                  <a:pt x="0" y="0"/>
                </a:lnTo>
                <a:lnTo>
                  <a:pt x="0" y="90487"/>
                </a:lnTo>
                <a:lnTo>
                  <a:pt x="5842000" y="90487"/>
                </a:lnTo>
                <a:lnTo>
                  <a:pt x="5842000" y="0"/>
                </a:lnTo>
                <a:close/>
              </a:path>
            </a:pathLst>
          </a:custGeom>
          <a:solidFill>
            <a:srgbClr val="F9A059"/>
          </a:solidFill>
        </p:spPr>
        <p:txBody>
          <a:bodyPr wrap="square" lIns="0" tIns="0" rIns="0" bIns="0" rtlCol="0"/>
          <a:lstStyle/>
          <a:p/>
        </p:txBody>
      </p:sp>
      <p:sp>
        <p:nvSpPr>
          <p:cNvPr id="4" name="object 4"/>
          <p:cNvSpPr/>
          <p:nvPr/>
        </p:nvSpPr>
        <p:spPr>
          <a:xfrm>
            <a:off x="10077450" y="3314700"/>
            <a:ext cx="5842000" cy="90805"/>
          </a:xfrm>
          <a:custGeom>
            <a:avLst/>
            <a:gdLst/>
            <a:ahLst/>
            <a:cxnLst/>
            <a:rect l="l" t="t" r="r" b="b"/>
            <a:pathLst>
              <a:path w="5842000" h="90804">
                <a:moveTo>
                  <a:pt x="5842000" y="0"/>
                </a:moveTo>
                <a:lnTo>
                  <a:pt x="0" y="0"/>
                </a:lnTo>
                <a:lnTo>
                  <a:pt x="0" y="90487"/>
                </a:lnTo>
                <a:lnTo>
                  <a:pt x="5842000" y="90487"/>
                </a:lnTo>
                <a:lnTo>
                  <a:pt x="5842000" y="0"/>
                </a:lnTo>
                <a:close/>
              </a:path>
            </a:pathLst>
          </a:custGeom>
          <a:solidFill>
            <a:srgbClr val="F9A059"/>
          </a:solidFill>
        </p:spPr>
        <p:txBody>
          <a:bodyPr wrap="square" lIns="0" tIns="0" rIns="0" bIns="0" rtlCol="0"/>
          <a:lstStyle/>
          <a:p/>
        </p:txBody>
      </p:sp>
      <p:sp>
        <p:nvSpPr>
          <p:cNvPr id="5" name="object 5"/>
          <p:cNvSpPr/>
          <p:nvPr/>
        </p:nvSpPr>
        <p:spPr>
          <a:xfrm>
            <a:off x="10077450" y="7312025"/>
            <a:ext cx="5842000" cy="90805"/>
          </a:xfrm>
          <a:custGeom>
            <a:avLst/>
            <a:gdLst/>
            <a:ahLst/>
            <a:cxnLst/>
            <a:rect l="l" t="t" r="r" b="b"/>
            <a:pathLst>
              <a:path w="5842000" h="90804">
                <a:moveTo>
                  <a:pt x="5842000" y="0"/>
                </a:moveTo>
                <a:lnTo>
                  <a:pt x="0" y="0"/>
                </a:lnTo>
                <a:lnTo>
                  <a:pt x="0" y="90487"/>
                </a:lnTo>
                <a:lnTo>
                  <a:pt x="5842000" y="90487"/>
                </a:lnTo>
                <a:lnTo>
                  <a:pt x="5842000" y="0"/>
                </a:lnTo>
                <a:close/>
              </a:path>
            </a:pathLst>
          </a:custGeom>
          <a:solidFill>
            <a:srgbClr val="F9A059"/>
          </a:solidFill>
        </p:spPr>
        <p:txBody>
          <a:bodyPr wrap="square" lIns="0" tIns="0" rIns="0" bIns="0" rtlCol="0"/>
          <a:lstStyle/>
          <a:p/>
        </p:txBody>
      </p:sp>
      <p:sp>
        <p:nvSpPr>
          <p:cNvPr id="6" name="object 6"/>
          <p:cNvSpPr/>
          <p:nvPr/>
        </p:nvSpPr>
        <p:spPr>
          <a:xfrm>
            <a:off x="10071100" y="2517775"/>
            <a:ext cx="5842000" cy="90805"/>
          </a:xfrm>
          <a:custGeom>
            <a:avLst/>
            <a:gdLst/>
            <a:ahLst/>
            <a:cxnLst/>
            <a:rect l="l" t="t" r="r" b="b"/>
            <a:pathLst>
              <a:path w="5842000" h="90805">
                <a:moveTo>
                  <a:pt x="5842000" y="0"/>
                </a:moveTo>
                <a:lnTo>
                  <a:pt x="0" y="0"/>
                </a:lnTo>
                <a:lnTo>
                  <a:pt x="0" y="90487"/>
                </a:lnTo>
                <a:lnTo>
                  <a:pt x="5842000" y="90487"/>
                </a:lnTo>
                <a:lnTo>
                  <a:pt x="5842000" y="0"/>
                </a:lnTo>
                <a:close/>
              </a:path>
            </a:pathLst>
          </a:custGeom>
          <a:solidFill>
            <a:srgbClr val="F9A059"/>
          </a:solidFill>
        </p:spPr>
        <p:txBody>
          <a:bodyPr wrap="square" lIns="0" tIns="0" rIns="0" bIns="0" rtlCol="0"/>
          <a:lstStyle/>
          <a:p/>
        </p:txBody>
      </p:sp>
      <p:sp>
        <p:nvSpPr>
          <p:cNvPr id="7" name="object 7"/>
          <p:cNvSpPr/>
          <p:nvPr/>
        </p:nvSpPr>
        <p:spPr>
          <a:xfrm>
            <a:off x="10071100" y="6515100"/>
            <a:ext cx="5842000" cy="90805"/>
          </a:xfrm>
          <a:custGeom>
            <a:avLst/>
            <a:gdLst/>
            <a:ahLst/>
            <a:cxnLst/>
            <a:rect l="l" t="t" r="r" b="b"/>
            <a:pathLst>
              <a:path w="5842000" h="90804">
                <a:moveTo>
                  <a:pt x="5842000" y="0"/>
                </a:moveTo>
                <a:lnTo>
                  <a:pt x="0" y="0"/>
                </a:lnTo>
                <a:lnTo>
                  <a:pt x="0" y="90487"/>
                </a:lnTo>
                <a:lnTo>
                  <a:pt x="5842000" y="90487"/>
                </a:lnTo>
                <a:lnTo>
                  <a:pt x="5842000" y="0"/>
                </a:lnTo>
                <a:close/>
              </a:path>
            </a:pathLst>
          </a:custGeom>
          <a:solidFill>
            <a:srgbClr val="F9A059"/>
          </a:solidFill>
        </p:spPr>
        <p:txBody>
          <a:bodyPr wrap="square" lIns="0" tIns="0" rIns="0" bIns="0" rtlCol="0"/>
          <a:lstStyle/>
          <a:p/>
        </p:txBody>
      </p:sp>
      <p:sp>
        <p:nvSpPr>
          <p:cNvPr id="8" name="object 8"/>
          <p:cNvSpPr/>
          <p:nvPr/>
        </p:nvSpPr>
        <p:spPr>
          <a:xfrm>
            <a:off x="10071100" y="4111625"/>
            <a:ext cx="5842000" cy="90805"/>
          </a:xfrm>
          <a:custGeom>
            <a:avLst/>
            <a:gdLst/>
            <a:ahLst/>
            <a:cxnLst/>
            <a:rect l="l" t="t" r="r" b="b"/>
            <a:pathLst>
              <a:path w="5842000" h="90804">
                <a:moveTo>
                  <a:pt x="5842000" y="0"/>
                </a:moveTo>
                <a:lnTo>
                  <a:pt x="0" y="0"/>
                </a:lnTo>
                <a:lnTo>
                  <a:pt x="0" y="90487"/>
                </a:lnTo>
                <a:lnTo>
                  <a:pt x="5842000" y="90487"/>
                </a:lnTo>
                <a:lnTo>
                  <a:pt x="5842000" y="0"/>
                </a:lnTo>
                <a:close/>
              </a:path>
            </a:pathLst>
          </a:custGeom>
          <a:solidFill>
            <a:srgbClr val="F9A059"/>
          </a:solidFill>
        </p:spPr>
        <p:txBody>
          <a:bodyPr wrap="square" lIns="0" tIns="0" rIns="0" bIns="0" rtlCol="0"/>
          <a:lstStyle/>
          <a:p/>
        </p:txBody>
      </p:sp>
      <p:sp>
        <p:nvSpPr>
          <p:cNvPr id="9" name="object 9"/>
          <p:cNvSpPr/>
          <p:nvPr/>
        </p:nvSpPr>
        <p:spPr>
          <a:xfrm>
            <a:off x="10071100" y="8108950"/>
            <a:ext cx="5842000" cy="90805"/>
          </a:xfrm>
          <a:custGeom>
            <a:avLst/>
            <a:gdLst/>
            <a:ahLst/>
            <a:cxnLst/>
            <a:rect l="l" t="t" r="r" b="b"/>
            <a:pathLst>
              <a:path w="5842000" h="90804">
                <a:moveTo>
                  <a:pt x="5842000" y="0"/>
                </a:moveTo>
                <a:lnTo>
                  <a:pt x="0" y="0"/>
                </a:lnTo>
                <a:lnTo>
                  <a:pt x="0" y="90487"/>
                </a:lnTo>
                <a:lnTo>
                  <a:pt x="5842000" y="90487"/>
                </a:lnTo>
                <a:lnTo>
                  <a:pt x="5842000" y="0"/>
                </a:lnTo>
                <a:close/>
              </a:path>
            </a:pathLst>
          </a:custGeom>
          <a:solidFill>
            <a:srgbClr val="F9A059"/>
          </a:solidFill>
        </p:spPr>
        <p:txBody>
          <a:bodyPr wrap="square" lIns="0" tIns="0" rIns="0" bIns="0" rtlCol="0"/>
          <a:lstStyle/>
          <a:p/>
        </p:txBody>
      </p:sp>
      <p:sp>
        <p:nvSpPr>
          <p:cNvPr id="10" name="object 10"/>
          <p:cNvSpPr/>
          <p:nvPr/>
        </p:nvSpPr>
        <p:spPr>
          <a:xfrm>
            <a:off x="10071100" y="4908550"/>
            <a:ext cx="5842000" cy="90805"/>
          </a:xfrm>
          <a:custGeom>
            <a:avLst/>
            <a:gdLst/>
            <a:ahLst/>
            <a:cxnLst/>
            <a:rect l="l" t="t" r="r" b="b"/>
            <a:pathLst>
              <a:path w="5842000" h="90804">
                <a:moveTo>
                  <a:pt x="5842000" y="0"/>
                </a:moveTo>
                <a:lnTo>
                  <a:pt x="0" y="0"/>
                </a:lnTo>
                <a:lnTo>
                  <a:pt x="0" y="90487"/>
                </a:lnTo>
                <a:lnTo>
                  <a:pt x="5842000" y="90487"/>
                </a:lnTo>
                <a:lnTo>
                  <a:pt x="5842000" y="0"/>
                </a:lnTo>
                <a:close/>
              </a:path>
            </a:pathLst>
          </a:custGeom>
          <a:solidFill>
            <a:srgbClr val="F9A059"/>
          </a:solidFill>
        </p:spPr>
        <p:txBody>
          <a:bodyPr wrap="square" lIns="0" tIns="0" rIns="0" bIns="0" rtlCol="0"/>
          <a:lstStyle/>
          <a:p/>
        </p:txBody>
      </p:sp>
      <p:sp>
        <p:nvSpPr>
          <p:cNvPr id="11" name="object 11"/>
          <p:cNvSpPr/>
          <p:nvPr/>
        </p:nvSpPr>
        <p:spPr>
          <a:xfrm>
            <a:off x="10071100" y="8905875"/>
            <a:ext cx="5842000" cy="90805"/>
          </a:xfrm>
          <a:custGeom>
            <a:avLst/>
            <a:gdLst/>
            <a:ahLst/>
            <a:cxnLst/>
            <a:rect l="l" t="t" r="r" b="b"/>
            <a:pathLst>
              <a:path w="5842000" h="90804">
                <a:moveTo>
                  <a:pt x="5842000" y="0"/>
                </a:moveTo>
                <a:lnTo>
                  <a:pt x="0" y="0"/>
                </a:lnTo>
                <a:lnTo>
                  <a:pt x="0" y="90487"/>
                </a:lnTo>
                <a:lnTo>
                  <a:pt x="5842000" y="90487"/>
                </a:lnTo>
                <a:lnTo>
                  <a:pt x="5842000" y="0"/>
                </a:lnTo>
                <a:close/>
              </a:path>
            </a:pathLst>
          </a:custGeom>
          <a:solidFill>
            <a:srgbClr val="F9A059"/>
          </a:solidFill>
        </p:spPr>
        <p:txBody>
          <a:bodyPr wrap="square" lIns="0" tIns="0" rIns="0" bIns="0" rtlCol="0"/>
          <a:lstStyle/>
          <a:p/>
        </p:txBody>
      </p:sp>
      <p:sp>
        <p:nvSpPr>
          <p:cNvPr id="12" name="object 12"/>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5" name="object 15"/>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6" name="object 16"/>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7" name="object 17"/>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8" name="object 18"/>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9" name="object 19"/>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20" name="object 20"/>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21" name="object 21"/>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22" name="object 22"/>
          <p:cNvSpPr txBox="1"/>
          <p:nvPr/>
        </p:nvSpPr>
        <p:spPr>
          <a:xfrm>
            <a:off x="3492500" y="1484434"/>
            <a:ext cx="4597400" cy="75692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 </a:t>
            </a:r>
            <a:r>
              <a:rPr dirty="0" sz="3000" spc="-5" b="1">
                <a:solidFill>
                  <a:srgbClr val="373838"/>
                </a:solidFill>
                <a:latin typeface="Courier New"/>
                <a:cs typeface="Courier New"/>
              </a:rPr>
              <a:t> </a:t>
            </a:r>
            <a:r>
              <a:rPr dirty="0" sz="3000" spc="-5" b="1">
                <a:solidFill>
                  <a:srgbClr val="373838"/>
                </a:solidFill>
                <a:latin typeface="Courier New"/>
                <a:cs typeface="Courier New"/>
              </a:rPr>
              <a:t>Courageous</a:t>
            </a:r>
            <a:endParaRPr sz="3000">
              <a:latin typeface="Courier New"/>
              <a:cs typeface="Courier New"/>
            </a:endParaRPr>
          </a:p>
        </p:txBody>
      </p:sp>
      <p:sp>
        <p:nvSpPr>
          <p:cNvPr id="23" name="object 23"/>
          <p:cNvSpPr txBox="1"/>
          <p:nvPr/>
        </p:nvSpPr>
        <p:spPr>
          <a:xfrm>
            <a:off x="9763126" y="1580702"/>
            <a:ext cx="177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a:t>
            </a:r>
            <a:endParaRPr sz="2000">
              <a:latin typeface="Courier New"/>
              <a:cs typeface="Courier New"/>
            </a:endParaRPr>
          </a:p>
        </p:txBody>
      </p:sp>
      <p:sp>
        <p:nvSpPr>
          <p:cNvPr id="24" name="object 24"/>
          <p:cNvSpPr txBox="1"/>
          <p:nvPr/>
        </p:nvSpPr>
        <p:spPr>
          <a:xfrm>
            <a:off x="9763126" y="5578028"/>
            <a:ext cx="177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a:t>
            </a:r>
            <a:endParaRPr sz="2000">
              <a:latin typeface="Courier New"/>
              <a:cs typeface="Courier New"/>
            </a:endParaRPr>
          </a:p>
        </p:txBody>
      </p:sp>
      <p:sp>
        <p:nvSpPr>
          <p:cNvPr id="25" name="object 25"/>
          <p:cNvSpPr txBox="1"/>
          <p:nvPr/>
        </p:nvSpPr>
        <p:spPr>
          <a:xfrm>
            <a:off x="9763126" y="3174553"/>
            <a:ext cx="177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a:t>
            </a:r>
            <a:endParaRPr sz="2000">
              <a:latin typeface="Courier New"/>
              <a:cs typeface="Courier New"/>
            </a:endParaRPr>
          </a:p>
        </p:txBody>
      </p:sp>
      <p:sp>
        <p:nvSpPr>
          <p:cNvPr id="26" name="object 26"/>
          <p:cNvSpPr txBox="1"/>
          <p:nvPr/>
        </p:nvSpPr>
        <p:spPr>
          <a:xfrm>
            <a:off x="9763126" y="7171877"/>
            <a:ext cx="177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a:t>
            </a:r>
            <a:endParaRPr sz="2000">
              <a:latin typeface="Courier New"/>
              <a:cs typeface="Courier New"/>
            </a:endParaRPr>
          </a:p>
        </p:txBody>
      </p:sp>
      <p:sp>
        <p:nvSpPr>
          <p:cNvPr id="27" name="object 27"/>
          <p:cNvSpPr txBox="1"/>
          <p:nvPr/>
        </p:nvSpPr>
        <p:spPr>
          <a:xfrm>
            <a:off x="9756776" y="2377627"/>
            <a:ext cx="177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a:t>
            </a:r>
            <a:endParaRPr sz="2000">
              <a:latin typeface="Courier New"/>
              <a:cs typeface="Courier New"/>
            </a:endParaRPr>
          </a:p>
        </p:txBody>
      </p:sp>
      <p:sp>
        <p:nvSpPr>
          <p:cNvPr id="28" name="object 28"/>
          <p:cNvSpPr txBox="1"/>
          <p:nvPr/>
        </p:nvSpPr>
        <p:spPr>
          <a:xfrm>
            <a:off x="9756776" y="6374952"/>
            <a:ext cx="177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a:t>
            </a:r>
            <a:endParaRPr sz="2000">
              <a:latin typeface="Courier New"/>
              <a:cs typeface="Courier New"/>
            </a:endParaRPr>
          </a:p>
        </p:txBody>
      </p:sp>
      <p:sp>
        <p:nvSpPr>
          <p:cNvPr id="29" name="object 29"/>
          <p:cNvSpPr txBox="1"/>
          <p:nvPr/>
        </p:nvSpPr>
        <p:spPr>
          <a:xfrm>
            <a:off x="9756776" y="3971478"/>
            <a:ext cx="177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a:t>
            </a:r>
            <a:endParaRPr sz="2000">
              <a:latin typeface="Courier New"/>
              <a:cs typeface="Courier New"/>
            </a:endParaRPr>
          </a:p>
        </p:txBody>
      </p:sp>
      <p:sp>
        <p:nvSpPr>
          <p:cNvPr id="30" name="object 30"/>
          <p:cNvSpPr txBox="1"/>
          <p:nvPr/>
        </p:nvSpPr>
        <p:spPr>
          <a:xfrm>
            <a:off x="9756776" y="7968802"/>
            <a:ext cx="177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a:t>
            </a:r>
            <a:endParaRPr sz="2000">
              <a:latin typeface="Courier New"/>
              <a:cs typeface="Courier New"/>
            </a:endParaRPr>
          </a:p>
        </p:txBody>
      </p:sp>
      <p:sp>
        <p:nvSpPr>
          <p:cNvPr id="31" name="object 31"/>
          <p:cNvSpPr txBox="1"/>
          <p:nvPr/>
        </p:nvSpPr>
        <p:spPr>
          <a:xfrm>
            <a:off x="9756776" y="4768403"/>
            <a:ext cx="177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a:t>
            </a:r>
            <a:endParaRPr sz="2000">
              <a:latin typeface="Courier New"/>
              <a:cs typeface="Courier New"/>
            </a:endParaRPr>
          </a:p>
        </p:txBody>
      </p:sp>
      <p:sp>
        <p:nvSpPr>
          <p:cNvPr id="32" name="object 32"/>
          <p:cNvSpPr txBox="1"/>
          <p:nvPr/>
        </p:nvSpPr>
        <p:spPr>
          <a:xfrm>
            <a:off x="9756776" y="8765727"/>
            <a:ext cx="177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a:t>
            </a:r>
            <a:endParaRPr sz="2000">
              <a:latin typeface="Courier New"/>
              <a:cs typeface="Courier New"/>
            </a:endParaRPr>
          </a:p>
        </p:txBody>
      </p:sp>
      <p:sp>
        <p:nvSpPr>
          <p:cNvPr id="33" name="object 33"/>
          <p:cNvSpPr txBox="1">
            <a:spLocks noGrp="1"/>
          </p:cNvSpPr>
          <p:nvPr>
            <p:ph type="title"/>
          </p:nvPr>
        </p:nvSpPr>
        <p:spPr>
          <a:xfrm>
            <a:off x="3192310" y="444684"/>
            <a:ext cx="7226300" cy="711200"/>
          </a:xfrm>
          <a:prstGeom prst="rect"/>
        </p:spPr>
        <p:txBody>
          <a:bodyPr wrap="square" lIns="0" tIns="12700" rIns="0" bIns="0" rtlCol="0" vert="horz">
            <a:spAutoFit/>
          </a:bodyPr>
          <a:lstStyle/>
          <a:p>
            <a:pPr marL="12700">
              <a:lnSpc>
                <a:spcPct val="100000"/>
              </a:lnSpc>
              <a:spcBef>
                <a:spcPts val="100"/>
              </a:spcBef>
            </a:pPr>
            <a:r>
              <a:rPr dirty="0" spc="-5"/>
              <a:t>Self-Analysis</a:t>
            </a:r>
            <a:r>
              <a:rPr dirty="0" spc="-15"/>
              <a:t> </a:t>
            </a:r>
            <a:r>
              <a:rPr dirty="0" spc="-5"/>
              <a:t>Ranking</a:t>
            </a:r>
          </a:p>
        </p:txBody>
      </p:sp>
      <p:sp>
        <p:nvSpPr>
          <p:cNvPr id="34" name="object 34"/>
          <p:cNvSpPr/>
          <p:nvPr/>
        </p:nvSpPr>
        <p:spPr>
          <a:xfrm>
            <a:off x="9607550" y="1528762"/>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sp>
        <p:nvSpPr>
          <p:cNvPr id="35" name="object 35"/>
          <p:cNvSpPr/>
          <p:nvPr/>
        </p:nvSpPr>
        <p:spPr>
          <a:xfrm>
            <a:off x="9607550" y="5526087"/>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sp>
        <p:nvSpPr>
          <p:cNvPr id="36" name="object 36"/>
          <p:cNvSpPr/>
          <p:nvPr/>
        </p:nvSpPr>
        <p:spPr>
          <a:xfrm>
            <a:off x="9607550" y="3122612"/>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sp>
        <p:nvSpPr>
          <p:cNvPr id="37" name="object 37"/>
          <p:cNvSpPr/>
          <p:nvPr/>
        </p:nvSpPr>
        <p:spPr>
          <a:xfrm>
            <a:off x="9607550" y="7119937"/>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sp>
        <p:nvSpPr>
          <p:cNvPr id="38" name="object 38"/>
          <p:cNvSpPr/>
          <p:nvPr/>
        </p:nvSpPr>
        <p:spPr>
          <a:xfrm>
            <a:off x="9601200" y="2325687"/>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sp>
        <p:nvSpPr>
          <p:cNvPr id="39" name="object 39"/>
          <p:cNvSpPr/>
          <p:nvPr/>
        </p:nvSpPr>
        <p:spPr>
          <a:xfrm>
            <a:off x="9601200" y="6323012"/>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sp>
        <p:nvSpPr>
          <p:cNvPr id="40" name="object 40"/>
          <p:cNvSpPr/>
          <p:nvPr/>
        </p:nvSpPr>
        <p:spPr>
          <a:xfrm>
            <a:off x="9601200" y="3919537"/>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sp>
        <p:nvSpPr>
          <p:cNvPr id="41" name="object 41"/>
          <p:cNvSpPr/>
          <p:nvPr/>
        </p:nvSpPr>
        <p:spPr>
          <a:xfrm>
            <a:off x="9601200" y="7916862"/>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sp>
        <p:nvSpPr>
          <p:cNvPr id="42" name="object 42"/>
          <p:cNvSpPr/>
          <p:nvPr/>
        </p:nvSpPr>
        <p:spPr>
          <a:xfrm>
            <a:off x="9601200" y="4716462"/>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sp>
        <p:nvSpPr>
          <p:cNvPr id="43" name="object 43"/>
          <p:cNvSpPr/>
          <p:nvPr/>
        </p:nvSpPr>
        <p:spPr>
          <a:xfrm>
            <a:off x="9601200" y="8713787"/>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nvGrpSpPr>
          <p:cNvPr id="44" name="object 44"/>
          <p:cNvGrpSpPr/>
          <p:nvPr/>
        </p:nvGrpSpPr>
        <p:grpSpPr>
          <a:xfrm>
            <a:off x="15894050" y="1497012"/>
            <a:ext cx="533400" cy="533400"/>
            <a:chOff x="15894050" y="1497012"/>
            <a:chExt cx="533400" cy="533400"/>
          </a:xfrm>
        </p:grpSpPr>
        <p:sp>
          <p:nvSpPr>
            <p:cNvPr id="45" name="object 45"/>
            <p:cNvSpPr/>
            <p:nvPr/>
          </p:nvSpPr>
          <p:spPr>
            <a:xfrm>
              <a:off x="15925800" y="1528762"/>
              <a:ext cx="469900" cy="469900"/>
            </a:xfrm>
            <a:custGeom>
              <a:avLst/>
              <a:gdLst/>
              <a:ahLst/>
              <a:cxnLst/>
              <a:rect l="l" t="t" r="r" b="b"/>
              <a:pathLst>
                <a:path w="469900" h="469900">
                  <a:moveTo>
                    <a:pt x="234950" y="0"/>
                  </a:move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close/>
                </a:path>
              </a:pathLst>
            </a:custGeom>
            <a:solidFill>
              <a:srgbClr val="F9A059"/>
            </a:solidFill>
          </p:spPr>
          <p:txBody>
            <a:bodyPr wrap="square" lIns="0" tIns="0" rIns="0" bIns="0" rtlCol="0"/>
            <a:lstStyle/>
            <a:p/>
          </p:txBody>
        </p:sp>
        <p:sp>
          <p:nvSpPr>
            <p:cNvPr id="46" name="object 46"/>
            <p:cNvSpPr/>
            <p:nvPr/>
          </p:nvSpPr>
          <p:spPr>
            <a:xfrm>
              <a:off x="15925800" y="1528762"/>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grpSp>
        <p:nvGrpSpPr>
          <p:cNvPr id="47" name="object 47"/>
          <p:cNvGrpSpPr/>
          <p:nvPr/>
        </p:nvGrpSpPr>
        <p:grpSpPr>
          <a:xfrm>
            <a:off x="15894050" y="5494337"/>
            <a:ext cx="533400" cy="533400"/>
            <a:chOff x="15894050" y="5494337"/>
            <a:chExt cx="533400" cy="533400"/>
          </a:xfrm>
        </p:grpSpPr>
        <p:sp>
          <p:nvSpPr>
            <p:cNvPr id="48" name="object 48"/>
            <p:cNvSpPr/>
            <p:nvPr/>
          </p:nvSpPr>
          <p:spPr>
            <a:xfrm>
              <a:off x="15925800" y="5526087"/>
              <a:ext cx="469900" cy="469900"/>
            </a:xfrm>
            <a:custGeom>
              <a:avLst/>
              <a:gdLst/>
              <a:ahLst/>
              <a:cxnLst/>
              <a:rect l="l" t="t" r="r" b="b"/>
              <a:pathLst>
                <a:path w="469900" h="469900">
                  <a:moveTo>
                    <a:pt x="234950" y="0"/>
                  </a:move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close/>
                </a:path>
              </a:pathLst>
            </a:custGeom>
            <a:solidFill>
              <a:srgbClr val="F9A059"/>
            </a:solidFill>
          </p:spPr>
          <p:txBody>
            <a:bodyPr wrap="square" lIns="0" tIns="0" rIns="0" bIns="0" rtlCol="0"/>
            <a:lstStyle/>
            <a:p/>
          </p:txBody>
        </p:sp>
        <p:sp>
          <p:nvSpPr>
            <p:cNvPr id="49" name="object 49"/>
            <p:cNvSpPr/>
            <p:nvPr/>
          </p:nvSpPr>
          <p:spPr>
            <a:xfrm>
              <a:off x="15925800" y="5526087"/>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grpSp>
        <p:nvGrpSpPr>
          <p:cNvPr id="50" name="object 50"/>
          <p:cNvGrpSpPr/>
          <p:nvPr/>
        </p:nvGrpSpPr>
        <p:grpSpPr>
          <a:xfrm>
            <a:off x="15894050" y="3090862"/>
            <a:ext cx="533400" cy="533400"/>
            <a:chOff x="15894050" y="3090862"/>
            <a:chExt cx="533400" cy="533400"/>
          </a:xfrm>
        </p:grpSpPr>
        <p:sp>
          <p:nvSpPr>
            <p:cNvPr id="51" name="object 51"/>
            <p:cNvSpPr/>
            <p:nvPr/>
          </p:nvSpPr>
          <p:spPr>
            <a:xfrm>
              <a:off x="15925800" y="3122612"/>
              <a:ext cx="469900" cy="469900"/>
            </a:xfrm>
            <a:custGeom>
              <a:avLst/>
              <a:gdLst/>
              <a:ahLst/>
              <a:cxnLst/>
              <a:rect l="l" t="t" r="r" b="b"/>
              <a:pathLst>
                <a:path w="469900" h="469900">
                  <a:moveTo>
                    <a:pt x="234950" y="0"/>
                  </a:move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close/>
                </a:path>
              </a:pathLst>
            </a:custGeom>
            <a:solidFill>
              <a:srgbClr val="F9A059"/>
            </a:solidFill>
          </p:spPr>
          <p:txBody>
            <a:bodyPr wrap="square" lIns="0" tIns="0" rIns="0" bIns="0" rtlCol="0"/>
            <a:lstStyle/>
            <a:p/>
          </p:txBody>
        </p:sp>
        <p:sp>
          <p:nvSpPr>
            <p:cNvPr id="52" name="object 52"/>
            <p:cNvSpPr/>
            <p:nvPr/>
          </p:nvSpPr>
          <p:spPr>
            <a:xfrm>
              <a:off x="15925800" y="3122612"/>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grpSp>
        <p:nvGrpSpPr>
          <p:cNvPr id="53" name="object 53"/>
          <p:cNvGrpSpPr/>
          <p:nvPr/>
        </p:nvGrpSpPr>
        <p:grpSpPr>
          <a:xfrm>
            <a:off x="15894050" y="7088187"/>
            <a:ext cx="533400" cy="533400"/>
            <a:chOff x="15894050" y="7088187"/>
            <a:chExt cx="533400" cy="533400"/>
          </a:xfrm>
        </p:grpSpPr>
        <p:sp>
          <p:nvSpPr>
            <p:cNvPr id="54" name="object 54"/>
            <p:cNvSpPr/>
            <p:nvPr/>
          </p:nvSpPr>
          <p:spPr>
            <a:xfrm>
              <a:off x="15925800" y="7119937"/>
              <a:ext cx="469900" cy="469900"/>
            </a:xfrm>
            <a:custGeom>
              <a:avLst/>
              <a:gdLst/>
              <a:ahLst/>
              <a:cxnLst/>
              <a:rect l="l" t="t" r="r" b="b"/>
              <a:pathLst>
                <a:path w="469900" h="469900">
                  <a:moveTo>
                    <a:pt x="234950" y="0"/>
                  </a:move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close/>
                </a:path>
              </a:pathLst>
            </a:custGeom>
            <a:solidFill>
              <a:srgbClr val="F9A059"/>
            </a:solidFill>
          </p:spPr>
          <p:txBody>
            <a:bodyPr wrap="square" lIns="0" tIns="0" rIns="0" bIns="0" rtlCol="0"/>
            <a:lstStyle/>
            <a:p/>
          </p:txBody>
        </p:sp>
        <p:sp>
          <p:nvSpPr>
            <p:cNvPr id="55" name="object 55"/>
            <p:cNvSpPr/>
            <p:nvPr/>
          </p:nvSpPr>
          <p:spPr>
            <a:xfrm>
              <a:off x="15925800" y="7119937"/>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grpSp>
        <p:nvGrpSpPr>
          <p:cNvPr id="56" name="object 56"/>
          <p:cNvGrpSpPr/>
          <p:nvPr/>
        </p:nvGrpSpPr>
        <p:grpSpPr>
          <a:xfrm>
            <a:off x="15887700" y="2293937"/>
            <a:ext cx="533400" cy="533400"/>
            <a:chOff x="15887700" y="2293937"/>
            <a:chExt cx="533400" cy="533400"/>
          </a:xfrm>
        </p:grpSpPr>
        <p:sp>
          <p:nvSpPr>
            <p:cNvPr id="57" name="object 57"/>
            <p:cNvSpPr/>
            <p:nvPr/>
          </p:nvSpPr>
          <p:spPr>
            <a:xfrm>
              <a:off x="15919450" y="2325687"/>
              <a:ext cx="469900" cy="469900"/>
            </a:xfrm>
            <a:custGeom>
              <a:avLst/>
              <a:gdLst/>
              <a:ahLst/>
              <a:cxnLst/>
              <a:rect l="l" t="t" r="r" b="b"/>
              <a:pathLst>
                <a:path w="469900" h="469900">
                  <a:moveTo>
                    <a:pt x="234950" y="0"/>
                  </a:move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close/>
                </a:path>
              </a:pathLst>
            </a:custGeom>
            <a:solidFill>
              <a:srgbClr val="F9A059"/>
            </a:solidFill>
          </p:spPr>
          <p:txBody>
            <a:bodyPr wrap="square" lIns="0" tIns="0" rIns="0" bIns="0" rtlCol="0"/>
            <a:lstStyle/>
            <a:p/>
          </p:txBody>
        </p:sp>
        <p:sp>
          <p:nvSpPr>
            <p:cNvPr id="58" name="object 58"/>
            <p:cNvSpPr/>
            <p:nvPr/>
          </p:nvSpPr>
          <p:spPr>
            <a:xfrm>
              <a:off x="15919450" y="2325687"/>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grpSp>
        <p:nvGrpSpPr>
          <p:cNvPr id="59" name="object 59"/>
          <p:cNvGrpSpPr/>
          <p:nvPr/>
        </p:nvGrpSpPr>
        <p:grpSpPr>
          <a:xfrm>
            <a:off x="15887700" y="6291262"/>
            <a:ext cx="533400" cy="533400"/>
            <a:chOff x="15887700" y="6291262"/>
            <a:chExt cx="533400" cy="533400"/>
          </a:xfrm>
        </p:grpSpPr>
        <p:sp>
          <p:nvSpPr>
            <p:cNvPr id="60" name="object 60"/>
            <p:cNvSpPr/>
            <p:nvPr/>
          </p:nvSpPr>
          <p:spPr>
            <a:xfrm>
              <a:off x="15919450" y="6323012"/>
              <a:ext cx="469900" cy="469900"/>
            </a:xfrm>
            <a:custGeom>
              <a:avLst/>
              <a:gdLst/>
              <a:ahLst/>
              <a:cxnLst/>
              <a:rect l="l" t="t" r="r" b="b"/>
              <a:pathLst>
                <a:path w="469900" h="469900">
                  <a:moveTo>
                    <a:pt x="234950" y="0"/>
                  </a:move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close/>
                </a:path>
              </a:pathLst>
            </a:custGeom>
            <a:solidFill>
              <a:srgbClr val="F9A059"/>
            </a:solidFill>
          </p:spPr>
          <p:txBody>
            <a:bodyPr wrap="square" lIns="0" tIns="0" rIns="0" bIns="0" rtlCol="0"/>
            <a:lstStyle/>
            <a:p/>
          </p:txBody>
        </p:sp>
        <p:sp>
          <p:nvSpPr>
            <p:cNvPr id="61" name="object 61"/>
            <p:cNvSpPr/>
            <p:nvPr/>
          </p:nvSpPr>
          <p:spPr>
            <a:xfrm>
              <a:off x="15919450" y="6323012"/>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grpSp>
        <p:nvGrpSpPr>
          <p:cNvPr id="62" name="object 62"/>
          <p:cNvGrpSpPr/>
          <p:nvPr/>
        </p:nvGrpSpPr>
        <p:grpSpPr>
          <a:xfrm>
            <a:off x="15887700" y="3887787"/>
            <a:ext cx="533400" cy="533400"/>
            <a:chOff x="15887700" y="3887787"/>
            <a:chExt cx="533400" cy="533400"/>
          </a:xfrm>
        </p:grpSpPr>
        <p:sp>
          <p:nvSpPr>
            <p:cNvPr id="63" name="object 63"/>
            <p:cNvSpPr/>
            <p:nvPr/>
          </p:nvSpPr>
          <p:spPr>
            <a:xfrm>
              <a:off x="15919450" y="3919537"/>
              <a:ext cx="469900" cy="469900"/>
            </a:xfrm>
            <a:custGeom>
              <a:avLst/>
              <a:gdLst/>
              <a:ahLst/>
              <a:cxnLst/>
              <a:rect l="l" t="t" r="r" b="b"/>
              <a:pathLst>
                <a:path w="469900" h="469900">
                  <a:moveTo>
                    <a:pt x="234950" y="0"/>
                  </a:move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close/>
                </a:path>
              </a:pathLst>
            </a:custGeom>
            <a:solidFill>
              <a:srgbClr val="F9A059"/>
            </a:solidFill>
          </p:spPr>
          <p:txBody>
            <a:bodyPr wrap="square" lIns="0" tIns="0" rIns="0" bIns="0" rtlCol="0"/>
            <a:lstStyle/>
            <a:p/>
          </p:txBody>
        </p:sp>
        <p:sp>
          <p:nvSpPr>
            <p:cNvPr id="64" name="object 64"/>
            <p:cNvSpPr/>
            <p:nvPr/>
          </p:nvSpPr>
          <p:spPr>
            <a:xfrm>
              <a:off x="15919450" y="3919537"/>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grpSp>
        <p:nvGrpSpPr>
          <p:cNvPr id="65" name="object 65"/>
          <p:cNvGrpSpPr/>
          <p:nvPr/>
        </p:nvGrpSpPr>
        <p:grpSpPr>
          <a:xfrm>
            <a:off x="15887700" y="7885112"/>
            <a:ext cx="533400" cy="533400"/>
            <a:chOff x="15887700" y="7885112"/>
            <a:chExt cx="533400" cy="533400"/>
          </a:xfrm>
        </p:grpSpPr>
        <p:sp>
          <p:nvSpPr>
            <p:cNvPr id="66" name="object 66"/>
            <p:cNvSpPr/>
            <p:nvPr/>
          </p:nvSpPr>
          <p:spPr>
            <a:xfrm>
              <a:off x="15919450" y="7916862"/>
              <a:ext cx="469900" cy="469900"/>
            </a:xfrm>
            <a:custGeom>
              <a:avLst/>
              <a:gdLst/>
              <a:ahLst/>
              <a:cxnLst/>
              <a:rect l="l" t="t" r="r" b="b"/>
              <a:pathLst>
                <a:path w="469900" h="469900">
                  <a:moveTo>
                    <a:pt x="234950" y="0"/>
                  </a:move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close/>
                </a:path>
              </a:pathLst>
            </a:custGeom>
            <a:solidFill>
              <a:srgbClr val="F9A059"/>
            </a:solidFill>
          </p:spPr>
          <p:txBody>
            <a:bodyPr wrap="square" lIns="0" tIns="0" rIns="0" bIns="0" rtlCol="0"/>
            <a:lstStyle/>
            <a:p/>
          </p:txBody>
        </p:sp>
        <p:sp>
          <p:nvSpPr>
            <p:cNvPr id="67" name="object 67"/>
            <p:cNvSpPr/>
            <p:nvPr/>
          </p:nvSpPr>
          <p:spPr>
            <a:xfrm>
              <a:off x="15919450" y="7916862"/>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grpSp>
        <p:nvGrpSpPr>
          <p:cNvPr id="68" name="object 68"/>
          <p:cNvGrpSpPr/>
          <p:nvPr/>
        </p:nvGrpSpPr>
        <p:grpSpPr>
          <a:xfrm>
            <a:off x="15887700" y="4684712"/>
            <a:ext cx="533400" cy="533400"/>
            <a:chOff x="15887700" y="4684712"/>
            <a:chExt cx="533400" cy="533400"/>
          </a:xfrm>
        </p:grpSpPr>
        <p:sp>
          <p:nvSpPr>
            <p:cNvPr id="69" name="object 69"/>
            <p:cNvSpPr/>
            <p:nvPr/>
          </p:nvSpPr>
          <p:spPr>
            <a:xfrm>
              <a:off x="15919450" y="4716462"/>
              <a:ext cx="469900" cy="469900"/>
            </a:xfrm>
            <a:custGeom>
              <a:avLst/>
              <a:gdLst/>
              <a:ahLst/>
              <a:cxnLst/>
              <a:rect l="l" t="t" r="r" b="b"/>
              <a:pathLst>
                <a:path w="469900" h="469900">
                  <a:moveTo>
                    <a:pt x="234950" y="0"/>
                  </a:move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close/>
                </a:path>
              </a:pathLst>
            </a:custGeom>
            <a:solidFill>
              <a:srgbClr val="F9A059"/>
            </a:solidFill>
          </p:spPr>
          <p:txBody>
            <a:bodyPr wrap="square" lIns="0" tIns="0" rIns="0" bIns="0" rtlCol="0"/>
            <a:lstStyle/>
            <a:p/>
          </p:txBody>
        </p:sp>
        <p:sp>
          <p:nvSpPr>
            <p:cNvPr id="70" name="object 70"/>
            <p:cNvSpPr/>
            <p:nvPr/>
          </p:nvSpPr>
          <p:spPr>
            <a:xfrm>
              <a:off x="15919450" y="4716462"/>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grpSp>
        <p:nvGrpSpPr>
          <p:cNvPr id="71" name="object 71"/>
          <p:cNvGrpSpPr/>
          <p:nvPr/>
        </p:nvGrpSpPr>
        <p:grpSpPr>
          <a:xfrm>
            <a:off x="15887700" y="8682037"/>
            <a:ext cx="533400" cy="533400"/>
            <a:chOff x="15887700" y="8682037"/>
            <a:chExt cx="533400" cy="533400"/>
          </a:xfrm>
        </p:grpSpPr>
        <p:sp>
          <p:nvSpPr>
            <p:cNvPr id="72" name="object 72"/>
            <p:cNvSpPr/>
            <p:nvPr/>
          </p:nvSpPr>
          <p:spPr>
            <a:xfrm>
              <a:off x="15919450" y="8713787"/>
              <a:ext cx="469900" cy="469900"/>
            </a:xfrm>
            <a:custGeom>
              <a:avLst/>
              <a:gdLst/>
              <a:ahLst/>
              <a:cxnLst/>
              <a:rect l="l" t="t" r="r" b="b"/>
              <a:pathLst>
                <a:path w="469900" h="469900">
                  <a:moveTo>
                    <a:pt x="234950" y="0"/>
                  </a:move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close/>
                </a:path>
              </a:pathLst>
            </a:custGeom>
            <a:solidFill>
              <a:srgbClr val="F9A059"/>
            </a:solidFill>
          </p:spPr>
          <p:txBody>
            <a:bodyPr wrap="square" lIns="0" tIns="0" rIns="0" bIns="0" rtlCol="0"/>
            <a:lstStyle/>
            <a:p/>
          </p:txBody>
        </p:sp>
        <p:sp>
          <p:nvSpPr>
            <p:cNvPr id="73" name="object 73"/>
            <p:cNvSpPr/>
            <p:nvPr/>
          </p:nvSpPr>
          <p:spPr>
            <a:xfrm>
              <a:off x="15919450" y="8713787"/>
              <a:ext cx="469900" cy="469900"/>
            </a:xfrm>
            <a:custGeom>
              <a:avLst/>
              <a:gdLst/>
              <a:ahLst/>
              <a:cxnLst/>
              <a:rect l="l" t="t" r="r" b="b"/>
              <a:pathLst>
                <a:path w="469900" h="469900">
                  <a:moveTo>
                    <a:pt x="234950" y="469900"/>
                  </a:moveTo>
                  <a:lnTo>
                    <a:pt x="282299" y="465127"/>
                  </a:lnTo>
                  <a:lnTo>
                    <a:pt x="326401" y="451439"/>
                  </a:lnTo>
                  <a:lnTo>
                    <a:pt x="366311" y="429780"/>
                  </a:lnTo>
                  <a:lnTo>
                    <a:pt x="401083" y="401092"/>
                  </a:lnTo>
                  <a:lnTo>
                    <a:pt x="429773" y="366322"/>
                  </a:lnTo>
                  <a:lnTo>
                    <a:pt x="451435" y="326412"/>
                  </a:lnTo>
                  <a:lnTo>
                    <a:pt x="465126" y="282306"/>
                  </a:lnTo>
                  <a:lnTo>
                    <a:pt x="469900" y="234950"/>
                  </a:lnTo>
                  <a:lnTo>
                    <a:pt x="465126" y="187593"/>
                  </a:lnTo>
                  <a:lnTo>
                    <a:pt x="451435" y="143487"/>
                  </a:lnTo>
                  <a:lnTo>
                    <a:pt x="429773" y="103577"/>
                  </a:lnTo>
                  <a:lnTo>
                    <a:pt x="401083" y="68807"/>
                  </a:lnTo>
                  <a:lnTo>
                    <a:pt x="366311" y="40119"/>
                  </a:lnTo>
                  <a:lnTo>
                    <a:pt x="326401" y="18460"/>
                  </a:lnTo>
                  <a:lnTo>
                    <a:pt x="282299" y="4772"/>
                  </a:lnTo>
                  <a:lnTo>
                    <a:pt x="234950" y="0"/>
                  </a:lnTo>
                  <a:lnTo>
                    <a:pt x="187600" y="4772"/>
                  </a:lnTo>
                  <a:lnTo>
                    <a:pt x="143498" y="18460"/>
                  </a:lnTo>
                  <a:lnTo>
                    <a:pt x="103588" y="40119"/>
                  </a:lnTo>
                  <a:lnTo>
                    <a:pt x="68816" y="68807"/>
                  </a:lnTo>
                  <a:lnTo>
                    <a:pt x="40126" y="103577"/>
                  </a:lnTo>
                  <a:lnTo>
                    <a:pt x="18464" y="143487"/>
                  </a:lnTo>
                  <a:lnTo>
                    <a:pt x="4773" y="187593"/>
                  </a:lnTo>
                  <a:lnTo>
                    <a:pt x="0" y="234950"/>
                  </a:lnTo>
                  <a:lnTo>
                    <a:pt x="4773" y="282306"/>
                  </a:lnTo>
                  <a:lnTo>
                    <a:pt x="18464" y="326412"/>
                  </a:lnTo>
                  <a:lnTo>
                    <a:pt x="40126" y="366322"/>
                  </a:lnTo>
                  <a:lnTo>
                    <a:pt x="68816" y="401092"/>
                  </a:lnTo>
                  <a:lnTo>
                    <a:pt x="103588" y="429780"/>
                  </a:lnTo>
                  <a:lnTo>
                    <a:pt x="143498" y="451439"/>
                  </a:lnTo>
                  <a:lnTo>
                    <a:pt x="187600" y="465127"/>
                  </a:lnTo>
                  <a:lnTo>
                    <a:pt x="234950" y="469900"/>
                  </a:lnTo>
                  <a:close/>
                </a:path>
              </a:pathLst>
            </a:custGeom>
            <a:ln w="63500">
              <a:solidFill>
                <a:srgbClr val="F9A059"/>
              </a:solidFill>
            </a:ln>
          </p:spPr>
          <p:txBody>
            <a:bodyPr wrap="square" lIns="0" tIns="0" rIns="0" bIns="0" rtlCol="0"/>
            <a:lstStyle/>
            <a:p/>
          </p:txBody>
        </p:sp>
      </p:grpSp>
      <p:sp>
        <p:nvSpPr>
          <p:cNvPr id="74" name="object 74"/>
          <p:cNvSpPr txBox="1"/>
          <p:nvPr/>
        </p:nvSpPr>
        <p:spPr>
          <a:xfrm>
            <a:off x="15992478" y="1580702"/>
            <a:ext cx="3302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10</a:t>
            </a:r>
            <a:endParaRPr sz="2000">
              <a:latin typeface="Courier New"/>
              <a:cs typeface="Courier New"/>
            </a:endParaRPr>
          </a:p>
        </p:txBody>
      </p:sp>
      <p:sp>
        <p:nvSpPr>
          <p:cNvPr id="75" name="object 75"/>
          <p:cNvSpPr txBox="1"/>
          <p:nvPr/>
        </p:nvSpPr>
        <p:spPr>
          <a:xfrm>
            <a:off x="15986128" y="2377627"/>
            <a:ext cx="3302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10</a:t>
            </a:r>
            <a:endParaRPr sz="2000">
              <a:latin typeface="Courier New"/>
              <a:cs typeface="Courier New"/>
            </a:endParaRPr>
          </a:p>
        </p:txBody>
      </p:sp>
      <p:sp>
        <p:nvSpPr>
          <p:cNvPr id="76" name="object 76"/>
          <p:cNvSpPr txBox="1"/>
          <p:nvPr/>
        </p:nvSpPr>
        <p:spPr>
          <a:xfrm>
            <a:off x="15992478" y="3174553"/>
            <a:ext cx="3302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10</a:t>
            </a:r>
            <a:endParaRPr sz="2000">
              <a:latin typeface="Courier New"/>
              <a:cs typeface="Courier New"/>
            </a:endParaRPr>
          </a:p>
        </p:txBody>
      </p:sp>
      <p:sp>
        <p:nvSpPr>
          <p:cNvPr id="77" name="object 77"/>
          <p:cNvSpPr txBox="1"/>
          <p:nvPr/>
        </p:nvSpPr>
        <p:spPr>
          <a:xfrm>
            <a:off x="15986128" y="3971478"/>
            <a:ext cx="3302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10</a:t>
            </a:r>
            <a:endParaRPr sz="2000">
              <a:latin typeface="Courier New"/>
              <a:cs typeface="Courier New"/>
            </a:endParaRPr>
          </a:p>
        </p:txBody>
      </p:sp>
      <p:sp>
        <p:nvSpPr>
          <p:cNvPr id="78" name="object 78"/>
          <p:cNvSpPr txBox="1"/>
          <p:nvPr/>
        </p:nvSpPr>
        <p:spPr>
          <a:xfrm>
            <a:off x="15986128" y="4768403"/>
            <a:ext cx="3302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10</a:t>
            </a:r>
            <a:endParaRPr sz="2000">
              <a:latin typeface="Courier New"/>
              <a:cs typeface="Courier New"/>
            </a:endParaRPr>
          </a:p>
        </p:txBody>
      </p:sp>
      <p:sp>
        <p:nvSpPr>
          <p:cNvPr id="79" name="object 79"/>
          <p:cNvSpPr txBox="1"/>
          <p:nvPr/>
        </p:nvSpPr>
        <p:spPr>
          <a:xfrm>
            <a:off x="15992478" y="5578028"/>
            <a:ext cx="3302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10</a:t>
            </a:r>
            <a:endParaRPr sz="2000">
              <a:latin typeface="Courier New"/>
              <a:cs typeface="Courier New"/>
            </a:endParaRPr>
          </a:p>
        </p:txBody>
      </p:sp>
      <p:sp>
        <p:nvSpPr>
          <p:cNvPr id="80" name="object 80"/>
          <p:cNvSpPr txBox="1"/>
          <p:nvPr/>
        </p:nvSpPr>
        <p:spPr>
          <a:xfrm>
            <a:off x="15992478" y="7171877"/>
            <a:ext cx="3302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10</a:t>
            </a:r>
            <a:endParaRPr sz="2000">
              <a:latin typeface="Courier New"/>
              <a:cs typeface="Courier New"/>
            </a:endParaRPr>
          </a:p>
        </p:txBody>
      </p:sp>
      <p:sp>
        <p:nvSpPr>
          <p:cNvPr id="81" name="object 81"/>
          <p:cNvSpPr txBox="1"/>
          <p:nvPr/>
        </p:nvSpPr>
        <p:spPr>
          <a:xfrm>
            <a:off x="15986128" y="6374952"/>
            <a:ext cx="3302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10</a:t>
            </a:r>
            <a:endParaRPr sz="2000">
              <a:latin typeface="Courier New"/>
              <a:cs typeface="Courier New"/>
            </a:endParaRPr>
          </a:p>
        </p:txBody>
      </p:sp>
      <p:sp>
        <p:nvSpPr>
          <p:cNvPr id="82" name="object 82"/>
          <p:cNvSpPr txBox="1"/>
          <p:nvPr/>
        </p:nvSpPr>
        <p:spPr>
          <a:xfrm>
            <a:off x="15986128" y="7968802"/>
            <a:ext cx="3302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10</a:t>
            </a:r>
            <a:endParaRPr sz="2000">
              <a:latin typeface="Courier New"/>
              <a:cs typeface="Courier New"/>
            </a:endParaRPr>
          </a:p>
        </p:txBody>
      </p:sp>
      <p:sp>
        <p:nvSpPr>
          <p:cNvPr id="83" name="object 83"/>
          <p:cNvSpPr txBox="1"/>
          <p:nvPr/>
        </p:nvSpPr>
        <p:spPr>
          <a:xfrm>
            <a:off x="15986128" y="8765727"/>
            <a:ext cx="3302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10</a:t>
            </a:r>
            <a:endParaRPr sz="2000">
              <a:latin typeface="Courier New"/>
              <a:cs typeface="Courier New"/>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46310" y="3470398"/>
            <a:ext cx="12827000" cy="5130800"/>
          </a:xfrm>
          <a:prstGeom prst="rect">
            <a:avLst/>
          </a:prstGeom>
        </p:spPr>
        <p:txBody>
          <a:bodyPr wrap="square" lIns="0" tIns="12700" rIns="0" bIns="0" rtlCol="0" vert="horz">
            <a:spAutoFit/>
          </a:bodyPr>
          <a:lstStyle/>
          <a:p>
            <a:pPr marL="12700" marR="5080">
              <a:lnSpc>
                <a:spcPct val="138900"/>
              </a:lnSpc>
              <a:spcBef>
                <a:spcPts val="100"/>
              </a:spcBef>
            </a:pPr>
            <a:r>
              <a:rPr dirty="0" sz="3000" spc="-5" b="1">
                <a:solidFill>
                  <a:srgbClr val="373838"/>
                </a:solidFill>
                <a:latin typeface="Courier New"/>
                <a:cs typeface="Courier New"/>
              </a:rPr>
              <a:t>Adult educators are faced with some of the most daunting  trials in education and consistently rise above</a:t>
            </a:r>
            <a:r>
              <a:rPr dirty="0" sz="3000" spc="75" b="1">
                <a:solidFill>
                  <a:srgbClr val="373838"/>
                </a:solidFill>
                <a:latin typeface="Courier New"/>
                <a:cs typeface="Courier New"/>
              </a:rPr>
              <a:t> </a:t>
            </a:r>
            <a:r>
              <a:rPr dirty="0" sz="3000" spc="-5" b="1">
                <a:solidFill>
                  <a:srgbClr val="373838"/>
                </a:solidFill>
                <a:latin typeface="Courier New"/>
                <a:cs typeface="Courier New"/>
              </a:rPr>
              <a:t>them.</a:t>
            </a:r>
            <a:endParaRPr sz="3000">
              <a:latin typeface="Courier New"/>
              <a:cs typeface="Courier New"/>
            </a:endParaRPr>
          </a:p>
          <a:p>
            <a:pPr>
              <a:lnSpc>
                <a:spcPct val="100000"/>
              </a:lnSpc>
            </a:pPr>
            <a:endParaRPr sz="4500">
              <a:latin typeface="Courier New"/>
              <a:cs typeface="Courier New"/>
            </a:endParaRPr>
          </a:p>
          <a:p>
            <a:pPr marL="12700" marR="690880">
              <a:lnSpc>
                <a:spcPct val="138900"/>
              </a:lnSpc>
            </a:pPr>
            <a:r>
              <a:rPr dirty="0" sz="3000" spc="-5" b="1">
                <a:solidFill>
                  <a:srgbClr val="373838"/>
                </a:solidFill>
                <a:latin typeface="Courier New"/>
                <a:cs typeface="Courier New"/>
              </a:rPr>
              <a:t>Being a great educator means constantly improving our  skillset.</a:t>
            </a:r>
            <a:endParaRPr sz="3000">
              <a:latin typeface="Courier New"/>
              <a:cs typeface="Courier New"/>
            </a:endParaRPr>
          </a:p>
          <a:p>
            <a:pPr>
              <a:lnSpc>
                <a:spcPct val="100000"/>
              </a:lnSpc>
            </a:pPr>
            <a:endParaRPr sz="4500">
              <a:latin typeface="Courier New"/>
              <a:cs typeface="Courier New"/>
            </a:endParaRPr>
          </a:p>
          <a:p>
            <a:pPr marL="12700" marR="919480">
              <a:lnSpc>
                <a:spcPct val="138900"/>
              </a:lnSpc>
            </a:pPr>
            <a:r>
              <a:rPr dirty="0" sz="3000" spc="-5" b="1">
                <a:solidFill>
                  <a:srgbClr val="373838"/>
                </a:solidFill>
                <a:latin typeface="Courier New"/>
                <a:cs typeface="Courier New"/>
              </a:rPr>
              <a:t>Self-analysis can help us develop powerful goals for  improvement.</a:t>
            </a:r>
            <a:endParaRPr sz="3000">
              <a:latin typeface="Courier New"/>
              <a:cs typeface="Courier New"/>
            </a:endParaRPr>
          </a:p>
        </p:txBody>
      </p:sp>
      <p:sp>
        <p:nvSpPr>
          <p:cNvPr id="3" name="object 3"/>
          <p:cNvSpPr/>
          <p:nvPr/>
        </p:nvSpPr>
        <p:spPr>
          <a:xfrm>
            <a:off x="3575837" y="797090"/>
            <a:ext cx="12495530" cy="2025650"/>
          </a:xfrm>
          <a:custGeom>
            <a:avLst/>
            <a:gdLst/>
            <a:ahLst/>
            <a:cxnLst/>
            <a:rect l="l" t="t" r="r" b="b"/>
            <a:pathLst>
              <a:path w="12495530" h="2025650">
                <a:moveTo>
                  <a:pt x="12495276" y="0"/>
                </a:moveTo>
                <a:lnTo>
                  <a:pt x="0" y="0"/>
                </a:lnTo>
                <a:lnTo>
                  <a:pt x="0" y="2025396"/>
                </a:lnTo>
                <a:lnTo>
                  <a:pt x="12495276" y="2025396"/>
                </a:lnTo>
                <a:lnTo>
                  <a:pt x="12495276" y="0"/>
                </a:lnTo>
                <a:close/>
              </a:path>
            </a:pathLst>
          </a:custGeom>
          <a:solidFill>
            <a:srgbClr val="373838"/>
          </a:solidFill>
        </p:spPr>
        <p:txBody>
          <a:bodyPr wrap="square" lIns="0" tIns="0" rIns="0" bIns="0" rtlCol="0"/>
          <a:lstStyle/>
          <a:p/>
        </p:txBody>
      </p:sp>
      <p:sp>
        <p:nvSpPr>
          <p:cNvPr id="4" name="object 4"/>
          <p:cNvSpPr txBox="1">
            <a:spLocks noGrp="1"/>
          </p:cNvSpPr>
          <p:nvPr>
            <p:ph type="title"/>
          </p:nvPr>
        </p:nvSpPr>
        <p:spPr>
          <a:xfrm>
            <a:off x="3446310" y="354625"/>
            <a:ext cx="12598400" cy="2311400"/>
          </a:xfrm>
          <a:prstGeom prst="rect"/>
        </p:spPr>
        <p:txBody>
          <a:bodyPr wrap="square" lIns="0" tIns="12700" rIns="0" bIns="0" rtlCol="0" vert="horz">
            <a:spAutoFit/>
          </a:bodyPr>
          <a:lstStyle/>
          <a:p>
            <a:pPr marL="12700">
              <a:lnSpc>
                <a:spcPct val="100000"/>
              </a:lnSpc>
              <a:spcBef>
                <a:spcPts val="100"/>
              </a:spcBef>
            </a:pPr>
            <a:r>
              <a:rPr dirty="0" sz="15000" spc="-5">
                <a:solidFill>
                  <a:srgbClr val="F9A059"/>
                </a:solidFill>
              </a:rPr>
              <a:t>3</a:t>
            </a:r>
            <a:r>
              <a:rPr dirty="0" sz="15000" spc="-70">
                <a:solidFill>
                  <a:srgbClr val="F9A059"/>
                </a:solidFill>
              </a:rPr>
              <a:t> </a:t>
            </a:r>
            <a:r>
              <a:rPr dirty="0" sz="15000" spc="-5">
                <a:solidFill>
                  <a:srgbClr val="F9A059"/>
                </a:solidFill>
              </a:rPr>
              <a:t>Takeaways</a:t>
            </a:r>
            <a:endParaRPr sz="150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962900" y="3630926"/>
            <a:ext cx="8036559" cy="1793239"/>
          </a:xfrm>
          <a:prstGeom prst="rect">
            <a:avLst/>
          </a:prstGeom>
        </p:spPr>
        <p:txBody>
          <a:bodyPr wrap="square" lIns="0" tIns="256540" rIns="0" bIns="0" rtlCol="0" vert="horz">
            <a:spAutoFit/>
          </a:bodyPr>
          <a:lstStyle/>
          <a:p>
            <a:pPr marL="12700">
              <a:lnSpc>
                <a:spcPct val="100000"/>
              </a:lnSpc>
              <a:spcBef>
                <a:spcPts val="2020"/>
              </a:spcBef>
            </a:pPr>
            <a:r>
              <a:rPr dirty="0" sz="4000" spc="35">
                <a:solidFill>
                  <a:srgbClr val="373838"/>
                </a:solidFill>
                <a:latin typeface="Calibri"/>
                <a:cs typeface="Calibri"/>
              </a:rPr>
              <a:t>We </a:t>
            </a:r>
            <a:r>
              <a:rPr dirty="0" sz="4000" spc="125">
                <a:solidFill>
                  <a:srgbClr val="373838"/>
                </a:solidFill>
                <a:latin typeface="Calibri"/>
                <a:cs typeface="Calibri"/>
              </a:rPr>
              <a:t>are </a:t>
            </a:r>
            <a:r>
              <a:rPr dirty="0" sz="4000" spc="135">
                <a:solidFill>
                  <a:srgbClr val="373838"/>
                </a:solidFill>
                <a:latin typeface="Calibri"/>
                <a:cs typeface="Calibri"/>
              </a:rPr>
              <a:t>honored </a:t>
            </a:r>
            <a:r>
              <a:rPr dirty="0" sz="4000" spc="5">
                <a:solidFill>
                  <a:srgbClr val="373838"/>
                </a:solidFill>
                <a:latin typeface="Calibri"/>
                <a:cs typeface="Calibri"/>
              </a:rPr>
              <a:t>to </a:t>
            </a:r>
            <a:r>
              <a:rPr dirty="0" sz="4000" spc="60">
                <a:solidFill>
                  <a:srgbClr val="373838"/>
                </a:solidFill>
                <a:latin typeface="Calibri"/>
                <a:cs typeface="Calibri"/>
              </a:rPr>
              <a:t>partner </a:t>
            </a:r>
            <a:r>
              <a:rPr dirty="0" sz="4000">
                <a:solidFill>
                  <a:srgbClr val="373838"/>
                </a:solidFill>
                <a:latin typeface="Calibri"/>
                <a:cs typeface="Calibri"/>
              </a:rPr>
              <a:t>with</a:t>
            </a:r>
            <a:r>
              <a:rPr dirty="0" sz="4000" spc="320">
                <a:solidFill>
                  <a:srgbClr val="373838"/>
                </a:solidFill>
                <a:latin typeface="Calibri"/>
                <a:cs typeface="Calibri"/>
              </a:rPr>
              <a:t> </a:t>
            </a:r>
            <a:r>
              <a:rPr dirty="0" sz="4000" spc="85">
                <a:solidFill>
                  <a:srgbClr val="373838"/>
                </a:solidFill>
                <a:latin typeface="Calibri"/>
                <a:cs typeface="Calibri"/>
              </a:rPr>
              <a:t>you.</a:t>
            </a:r>
            <a:endParaRPr sz="4000">
              <a:latin typeface="Calibri"/>
              <a:cs typeface="Calibri"/>
            </a:endParaRPr>
          </a:p>
          <a:p>
            <a:pPr marL="12700" marR="867410">
              <a:lnSpc>
                <a:spcPct val="100000"/>
              </a:lnSpc>
              <a:spcBef>
                <a:spcPts val="1200"/>
              </a:spcBef>
            </a:pPr>
            <a:r>
              <a:rPr dirty="0" sz="2500" spc="90">
                <a:solidFill>
                  <a:srgbClr val="373838"/>
                </a:solidFill>
                <a:latin typeface="Calibri"/>
                <a:cs typeface="Calibri"/>
              </a:rPr>
              <a:t>Our </a:t>
            </a:r>
            <a:r>
              <a:rPr dirty="0" sz="2500" spc="60">
                <a:solidFill>
                  <a:srgbClr val="373838"/>
                </a:solidFill>
                <a:latin typeface="Calibri"/>
                <a:cs typeface="Calibri"/>
              </a:rPr>
              <a:t>next </a:t>
            </a:r>
            <a:r>
              <a:rPr dirty="0" sz="2500" spc="80">
                <a:solidFill>
                  <a:srgbClr val="373838"/>
                </a:solidFill>
                <a:latin typeface="Calibri"/>
                <a:cs typeface="Calibri"/>
              </a:rPr>
              <a:t>Professional </a:t>
            </a:r>
            <a:r>
              <a:rPr dirty="0" sz="2500" spc="90">
                <a:solidFill>
                  <a:srgbClr val="373838"/>
                </a:solidFill>
                <a:latin typeface="Calibri"/>
                <a:cs typeface="Calibri"/>
              </a:rPr>
              <a:t>Development </a:t>
            </a:r>
            <a:r>
              <a:rPr dirty="0" sz="2500" spc="40">
                <a:solidFill>
                  <a:srgbClr val="373838"/>
                </a:solidFill>
                <a:latin typeface="Calibri"/>
                <a:cs typeface="Calibri"/>
              </a:rPr>
              <a:t>Webinar </a:t>
            </a:r>
            <a:r>
              <a:rPr dirty="0" sz="2500">
                <a:solidFill>
                  <a:srgbClr val="373838"/>
                </a:solidFill>
                <a:latin typeface="Calibri"/>
                <a:cs typeface="Calibri"/>
              </a:rPr>
              <a:t>will </a:t>
            </a:r>
            <a:r>
              <a:rPr dirty="0" sz="2500" spc="140">
                <a:solidFill>
                  <a:srgbClr val="373838"/>
                </a:solidFill>
                <a:latin typeface="Calibri"/>
                <a:cs typeface="Calibri"/>
              </a:rPr>
              <a:t>be  </a:t>
            </a:r>
            <a:r>
              <a:rPr dirty="0" sz="2500" spc="65">
                <a:solidFill>
                  <a:srgbClr val="373838"/>
                </a:solidFill>
                <a:latin typeface="Calibri"/>
                <a:cs typeface="Calibri"/>
              </a:rPr>
              <a:t>Tuesday, </a:t>
            </a:r>
            <a:r>
              <a:rPr dirty="0" sz="2500" spc="120">
                <a:solidFill>
                  <a:srgbClr val="373838"/>
                </a:solidFill>
                <a:latin typeface="Calibri"/>
                <a:cs typeface="Calibri"/>
              </a:rPr>
              <a:t>December</a:t>
            </a:r>
            <a:r>
              <a:rPr dirty="0" sz="2500" spc="80">
                <a:solidFill>
                  <a:srgbClr val="373838"/>
                </a:solidFill>
                <a:latin typeface="Calibri"/>
                <a:cs typeface="Calibri"/>
              </a:rPr>
              <a:t> </a:t>
            </a:r>
            <a:r>
              <a:rPr dirty="0" sz="2500" spc="-40">
                <a:solidFill>
                  <a:srgbClr val="373838"/>
                </a:solidFill>
                <a:latin typeface="Calibri"/>
                <a:cs typeface="Calibri"/>
              </a:rPr>
              <a:t>21st.</a:t>
            </a:r>
            <a:endParaRPr sz="2500">
              <a:latin typeface="Calibri"/>
              <a:cs typeface="Calibri"/>
            </a:endParaRPr>
          </a:p>
        </p:txBody>
      </p:sp>
      <p:sp>
        <p:nvSpPr>
          <p:cNvPr id="3" name="object 3"/>
          <p:cNvSpPr txBox="1"/>
          <p:nvPr/>
        </p:nvSpPr>
        <p:spPr>
          <a:xfrm>
            <a:off x="7962900" y="5957566"/>
            <a:ext cx="4452620" cy="914400"/>
          </a:xfrm>
          <a:prstGeom prst="rect">
            <a:avLst/>
          </a:prstGeom>
        </p:spPr>
        <p:txBody>
          <a:bodyPr wrap="square" lIns="0" tIns="152400" rIns="0" bIns="0" rtlCol="0" vert="horz">
            <a:spAutoFit/>
          </a:bodyPr>
          <a:lstStyle/>
          <a:p>
            <a:pPr marL="12700">
              <a:lnSpc>
                <a:spcPct val="100000"/>
              </a:lnSpc>
              <a:spcBef>
                <a:spcPts val="1200"/>
              </a:spcBef>
            </a:pPr>
            <a:r>
              <a:rPr dirty="0" sz="2000" spc="45">
                <a:solidFill>
                  <a:srgbClr val="373838"/>
                </a:solidFill>
                <a:latin typeface="Calibri"/>
                <a:cs typeface="Calibri"/>
              </a:rPr>
              <a:t>(800)</a:t>
            </a:r>
            <a:r>
              <a:rPr dirty="0" sz="2000" spc="60">
                <a:solidFill>
                  <a:srgbClr val="373838"/>
                </a:solidFill>
                <a:latin typeface="Calibri"/>
                <a:cs typeface="Calibri"/>
              </a:rPr>
              <a:t> </a:t>
            </a:r>
            <a:r>
              <a:rPr dirty="0" sz="2000" spc="55">
                <a:solidFill>
                  <a:srgbClr val="373838"/>
                </a:solidFill>
                <a:latin typeface="Calibri"/>
                <a:cs typeface="Calibri"/>
              </a:rPr>
              <a:t>931-8069</a:t>
            </a:r>
            <a:endParaRPr sz="2000">
              <a:latin typeface="Calibri"/>
              <a:cs typeface="Calibri"/>
            </a:endParaRPr>
          </a:p>
          <a:p>
            <a:pPr marL="12700">
              <a:lnSpc>
                <a:spcPct val="100000"/>
              </a:lnSpc>
              <a:spcBef>
                <a:spcPts val="1100"/>
              </a:spcBef>
            </a:pPr>
            <a:r>
              <a:rPr dirty="0" u="sng" sz="2000" spc="50">
                <a:solidFill>
                  <a:srgbClr val="24ABE2"/>
                </a:solidFill>
                <a:uFill>
                  <a:solidFill>
                    <a:srgbClr val="24ABE2"/>
                  </a:solidFill>
                </a:uFill>
                <a:latin typeface="Calibri"/>
                <a:cs typeface="Calibri"/>
              </a:rPr>
              <a:t>essentialed.com/educators/past-tweeds</a:t>
            </a:r>
            <a:endParaRPr sz="2000">
              <a:latin typeface="Calibri"/>
              <a:cs typeface="Calibri"/>
            </a:endParaRPr>
          </a:p>
        </p:txBody>
      </p:sp>
      <p:sp>
        <p:nvSpPr>
          <p:cNvPr id="4" name="object 4"/>
          <p:cNvSpPr/>
          <p:nvPr/>
        </p:nvSpPr>
        <p:spPr>
          <a:xfrm>
            <a:off x="6914356" y="3376047"/>
            <a:ext cx="0" cy="4776470"/>
          </a:xfrm>
          <a:custGeom>
            <a:avLst/>
            <a:gdLst/>
            <a:ahLst/>
            <a:cxnLst/>
            <a:rect l="l" t="t" r="r" b="b"/>
            <a:pathLst>
              <a:path w="0" h="4776470">
                <a:moveTo>
                  <a:pt x="0" y="0"/>
                </a:moveTo>
                <a:lnTo>
                  <a:pt x="0" y="4776330"/>
                </a:lnTo>
              </a:path>
            </a:pathLst>
          </a:custGeom>
          <a:ln w="63500">
            <a:solidFill>
              <a:srgbClr val="FBEE28"/>
            </a:solidFill>
          </a:ln>
        </p:spPr>
        <p:txBody>
          <a:bodyPr wrap="square" lIns="0" tIns="0" rIns="0" bIns="0" rtlCol="0"/>
          <a:lstStyle/>
          <a:p/>
        </p:txBody>
      </p:sp>
      <p:sp>
        <p:nvSpPr>
          <p:cNvPr id="5" name="object 5"/>
          <p:cNvSpPr txBox="1">
            <a:spLocks noGrp="1"/>
          </p:cNvSpPr>
          <p:nvPr>
            <p:ph type="title"/>
          </p:nvPr>
        </p:nvSpPr>
        <p:spPr>
          <a:xfrm>
            <a:off x="6247176" y="209232"/>
            <a:ext cx="5031740" cy="1549400"/>
          </a:xfrm>
          <a:prstGeom prst="rect"/>
        </p:spPr>
        <p:txBody>
          <a:bodyPr wrap="square" lIns="0" tIns="12700" rIns="0" bIns="0" rtlCol="0" vert="horz">
            <a:spAutoFit/>
          </a:bodyPr>
          <a:lstStyle/>
          <a:p>
            <a:pPr marL="12700">
              <a:lnSpc>
                <a:spcPct val="100000"/>
              </a:lnSpc>
              <a:spcBef>
                <a:spcPts val="100"/>
              </a:spcBef>
              <a:tabLst>
                <a:tab pos="3376295" algn="l"/>
              </a:tabLst>
            </a:pPr>
            <a:r>
              <a:rPr dirty="0" sz="10000" spc="-2085" b="0">
                <a:latin typeface="Calibri"/>
                <a:cs typeface="Calibri"/>
              </a:rPr>
              <a:t>T       </a:t>
            </a:r>
            <a:r>
              <a:rPr dirty="0" sz="10000" spc="-2055" b="0">
                <a:latin typeface="Calibri"/>
                <a:cs typeface="Calibri"/>
              </a:rPr>
              <a:t> </a:t>
            </a:r>
            <a:r>
              <a:rPr dirty="0" sz="10000" spc="-2645" b="0">
                <a:latin typeface="Calibri"/>
                <a:cs typeface="Calibri"/>
              </a:rPr>
              <a:t>H</a:t>
            </a:r>
            <a:r>
              <a:rPr dirty="0" sz="10000" spc="-819" b="0">
                <a:latin typeface="Calibri"/>
                <a:cs typeface="Calibri"/>
              </a:rPr>
              <a:t> </a:t>
            </a:r>
            <a:r>
              <a:rPr dirty="0" sz="10000" spc="-2540" b="0">
                <a:latin typeface="Calibri"/>
                <a:cs typeface="Calibri"/>
              </a:rPr>
              <a:t>A</a:t>
            </a:r>
            <a:r>
              <a:rPr dirty="0" sz="10000" spc="-825" b="0">
                <a:latin typeface="Calibri"/>
                <a:cs typeface="Calibri"/>
              </a:rPr>
              <a:t> </a:t>
            </a:r>
            <a:r>
              <a:rPr dirty="0" sz="10000" spc="-2710" b="0">
                <a:latin typeface="Calibri"/>
                <a:cs typeface="Calibri"/>
              </a:rPr>
              <a:t>N</a:t>
            </a:r>
            <a:r>
              <a:rPr dirty="0" sz="10000" spc="-819" b="0">
                <a:latin typeface="Calibri"/>
                <a:cs typeface="Calibri"/>
              </a:rPr>
              <a:t> </a:t>
            </a:r>
            <a:r>
              <a:rPr dirty="0" sz="10000" spc="-2170" b="0">
                <a:latin typeface="Calibri"/>
                <a:cs typeface="Calibri"/>
              </a:rPr>
              <a:t>K	</a:t>
            </a:r>
            <a:r>
              <a:rPr dirty="0" sz="10000" spc="-1785" b="0">
                <a:latin typeface="Calibri"/>
                <a:cs typeface="Calibri"/>
              </a:rPr>
              <a:t>Y</a:t>
            </a:r>
            <a:r>
              <a:rPr dirty="0" sz="10000" spc="-1345" b="0">
                <a:latin typeface="Calibri"/>
                <a:cs typeface="Calibri"/>
              </a:rPr>
              <a:t> </a:t>
            </a:r>
            <a:r>
              <a:rPr dirty="0" sz="10000" spc="-3155" b="0">
                <a:latin typeface="Calibri"/>
                <a:cs typeface="Calibri"/>
              </a:rPr>
              <a:t>O</a:t>
            </a:r>
            <a:r>
              <a:rPr dirty="0" sz="10000" spc="-869" b="0">
                <a:latin typeface="Calibri"/>
                <a:cs typeface="Calibri"/>
              </a:rPr>
              <a:t> </a:t>
            </a:r>
            <a:r>
              <a:rPr dirty="0" sz="10000" spc="-2930" b="0">
                <a:latin typeface="Calibri"/>
                <a:cs typeface="Calibri"/>
              </a:rPr>
              <a:t>U</a:t>
            </a:r>
            <a:endParaRPr sz="10000">
              <a:latin typeface="Calibri"/>
              <a:cs typeface="Calibri"/>
            </a:endParaRPr>
          </a:p>
        </p:txBody>
      </p:sp>
      <p:grpSp>
        <p:nvGrpSpPr>
          <p:cNvPr id="6" name="object 6"/>
          <p:cNvGrpSpPr/>
          <p:nvPr/>
        </p:nvGrpSpPr>
        <p:grpSpPr>
          <a:xfrm>
            <a:off x="685799" y="3157600"/>
            <a:ext cx="5388610" cy="4994910"/>
            <a:chOff x="685799" y="3157600"/>
            <a:chExt cx="5388610" cy="4994910"/>
          </a:xfrm>
        </p:grpSpPr>
        <p:sp>
          <p:nvSpPr>
            <p:cNvPr id="7" name="object 7"/>
            <p:cNvSpPr/>
            <p:nvPr/>
          </p:nvSpPr>
          <p:spPr>
            <a:xfrm>
              <a:off x="685799" y="6265049"/>
              <a:ext cx="5388610" cy="1887855"/>
            </a:xfrm>
            <a:custGeom>
              <a:avLst/>
              <a:gdLst/>
              <a:ahLst/>
              <a:cxnLst/>
              <a:rect l="l" t="t" r="r" b="b"/>
              <a:pathLst>
                <a:path w="5388610" h="1887854">
                  <a:moveTo>
                    <a:pt x="2736646" y="0"/>
                  </a:moveTo>
                  <a:lnTo>
                    <a:pt x="2658610" y="107"/>
                  </a:lnTo>
                  <a:lnTo>
                    <a:pt x="2584232" y="446"/>
                  </a:lnTo>
                  <a:lnTo>
                    <a:pt x="2510125" y="1008"/>
                  </a:lnTo>
                  <a:lnTo>
                    <a:pt x="2436295" y="1791"/>
                  </a:lnTo>
                  <a:lnTo>
                    <a:pt x="2362751" y="2796"/>
                  </a:lnTo>
                  <a:lnTo>
                    <a:pt x="2143905" y="7116"/>
                  </a:lnTo>
                  <a:lnTo>
                    <a:pt x="1714937" y="21498"/>
                  </a:lnTo>
                  <a:lnTo>
                    <a:pt x="1298955" y="43254"/>
                  </a:lnTo>
                  <a:lnTo>
                    <a:pt x="897588" y="72048"/>
                  </a:lnTo>
                  <a:lnTo>
                    <a:pt x="575455" y="101175"/>
                  </a:lnTo>
                  <a:lnTo>
                    <a:pt x="265544" y="134759"/>
                  </a:lnTo>
                  <a:lnTo>
                    <a:pt x="0" y="168373"/>
                  </a:lnTo>
                  <a:lnTo>
                    <a:pt x="0" y="1887334"/>
                  </a:lnTo>
                  <a:lnTo>
                    <a:pt x="5388102" y="1887334"/>
                  </a:lnTo>
                  <a:lnTo>
                    <a:pt x="5388102" y="157938"/>
                  </a:lnTo>
                  <a:lnTo>
                    <a:pt x="2736646" y="0"/>
                  </a:lnTo>
                  <a:close/>
                </a:path>
                <a:path w="5388610" h="1887854">
                  <a:moveTo>
                    <a:pt x="2736646" y="0"/>
                  </a:moveTo>
                  <a:lnTo>
                    <a:pt x="5388102" y="157938"/>
                  </a:lnTo>
                  <a:lnTo>
                    <a:pt x="5078588" y="120803"/>
                  </a:lnTo>
                  <a:lnTo>
                    <a:pt x="4763663" y="88978"/>
                  </a:lnTo>
                  <a:lnTo>
                    <a:pt x="4436893" y="61689"/>
                  </a:lnTo>
                  <a:lnTo>
                    <a:pt x="4030461" y="35204"/>
                  </a:lnTo>
                  <a:lnTo>
                    <a:pt x="3609957" y="15868"/>
                  </a:lnTo>
                  <a:lnTo>
                    <a:pt x="3177011" y="4019"/>
                  </a:lnTo>
                  <a:lnTo>
                    <a:pt x="2736646" y="0"/>
                  </a:lnTo>
                  <a:close/>
                </a:path>
                <a:path w="5388610" h="1887854">
                  <a:moveTo>
                    <a:pt x="5388102" y="0"/>
                  </a:moveTo>
                  <a:lnTo>
                    <a:pt x="2736646" y="0"/>
                  </a:lnTo>
                  <a:lnTo>
                    <a:pt x="3177011" y="4019"/>
                  </a:lnTo>
                  <a:lnTo>
                    <a:pt x="3609957" y="15868"/>
                  </a:lnTo>
                  <a:lnTo>
                    <a:pt x="4030461" y="35204"/>
                  </a:lnTo>
                  <a:lnTo>
                    <a:pt x="4436893" y="61689"/>
                  </a:lnTo>
                  <a:lnTo>
                    <a:pt x="4763663" y="88978"/>
                  </a:lnTo>
                  <a:lnTo>
                    <a:pt x="5078588" y="120803"/>
                  </a:lnTo>
                  <a:lnTo>
                    <a:pt x="5388102" y="157938"/>
                  </a:lnTo>
                  <a:lnTo>
                    <a:pt x="5388102" y="0"/>
                  </a:lnTo>
                  <a:close/>
                </a:path>
              </a:pathLst>
            </a:custGeom>
            <a:solidFill>
              <a:srgbClr val="020303">
                <a:alpha val="54998"/>
              </a:srgbClr>
            </a:solidFill>
          </p:spPr>
          <p:txBody>
            <a:bodyPr wrap="square" lIns="0" tIns="0" rIns="0" bIns="0" rtlCol="0"/>
            <a:lstStyle/>
            <a:p/>
          </p:txBody>
        </p:sp>
        <p:sp>
          <p:nvSpPr>
            <p:cNvPr id="8" name="object 8"/>
            <p:cNvSpPr/>
            <p:nvPr/>
          </p:nvSpPr>
          <p:spPr>
            <a:xfrm>
              <a:off x="1291111" y="3157600"/>
              <a:ext cx="4237884" cy="4229100"/>
            </a:xfrm>
            <a:prstGeom prst="rect">
              <a:avLst/>
            </a:prstGeom>
            <a:blipFill>
              <a:blip r:embed="rId2" cstate="print"/>
              <a:stretch>
                <a:fillRect/>
              </a:stretch>
            </a:blipFill>
          </p:spPr>
          <p:txBody>
            <a:bodyPr wrap="square" lIns="0" tIns="0" rIns="0" bIns="0" rtlCol="0"/>
            <a:lstStyle/>
            <a:p/>
          </p:txBody>
        </p:sp>
        <p:sp>
          <p:nvSpPr>
            <p:cNvPr id="9" name="object 9"/>
            <p:cNvSpPr/>
            <p:nvPr/>
          </p:nvSpPr>
          <p:spPr>
            <a:xfrm>
              <a:off x="1293119" y="4234298"/>
              <a:ext cx="4170679" cy="1558290"/>
            </a:xfrm>
            <a:custGeom>
              <a:avLst/>
              <a:gdLst/>
              <a:ahLst/>
              <a:cxnLst/>
              <a:rect l="l" t="t" r="r" b="b"/>
              <a:pathLst>
                <a:path w="4170679" h="1558289">
                  <a:moveTo>
                    <a:pt x="3735510" y="1155750"/>
                  </a:moveTo>
                  <a:lnTo>
                    <a:pt x="4170457" y="1557680"/>
                  </a:lnTo>
                  <a:lnTo>
                    <a:pt x="3933557" y="1321456"/>
                  </a:lnTo>
                  <a:lnTo>
                    <a:pt x="3735510" y="1155750"/>
                  </a:lnTo>
                  <a:close/>
                </a:path>
                <a:path w="4170679" h="1558289">
                  <a:moveTo>
                    <a:pt x="1454981" y="45846"/>
                  </a:moveTo>
                  <a:lnTo>
                    <a:pt x="888810" y="58536"/>
                  </a:lnTo>
                  <a:lnTo>
                    <a:pt x="549303" y="147364"/>
                  </a:lnTo>
                  <a:lnTo>
                    <a:pt x="300755" y="388468"/>
                  </a:lnTo>
                  <a:lnTo>
                    <a:pt x="7461" y="857986"/>
                  </a:lnTo>
                  <a:lnTo>
                    <a:pt x="3164" y="910128"/>
                  </a:lnTo>
                  <a:lnTo>
                    <a:pt x="842" y="961676"/>
                  </a:lnTo>
                  <a:lnTo>
                    <a:pt x="0" y="1012591"/>
                  </a:lnTo>
                  <a:lnTo>
                    <a:pt x="144" y="1062834"/>
                  </a:lnTo>
                  <a:lnTo>
                    <a:pt x="1346" y="1155750"/>
                  </a:lnTo>
                  <a:lnTo>
                    <a:pt x="2158" y="1197373"/>
                  </a:lnTo>
                  <a:lnTo>
                    <a:pt x="5919" y="1259936"/>
                  </a:lnTo>
                  <a:lnTo>
                    <a:pt x="12585" y="1308882"/>
                  </a:lnTo>
                  <a:lnTo>
                    <a:pt x="22241" y="1345810"/>
                  </a:lnTo>
                  <a:lnTo>
                    <a:pt x="42232" y="1379614"/>
                  </a:lnTo>
                  <a:lnTo>
                    <a:pt x="68780" y="1389585"/>
                  </a:lnTo>
                  <a:lnTo>
                    <a:pt x="79076" y="1388015"/>
                  </a:lnTo>
                  <a:lnTo>
                    <a:pt x="114274" y="1369837"/>
                  </a:lnTo>
                  <a:lnTo>
                    <a:pt x="155895" y="1333269"/>
                  </a:lnTo>
                  <a:lnTo>
                    <a:pt x="187180" y="1299825"/>
                  </a:lnTo>
                  <a:lnTo>
                    <a:pt x="221277" y="1259936"/>
                  </a:lnTo>
                  <a:lnTo>
                    <a:pt x="258168" y="1214292"/>
                  </a:lnTo>
                  <a:lnTo>
                    <a:pt x="318705" y="1136549"/>
                  </a:lnTo>
                  <a:lnTo>
                    <a:pt x="409041" y="1019202"/>
                  </a:lnTo>
                  <a:lnTo>
                    <a:pt x="433328" y="987996"/>
                  </a:lnTo>
                  <a:lnTo>
                    <a:pt x="458292" y="956216"/>
                  </a:lnTo>
                  <a:lnTo>
                    <a:pt x="483932" y="923948"/>
                  </a:lnTo>
                  <a:lnTo>
                    <a:pt x="510244" y="891277"/>
                  </a:lnTo>
                  <a:lnTo>
                    <a:pt x="537227" y="858292"/>
                  </a:lnTo>
                  <a:lnTo>
                    <a:pt x="564879" y="825077"/>
                  </a:lnTo>
                  <a:lnTo>
                    <a:pt x="593196" y="791719"/>
                  </a:lnTo>
                  <a:lnTo>
                    <a:pt x="622179" y="758306"/>
                  </a:lnTo>
                  <a:lnTo>
                    <a:pt x="651823" y="724922"/>
                  </a:lnTo>
                  <a:lnTo>
                    <a:pt x="682127" y="691655"/>
                  </a:lnTo>
                  <a:lnTo>
                    <a:pt x="713089" y="658590"/>
                  </a:lnTo>
                  <a:lnTo>
                    <a:pt x="744707" y="625815"/>
                  </a:lnTo>
                  <a:lnTo>
                    <a:pt x="776978" y="593416"/>
                  </a:lnTo>
                  <a:lnTo>
                    <a:pt x="809901" y="561479"/>
                  </a:lnTo>
                  <a:lnTo>
                    <a:pt x="843473" y="530090"/>
                  </a:lnTo>
                  <a:lnTo>
                    <a:pt x="877693" y="499336"/>
                  </a:lnTo>
                  <a:lnTo>
                    <a:pt x="912557" y="469303"/>
                  </a:lnTo>
                  <a:lnTo>
                    <a:pt x="948064" y="440078"/>
                  </a:lnTo>
                  <a:lnTo>
                    <a:pt x="984212" y="411747"/>
                  </a:lnTo>
                  <a:lnTo>
                    <a:pt x="1020998" y="384396"/>
                  </a:lnTo>
                  <a:lnTo>
                    <a:pt x="1058421" y="358112"/>
                  </a:lnTo>
                  <a:lnTo>
                    <a:pt x="1096478" y="332982"/>
                  </a:lnTo>
                  <a:lnTo>
                    <a:pt x="1135167" y="309091"/>
                  </a:lnTo>
                  <a:lnTo>
                    <a:pt x="1174487" y="286526"/>
                  </a:lnTo>
                  <a:lnTo>
                    <a:pt x="1214434" y="265373"/>
                  </a:lnTo>
                  <a:lnTo>
                    <a:pt x="1255007" y="245719"/>
                  </a:lnTo>
                  <a:lnTo>
                    <a:pt x="1645548" y="91480"/>
                  </a:lnTo>
                  <a:lnTo>
                    <a:pt x="1454981" y="45846"/>
                  </a:lnTo>
                  <a:close/>
                </a:path>
                <a:path w="4170679" h="1558289">
                  <a:moveTo>
                    <a:pt x="1877183" y="0"/>
                  </a:moveTo>
                  <a:lnTo>
                    <a:pt x="1645548" y="91480"/>
                  </a:lnTo>
                  <a:lnTo>
                    <a:pt x="2441454" y="282070"/>
                  </a:lnTo>
                  <a:lnTo>
                    <a:pt x="3312434" y="801763"/>
                  </a:lnTo>
                  <a:lnTo>
                    <a:pt x="3735510" y="1155750"/>
                  </a:lnTo>
                  <a:lnTo>
                    <a:pt x="3061585" y="532984"/>
                  </a:lnTo>
                  <a:lnTo>
                    <a:pt x="2388268" y="54756"/>
                  </a:lnTo>
                  <a:lnTo>
                    <a:pt x="1877183" y="0"/>
                  </a:lnTo>
                  <a:close/>
                </a:path>
              </a:pathLst>
            </a:custGeom>
            <a:solidFill>
              <a:srgbClr val="545659"/>
            </a:solidFill>
          </p:spPr>
          <p:txBody>
            <a:bodyPr wrap="square" lIns="0" tIns="0" rIns="0" bIns="0" rtlCol="0"/>
            <a:lstStyle/>
            <a:p/>
          </p:txBody>
        </p:sp>
      </p:grpSp>
      <p:sp>
        <p:nvSpPr>
          <p:cNvPr id="10" name="object 10"/>
          <p:cNvSpPr/>
          <p:nvPr/>
        </p:nvSpPr>
        <p:spPr>
          <a:xfrm>
            <a:off x="7917180" y="7107249"/>
            <a:ext cx="533387" cy="533387"/>
          </a:xfrm>
          <a:prstGeom prst="rect">
            <a:avLst/>
          </a:prstGeom>
          <a:blipFill>
            <a:blip r:embed="rId3" cstate="print"/>
            <a:stretch>
              <a:fillRect/>
            </a:stretch>
          </a:blipFill>
        </p:spPr>
        <p:txBody>
          <a:bodyPr wrap="square" lIns="0" tIns="0" rIns="0" bIns="0" rtlCol="0"/>
          <a:lstStyle/>
          <a:p/>
        </p:txBody>
      </p:sp>
      <p:sp>
        <p:nvSpPr>
          <p:cNvPr id="11" name="object 11"/>
          <p:cNvSpPr/>
          <p:nvPr/>
        </p:nvSpPr>
        <p:spPr>
          <a:xfrm>
            <a:off x="8559800" y="7107249"/>
            <a:ext cx="533400" cy="533387"/>
          </a:xfrm>
          <a:prstGeom prst="rect">
            <a:avLst/>
          </a:prstGeom>
          <a:blipFill>
            <a:blip r:embed="rId4" cstate="print"/>
            <a:stretch>
              <a:fillRect/>
            </a:stretch>
          </a:blipFill>
        </p:spPr>
        <p:txBody>
          <a:bodyPr wrap="square" lIns="0" tIns="0" rIns="0" bIns="0" rtlCol="0"/>
          <a:lstStyle/>
          <a:p/>
        </p:txBody>
      </p:sp>
      <p:sp>
        <p:nvSpPr>
          <p:cNvPr id="12" name="object 12"/>
          <p:cNvSpPr/>
          <p:nvPr/>
        </p:nvSpPr>
        <p:spPr>
          <a:xfrm>
            <a:off x="9202420" y="7107249"/>
            <a:ext cx="533399" cy="533387"/>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prstGeom prst="rect"/>
        </p:spPr>
        <p:txBody>
          <a:bodyPr wrap="square" lIns="0" tIns="12700" rIns="0" bIns="0" rtlCol="0" vert="horz">
            <a:spAutoFit/>
          </a:bodyPr>
          <a:lstStyle/>
          <a:p>
            <a:pPr marL="2663190" marR="918844">
              <a:lnSpc>
                <a:spcPts val="7500"/>
              </a:lnSpc>
              <a:spcBef>
                <a:spcPts val="100"/>
              </a:spcBef>
            </a:pPr>
            <a:r>
              <a:rPr dirty="0" spc="-5"/>
              <a:t>Specific </a:t>
            </a:r>
            <a:r>
              <a:rPr dirty="0" spc="-5">
                <a:solidFill>
                  <a:srgbClr val="F9A059"/>
                </a:solidFill>
              </a:rPr>
              <a:t>feedback </a:t>
            </a:r>
            <a:r>
              <a:rPr dirty="0" spc="-5"/>
              <a:t>is always  more</a:t>
            </a:r>
            <a:r>
              <a:rPr dirty="0" spc="-10"/>
              <a:t> </a:t>
            </a:r>
            <a:r>
              <a:rPr dirty="0" spc="-5"/>
              <a:t>effective.</a:t>
            </a:r>
          </a:p>
          <a:p>
            <a:pPr marL="2663190">
              <a:lnSpc>
                <a:spcPct val="100000"/>
              </a:lnSpc>
              <a:spcBef>
                <a:spcPts val="5000"/>
              </a:spcBef>
            </a:pPr>
            <a:r>
              <a:rPr dirty="0" spc="-5"/>
              <a:t>Creates intrinsic</a:t>
            </a:r>
            <a:r>
              <a:rPr dirty="0" spc="-50"/>
              <a:t> </a:t>
            </a:r>
            <a:r>
              <a:rPr dirty="0">
                <a:solidFill>
                  <a:srgbClr val="F9A059"/>
                </a:solidFill>
              </a:rPr>
              <a:t>motivation</a:t>
            </a:r>
            <a:r>
              <a:rPr dirty="0"/>
              <a:t>.</a:t>
            </a:r>
          </a:p>
        </p:txBody>
      </p:sp>
      <p:sp>
        <p:nvSpPr>
          <p:cNvPr id="3" name="object 3"/>
          <p:cNvSpPr/>
          <p:nvPr/>
        </p:nvSpPr>
        <p:spPr>
          <a:xfrm>
            <a:off x="3557549" y="797090"/>
            <a:ext cx="4512945" cy="2025650"/>
          </a:xfrm>
          <a:custGeom>
            <a:avLst/>
            <a:gdLst/>
            <a:ahLst/>
            <a:cxnLst/>
            <a:rect l="l" t="t" r="r" b="b"/>
            <a:pathLst>
              <a:path w="4512945" h="2025650">
                <a:moveTo>
                  <a:pt x="4512564" y="0"/>
                </a:moveTo>
                <a:lnTo>
                  <a:pt x="0" y="0"/>
                </a:lnTo>
                <a:lnTo>
                  <a:pt x="0" y="2025396"/>
                </a:lnTo>
                <a:lnTo>
                  <a:pt x="4512564" y="2025396"/>
                </a:lnTo>
                <a:lnTo>
                  <a:pt x="4512564" y="0"/>
                </a:lnTo>
                <a:close/>
              </a:path>
            </a:pathLst>
          </a:custGeom>
          <a:solidFill>
            <a:srgbClr val="373838"/>
          </a:solidFill>
        </p:spPr>
        <p:txBody>
          <a:bodyPr wrap="square" lIns="0" tIns="0" rIns="0" bIns="0" rtlCol="0"/>
          <a:lstStyle/>
          <a:p/>
        </p:txBody>
      </p:sp>
      <p:sp>
        <p:nvSpPr>
          <p:cNvPr id="4" name="object 4"/>
          <p:cNvSpPr txBox="1">
            <a:spLocks noGrp="1"/>
          </p:cNvSpPr>
          <p:nvPr>
            <p:ph type="title"/>
          </p:nvPr>
        </p:nvSpPr>
        <p:spPr>
          <a:xfrm>
            <a:off x="3446310" y="354625"/>
            <a:ext cx="4597400" cy="2311400"/>
          </a:xfrm>
          <a:prstGeom prst="rect"/>
        </p:spPr>
        <p:txBody>
          <a:bodyPr wrap="square" lIns="0" tIns="12700" rIns="0" bIns="0" rtlCol="0" vert="horz">
            <a:spAutoFit/>
          </a:bodyPr>
          <a:lstStyle/>
          <a:p>
            <a:pPr marL="12700">
              <a:lnSpc>
                <a:spcPct val="100000"/>
              </a:lnSpc>
              <a:spcBef>
                <a:spcPts val="100"/>
              </a:spcBef>
            </a:pPr>
            <a:r>
              <a:rPr dirty="0" sz="15000" spc="-5">
                <a:solidFill>
                  <a:srgbClr val="F9A059"/>
                </a:solidFill>
              </a:rPr>
              <a:t>Why?</a:t>
            </a:r>
            <a:endParaRPr sz="15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prstGeom prst="rect"/>
        </p:spPr>
        <p:txBody>
          <a:bodyPr wrap="square" lIns="0" tIns="12700" rIns="0" bIns="0" rtlCol="0" vert="horz">
            <a:spAutoFit/>
          </a:bodyPr>
          <a:lstStyle/>
          <a:p>
            <a:pPr marL="2663190" marR="918844">
              <a:lnSpc>
                <a:spcPts val="7500"/>
              </a:lnSpc>
              <a:spcBef>
                <a:spcPts val="100"/>
              </a:spcBef>
            </a:pPr>
            <a:r>
              <a:rPr dirty="0" spc="-5"/>
              <a:t>Specific </a:t>
            </a:r>
            <a:r>
              <a:rPr dirty="0" spc="-5">
                <a:solidFill>
                  <a:srgbClr val="F9A059"/>
                </a:solidFill>
              </a:rPr>
              <a:t>feedback </a:t>
            </a:r>
            <a:r>
              <a:rPr dirty="0" spc="-5"/>
              <a:t>is always  more</a:t>
            </a:r>
            <a:r>
              <a:rPr dirty="0" spc="-10"/>
              <a:t> </a:t>
            </a:r>
            <a:r>
              <a:rPr dirty="0" spc="-5"/>
              <a:t>effective.</a:t>
            </a:r>
          </a:p>
          <a:p>
            <a:pPr marL="2663190">
              <a:lnSpc>
                <a:spcPct val="100000"/>
              </a:lnSpc>
              <a:spcBef>
                <a:spcPts val="5000"/>
              </a:spcBef>
            </a:pPr>
            <a:r>
              <a:rPr dirty="0" spc="-5"/>
              <a:t>Creates intrinsic</a:t>
            </a:r>
            <a:r>
              <a:rPr dirty="0" spc="-50"/>
              <a:t> </a:t>
            </a:r>
            <a:r>
              <a:rPr dirty="0">
                <a:solidFill>
                  <a:srgbClr val="F9A059"/>
                </a:solidFill>
              </a:rPr>
              <a:t>motivation</a:t>
            </a:r>
            <a:r>
              <a:rPr dirty="0"/>
              <a:t>.</a:t>
            </a:r>
          </a:p>
          <a:p>
            <a:pPr marL="2663190" marR="1376045">
              <a:lnSpc>
                <a:spcPct val="104200"/>
              </a:lnSpc>
              <a:spcBef>
                <a:spcPts val="4995"/>
              </a:spcBef>
            </a:pPr>
            <a:r>
              <a:rPr dirty="0" spc="-5"/>
              <a:t>Outlines reflective points  for</a:t>
            </a:r>
            <a:r>
              <a:rPr dirty="0" spc="-50"/>
              <a:t> </a:t>
            </a:r>
            <a:r>
              <a:rPr dirty="0">
                <a:solidFill>
                  <a:srgbClr val="F9A059"/>
                </a:solidFill>
              </a:rPr>
              <a:t>improvement</a:t>
            </a:r>
            <a:r>
              <a:rPr dirty="0"/>
              <a:t>.</a:t>
            </a:r>
          </a:p>
        </p:txBody>
      </p:sp>
      <p:sp>
        <p:nvSpPr>
          <p:cNvPr id="3" name="object 3"/>
          <p:cNvSpPr/>
          <p:nvPr/>
        </p:nvSpPr>
        <p:spPr>
          <a:xfrm>
            <a:off x="3557549" y="797090"/>
            <a:ext cx="4512945" cy="2025650"/>
          </a:xfrm>
          <a:custGeom>
            <a:avLst/>
            <a:gdLst/>
            <a:ahLst/>
            <a:cxnLst/>
            <a:rect l="l" t="t" r="r" b="b"/>
            <a:pathLst>
              <a:path w="4512945" h="2025650">
                <a:moveTo>
                  <a:pt x="4512564" y="0"/>
                </a:moveTo>
                <a:lnTo>
                  <a:pt x="0" y="0"/>
                </a:lnTo>
                <a:lnTo>
                  <a:pt x="0" y="2025396"/>
                </a:lnTo>
                <a:lnTo>
                  <a:pt x="4512564" y="2025396"/>
                </a:lnTo>
                <a:lnTo>
                  <a:pt x="4512564" y="0"/>
                </a:lnTo>
                <a:close/>
              </a:path>
            </a:pathLst>
          </a:custGeom>
          <a:solidFill>
            <a:srgbClr val="373838"/>
          </a:solidFill>
        </p:spPr>
        <p:txBody>
          <a:bodyPr wrap="square" lIns="0" tIns="0" rIns="0" bIns="0" rtlCol="0"/>
          <a:lstStyle/>
          <a:p/>
        </p:txBody>
      </p:sp>
      <p:sp>
        <p:nvSpPr>
          <p:cNvPr id="4" name="object 4"/>
          <p:cNvSpPr txBox="1">
            <a:spLocks noGrp="1"/>
          </p:cNvSpPr>
          <p:nvPr>
            <p:ph type="title"/>
          </p:nvPr>
        </p:nvSpPr>
        <p:spPr>
          <a:xfrm>
            <a:off x="3446310" y="354625"/>
            <a:ext cx="4597400" cy="2311400"/>
          </a:xfrm>
          <a:prstGeom prst="rect"/>
        </p:spPr>
        <p:txBody>
          <a:bodyPr wrap="square" lIns="0" tIns="12700" rIns="0" bIns="0" rtlCol="0" vert="horz">
            <a:spAutoFit/>
          </a:bodyPr>
          <a:lstStyle/>
          <a:p>
            <a:pPr marL="12700">
              <a:lnSpc>
                <a:spcPct val="100000"/>
              </a:lnSpc>
              <a:spcBef>
                <a:spcPts val="100"/>
              </a:spcBef>
            </a:pPr>
            <a:r>
              <a:rPr dirty="0" sz="15000" spc="-5">
                <a:solidFill>
                  <a:srgbClr val="F9A059"/>
                </a:solidFill>
              </a:rPr>
              <a:t>Why?</a:t>
            </a:r>
            <a:endParaRPr sz="15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3" name="object 3"/>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grpSp>
        <p:nvGrpSpPr>
          <p:cNvPr id="4" name="object 4"/>
          <p:cNvGrpSpPr/>
          <p:nvPr/>
        </p:nvGrpSpPr>
        <p:grpSpPr>
          <a:xfrm>
            <a:off x="2311400" y="1665287"/>
            <a:ext cx="1079500" cy="7169150"/>
            <a:chOff x="2311400" y="1665287"/>
            <a:chExt cx="1079500" cy="7169150"/>
          </a:xfrm>
        </p:grpSpPr>
        <p:sp>
          <p:nvSpPr>
            <p:cNvPr id="5" name="object 5"/>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grpSp>
      <p:sp>
        <p:nvSpPr>
          <p:cNvPr id="15" name="object 15"/>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1376362"/>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30115" y="1612168"/>
              <a:ext cx="212255" cy="114211"/>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7" name="object 1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16" name="object 16"/>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1376362"/>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30115" y="1612168"/>
              <a:ext cx="212255" cy="114211"/>
            </a:xfrm>
            <a:prstGeom prst="rect">
              <a:avLst/>
            </a:prstGeom>
            <a:blipFill>
              <a:blip r:embed="rId2" cstate="print"/>
              <a:stretch>
                <a:fillRect/>
              </a:stretch>
            </a:blipFill>
          </p:spPr>
          <p:txBody>
            <a:bodyPr wrap="square" lIns="0" tIns="0" rIns="0" bIns="0" rtlCol="0"/>
            <a:lstStyle/>
            <a:p/>
          </p:txBody>
        </p:sp>
      </p:grpSp>
      <p:sp>
        <p:nvSpPr>
          <p:cNvPr id="15" name="object 15"/>
          <p:cNvSpPr txBox="1">
            <a:spLocks noGrp="1"/>
          </p:cNvSpPr>
          <p:nvPr>
            <p:ph idx="2" sz="half"/>
          </p:nvPr>
        </p:nvSpPr>
        <p:spPr>
          <a:prstGeom prst="rect"/>
        </p:spPr>
        <p:txBody>
          <a:bodyPr wrap="square" lIns="0" tIns="12700" rIns="0" bIns="0" rtlCol="0" vert="horz">
            <a:spAutoFit/>
          </a:bodyPr>
          <a:lstStyle/>
          <a:p>
            <a:pPr marL="12700">
              <a:lnSpc>
                <a:spcPct val="100000"/>
              </a:lnSpc>
              <a:spcBef>
                <a:spcPts val="100"/>
              </a:spcBef>
            </a:pPr>
            <a:r>
              <a:rPr dirty="0" spc="-5"/>
              <a:t>Creative/Flexible</a:t>
            </a:r>
          </a:p>
          <a:p>
            <a:pPr marL="12700" marR="2291080">
              <a:lnSpc>
                <a:spcPct val="172200"/>
              </a:lnSpc>
            </a:pPr>
            <a:r>
              <a:rPr dirty="0" spc="-5"/>
              <a:t>Wise  Simple  </a:t>
            </a:r>
            <a:r>
              <a:rPr dirty="0" spc="-5"/>
              <a:t>Empathetic  </a:t>
            </a:r>
            <a:r>
              <a:rPr dirty="0" spc="-5"/>
              <a:t>Dedicated  Humble</a:t>
            </a:r>
          </a:p>
          <a:p>
            <a:pPr marL="12700" marR="5080">
              <a:lnSpc>
                <a:spcPct val="172200"/>
              </a:lnSpc>
            </a:pPr>
            <a:r>
              <a:rPr dirty="0" spc="-5"/>
              <a:t>Collaborative  Persistent  Organized/Consistent</a:t>
            </a:r>
          </a:p>
        </p:txBody>
      </p:sp>
      <p:sp>
        <p:nvSpPr>
          <p:cNvPr id="16" name="object 16"/>
          <p:cNvSpPr txBox="1"/>
          <p:nvPr/>
        </p:nvSpPr>
        <p:spPr>
          <a:xfrm>
            <a:off x="8682190" y="1506090"/>
            <a:ext cx="1701800" cy="330200"/>
          </a:xfrm>
          <a:prstGeom prst="rect">
            <a:avLst/>
          </a:prstGeom>
        </p:spPr>
        <p:txBody>
          <a:bodyPr wrap="square" lIns="0" tIns="12700" rIns="0" bIns="0" rtlCol="0" vert="horz">
            <a:spAutoFit/>
          </a:bodyPr>
          <a:lstStyle/>
          <a:p>
            <a:pPr marL="12700">
              <a:lnSpc>
                <a:spcPct val="100000"/>
              </a:lnSpc>
              <a:spcBef>
                <a:spcPts val="100"/>
              </a:spcBef>
            </a:pPr>
            <a:r>
              <a:rPr dirty="0" sz="2000" spc="-5" b="1">
                <a:solidFill>
                  <a:srgbClr val="373838"/>
                </a:solidFill>
                <a:latin typeface="Courier New"/>
                <a:cs typeface="Courier New"/>
              </a:rPr>
              <a:t>What is</a:t>
            </a:r>
            <a:r>
              <a:rPr dirty="0" sz="2000" spc="-60" b="1">
                <a:solidFill>
                  <a:srgbClr val="373838"/>
                </a:solidFill>
                <a:latin typeface="Courier New"/>
                <a:cs typeface="Courier New"/>
              </a:rPr>
              <a:t> </a:t>
            </a:r>
            <a:r>
              <a:rPr dirty="0" sz="2000" spc="-5" b="1">
                <a:solidFill>
                  <a:srgbClr val="373838"/>
                </a:solidFill>
                <a:latin typeface="Courier New"/>
                <a:cs typeface="Courier New"/>
              </a:rPr>
              <a:t>it?</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txBox="1"/>
          <p:nvPr/>
        </p:nvSpPr>
        <p:spPr>
          <a:xfrm>
            <a:off x="8682190" y="2023500"/>
            <a:ext cx="3180080" cy="3835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It is having the skills  to solve the problems  that stand in the way  of student</a:t>
            </a:r>
            <a:r>
              <a:rPr dirty="0" sz="1800" spc="-15" b="1">
                <a:solidFill>
                  <a:srgbClr val="373838"/>
                </a:solidFill>
                <a:latin typeface="Courier New"/>
                <a:cs typeface="Courier New"/>
              </a:rPr>
              <a:t> </a:t>
            </a:r>
            <a:r>
              <a:rPr dirty="0" sz="1800" spc="-5" b="1">
                <a:solidFill>
                  <a:srgbClr val="373838"/>
                </a:solidFill>
                <a:latin typeface="Courier New"/>
                <a:cs typeface="Courier New"/>
              </a:rPr>
              <a:t>learning.</a:t>
            </a:r>
            <a:endParaRPr sz="1800">
              <a:latin typeface="Courier New"/>
              <a:cs typeface="Courier New"/>
            </a:endParaRPr>
          </a:p>
          <a:p>
            <a:pPr marL="12700" marR="142240">
              <a:lnSpc>
                <a:spcPct val="138900"/>
              </a:lnSpc>
            </a:pPr>
            <a:r>
              <a:rPr dirty="0" sz="1800" spc="-5" b="1">
                <a:solidFill>
                  <a:srgbClr val="373838"/>
                </a:solidFill>
                <a:latin typeface="Courier New"/>
                <a:cs typeface="Courier New"/>
              </a:rPr>
              <a:t>This quality shows a  quick mind, positive  attitude, and a wealth  of experience to draw  out solutions to  difficult</a:t>
            </a:r>
            <a:r>
              <a:rPr dirty="0" sz="1800" spc="-10" b="1">
                <a:solidFill>
                  <a:srgbClr val="373838"/>
                </a:solidFill>
                <a:latin typeface="Courier New"/>
                <a:cs typeface="Courier New"/>
              </a:rPr>
              <a:t> </a:t>
            </a:r>
            <a:r>
              <a:rPr dirty="0" sz="1800" spc="-5" b="1">
                <a:solidFill>
                  <a:srgbClr val="373838"/>
                </a:solidFill>
                <a:latin typeface="Courier New"/>
                <a:cs typeface="Courier New"/>
              </a:rPr>
              <a:t>problems.</a:t>
            </a:r>
            <a:endParaRPr sz="1800">
              <a:latin typeface="Courier New"/>
              <a:cs typeface="Courier New"/>
            </a:endParaRPr>
          </a:p>
        </p:txBody>
      </p:sp>
      <p:sp>
        <p:nvSpPr>
          <p:cNvPr id="20" name="object 20"/>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266700" y="128587"/>
            <a:ext cx="7378700" cy="9730105"/>
            <a:chOff x="266700" y="128587"/>
            <a:chExt cx="7378700" cy="9730105"/>
          </a:xfrm>
        </p:grpSpPr>
        <p:sp>
          <p:nvSpPr>
            <p:cNvPr id="3" name="object 3"/>
            <p:cNvSpPr/>
            <p:nvPr/>
          </p:nvSpPr>
          <p:spPr>
            <a:xfrm>
              <a:off x="1803400" y="1376362"/>
              <a:ext cx="5842000" cy="660400"/>
            </a:xfrm>
            <a:custGeom>
              <a:avLst/>
              <a:gdLst/>
              <a:ahLst/>
              <a:cxnLst/>
              <a:rect l="l" t="t" r="r" b="b"/>
              <a:pathLst>
                <a:path w="5842000" h="660400">
                  <a:moveTo>
                    <a:pt x="5511800" y="0"/>
                  </a:moveTo>
                  <a:lnTo>
                    <a:pt x="330200" y="0"/>
                  </a:lnTo>
                  <a:lnTo>
                    <a:pt x="281406" y="3580"/>
                  </a:lnTo>
                  <a:lnTo>
                    <a:pt x="234835" y="13980"/>
                  </a:lnTo>
                  <a:lnTo>
                    <a:pt x="190998" y="30690"/>
                  </a:lnTo>
                  <a:lnTo>
                    <a:pt x="150404" y="53198"/>
                  </a:lnTo>
                  <a:lnTo>
                    <a:pt x="113566" y="80994"/>
                  </a:lnTo>
                  <a:lnTo>
                    <a:pt x="80994" y="113566"/>
                  </a:lnTo>
                  <a:lnTo>
                    <a:pt x="53198" y="150404"/>
                  </a:lnTo>
                  <a:lnTo>
                    <a:pt x="30690" y="190998"/>
                  </a:lnTo>
                  <a:lnTo>
                    <a:pt x="13980" y="234835"/>
                  </a:lnTo>
                  <a:lnTo>
                    <a:pt x="3580" y="281406"/>
                  </a:lnTo>
                  <a:lnTo>
                    <a:pt x="0" y="330200"/>
                  </a:lnTo>
                  <a:lnTo>
                    <a:pt x="3580" y="378993"/>
                  </a:lnTo>
                  <a:lnTo>
                    <a:pt x="13980" y="425564"/>
                  </a:lnTo>
                  <a:lnTo>
                    <a:pt x="30690" y="469401"/>
                  </a:lnTo>
                  <a:lnTo>
                    <a:pt x="53198" y="509995"/>
                  </a:lnTo>
                  <a:lnTo>
                    <a:pt x="80994" y="546833"/>
                  </a:lnTo>
                  <a:lnTo>
                    <a:pt x="113566" y="579405"/>
                  </a:lnTo>
                  <a:lnTo>
                    <a:pt x="150404" y="607201"/>
                  </a:lnTo>
                  <a:lnTo>
                    <a:pt x="190998" y="629709"/>
                  </a:lnTo>
                  <a:lnTo>
                    <a:pt x="234835" y="646419"/>
                  </a:lnTo>
                  <a:lnTo>
                    <a:pt x="281406" y="656819"/>
                  </a:lnTo>
                  <a:lnTo>
                    <a:pt x="330200" y="660400"/>
                  </a:lnTo>
                  <a:lnTo>
                    <a:pt x="5511800" y="660400"/>
                  </a:lnTo>
                  <a:lnTo>
                    <a:pt x="5560593" y="656819"/>
                  </a:lnTo>
                  <a:lnTo>
                    <a:pt x="5607164" y="646419"/>
                  </a:lnTo>
                  <a:lnTo>
                    <a:pt x="5651001" y="629709"/>
                  </a:lnTo>
                  <a:lnTo>
                    <a:pt x="5691595" y="607201"/>
                  </a:lnTo>
                  <a:lnTo>
                    <a:pt x="5728433" y="579405"/>
                  </a:lnTo>
                  <a:lnTo>
                    <a:pt x="5761005" y="546833"/>
                  </a:lnTo>
                  <a:lnTo>
                    <a:pt x="5788801" y="509995"/>
                  </a:lnTo>
                  <a:lnTo>
                    <a:pt x="5811309" y="469401"/>
                  </a:lnTo>
                  <a:lnTo>
                    <a:pt x="5828019" y="425564"/>
                  </a:lnTo>
                  <a:lnTo>
                    <a:pt x="5838419" y="378993"/>
                  </a:lnTo>
                  <a:lnTo>
                    <a:pt x="5842000" y="330200"/>
                  </a:lnTo>
                  <a:lnTo>
                    <a:pt x="5838419" y="281406"/>
                  </a:lnTo>
                  <a:lnTo>
                    <a:pt x="5828019" y="234835"/>
                  </a:lnTo>
                  <a:lnTo>
                    <a:pt x="5811309" y="190998"/>
                  </a:lnTo>
                  <a:lnTo>
                    <a:pt x="5788801" y="150404"/>
                  </a:lnTo>
                  <a:lnTo>
                    <a:pt x="5761005" y="113566"/>
                  </a:lnTo>
                  <a:lnTo>
                    <a:pt x="5728433" y="80994"/>
                  </a:lnTo>
                  <a:lnTo>
                    <a:pt x="5691595" y="53198"/>
                  </a:lnTo>
                  <a:lnTo>
                    <a:pt x="5651001" y="30690"/>
                  </a:lnTo>
                  <a:lnTo>
                    <a:pt x="5607164" y="13980"/>
                  </a:lnTo>
                  <a:lnTo>
                    <a:pt x="5560593" y="3580"/>
                  </a:lnTo>
                  <a:lnTo>
                    <a:pt x="5511800" y="0"/>
                  </a:lnTo>
                  <a:close/>
                </a:path>
              </a:pathLst>
            </a:custGeom>
            <a:solidFill>
              <a:srgbClr val="F9A059"/>
            </a:solidFill>
          </p:spPr>
          <p:txBody>
            <a:bodyPr wrap="square" lIns="0" tIns="0" rIns="0" bIns="0" rtlCol="0"/>
            <a:lstStyle/>
            <a:p/>
          </p:txBody>
        </p:sp>
        <p:sp>
          <p:nvSpPr>
            <p:cNvPr id="4" name="object 4"/>
            <p:cNvSpPr/>
            <p:nvPr/>
          </p:nvSpPr>
          <p:spPr>
            <a:xfrm>
              <a:off x="2311400" y="1684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5" name="object 5"/>
            <p:cNvSpPr/>
            <p:nvPr/>
          </p:nvSpPr>
          <p:spPr>
            <a:xfrm>
              <a:off x="2311400" y="24780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6" name="object 6"/>
            <p:cNvSpPr/>
            <p:nvPr/>
          </p:nvSpPr>
          <p:spPr>
            <a:xfrm>
              <a:off x="2311400" y="32718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7" name="object 7"/>
            <p:cNvSpPr/>
            <p:nvPr/>
          </p:nvSpPr>
          <p:spPr>
            <a:xfrm>
              <a:off x="2311400" y="40655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8" name="object 8"/>
            <p:cNvSpPr/>
            <p:nvPr/>
          </p:nvSpPr>
          <p:spPr>
            <a:xfrm>
              <a:off x="2311400" y="48593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9" name="object 9"/>
            <p:cNvSpPr/>
            <p:nvPr/>
          </p:nvSpPr>
          <p:spPr>
            <a:xfrm>
              <a:off x="2311400" y="5640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0" name="object 10"/>
            <p:cNvSpPr/>
            <p:nvPr/>
          </p:nvSpPr>
          <p:spPr>
            <a:xfrm>
              <a:off x="2311400" y="64341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1" name="object 11"/>
            <p:cNvSpPr/>
            <p:nvPr/>
          </p:nvSpPr>
          <p:spPr>
            <a:xfrm>
              <a:off x="2311400" y="72278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2" name="object 12"/>
            <p:cNvSpPr/>
            <p:nvPr/>
          </p:nvSpPr>
          <p:spPr>
            <a:xfrm>
              <a:off x="2311400" y="802163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3" name="object 13"/>
            <p:cNvSpPr/>
            <p:nvPr/>
          </p:nvSpPr>
          <p:spPr>
            <a:xfrm>
              <a:off x="2311400" y="8815387"/>
              <a:ext cx="1079500" cy="0"/>
            </a:xfrm>
            <a:custGeom>
              <a:avLst/>
              <a:gdLst/>
              <a:ahLst/>
              <a:cxnLst/>
              <a:rect l="l" t="t" r="r" b="b"/>
              <a:pathLst>
                <a:path w="1079500" h="0">
                  <a:moveTo>
                    <a:pt x="0" y="0"/>
                  </a:moveTo>
                  <a:lnTo>
                    <a:pt x="1079500" y="0"/>
                  </a:lnTo>
                </a:path>
              </a:pathLst>
            </a:custGeom>
            <a:ln w="38100">
              <a:solidFill>
                <a:srgbClr val="231F20"/>
              </a:solidFill>
            </a:ln>
          </p:spPr>
          <p:txBody>
            <a:bodyPr wrap="square" lIns="0" tIns="0" rIns="0" bIns="0" rtlCol="0"/>
            <a:lstStyle/>
            <a:p/>
          </p:txBody>
        </p:sp>
        <p:sp>
          <p:nvSpPr>
            <p:cNvPr id="14" name="object 14"/>
            <p:cNvSpPr/>
            <p:nvPr/>
          </p:nvSpPr>
          <p:spPr>
            <a:xfrm>
              <a:off x="2030115" y="1612168"/>
              <a:ext cx="212255" cy="114211"/>
            </a:xfrm>
            <a:prstGeom prst="rect">
              <a:avLst/>
            </a:prstGeom>
            <a:blipFill>
              <a:blip r:embed="rId2" cstate="print"/>
              <a:stretch>
                <a:fillRect/>
              </a:stretch>
            </a:blipFill>
          </p:spPr>
          <p:txBody>
            <a:bodyPr wrap="square" lIns="0" tIns="0" rIns="0" bIns="0" rtlCol="0"/>
            <a:lstStyle/>
            <a:p/>
          </p:txBody>
        </p:sp>
      </p:grpSp>
      <p:sp>
        <p:nvSpPr>
          <p:cNvPr id="15" name="object 15"/>
          <p:cNvSpPr txBox="1"/>
          <p:nvPr/>
        </p:nvSpPr>
        <p:spPr>
          <a:xfrm>
            <a:off x="3492500" y="1484434"/>
            <a:ext cx="4597400" cy="6781800"/>
          </a:xfrm>
          <a:prstGeom prst="rect">
            <a:avLst/>
          </a:prstGeom>
        </p:spPr>
        <p:txBody>
          <a:bodyPr wrap="square" lIns="0" tIns="12700" rIns="0" bIns="0" rtlCol="0" vert="horz">
            <a:spAutoFit/>
          </a:bodyPr>
          <a:lstStyle/>
          <a:p>
            <a:pPr marL="12700">
              <a:lnSpc>
                <a:spcPct val="100000"/>
              </a:lnSpc>
              <a:spcBef>
                <a:spcPts val="100"/>
              </a:spcBef>
            </a:pPr>
            <a:r>
              <a:rPr dirty="0" sz="3000" spc="-5" b="1">
                <a:solidFill>
                  <a:srgbClr val="373838"/>
                </a:solidFill>
                <a:latin typeface="Courier New"/>
                <a:cs typeface="Courier New"/>
              </a:rPr>
              <a:t>Creative/Flexible</a:t>
            </a:r>
            <a:endParaRPr sz="3000">
              <a:latin typeface="Courier New"/>
              <a:cs typeface="Courier New"/>
            </a:endParaRPr>
          </a:p>
          <a:p>
            <a:pPr marL="12700" marR="2291080">
              <a:lnSpc>
                <a:spcPct val="172200"/>
              </a:lnSpc>
            </a:pPr>
            <a:r>
              <a:rPr dirty="0" sz="3000" spc="-5" b="1">
                <a:solidFill>
                  <a:srgbClr val="373838"/>
                </a:solidFill>
                <a:latin typeface="Courier New"/>
                <a:cs typeface="Courier New"/>
              </a:rPr>
              <a:t>Wise  Simple  </a:t>
            </a:r>
            <a:r>
              <a:rPr dirty="0" sz="3000" spc="-5" b="1">
                <a:solidFill>
                  <a:srgbClr val="373838"/>
                </a:solidFill>
                <a:latin typeface="Courier New"/>
                <a:cs typeface="Courier New"/>
              </a:rPr>
              <a:t>Empathetic  </a:t>
            </a:r>
            <a:r>
              <a:rPr dirty="0" sz="3000" spc="-5" b="1">
                <a:solidFill>
                  <a:srgbClr val="373838"/>
                </a:solidFill>
                <a:latin typeface="Courier New"/>
                <a:cs typeface="Courier New"/>
              </a:rPr>
              <a:t>Dedicated  Humble</a:t>
            </a:r>
            <a:endParaRPr sz="3000">
              <a:latin typeface="Courier New"/>
              <a:cs typeface="Courier New"/>
            </a:endParaRPr>
          </a:p>
          <a:p>
            <a:pPr marL="12700" marR="5080">
              <a:lnSpc>
                <a:spcPct val="172200"/>
              </a:lnSpc>
            </a:pPr>
            <a:r>
              <a:rPr dirty="0" sz="3000" spc="-5" b="1">
                <a:solidFill>
                  <a:srgbClr val="373838"/>
                </a:solidFill>
                <a:latin typeface="Courier New"/>
                <a:cs typeface="Courier New"/>
              </a:rPr>
              <a:t>Collaborative  Persistent  Organized/Consistent</a:t>
            </a:r>
            <a:endParaRPr sz="3000">
              <a:latin typeface="Courier New"/>
              <a:cs typeface="Courier New"/>
            </a:endParaRPr>
          </a:p>
        </p:txBody>
      </p:sp>
      <p:sp>
        <p:nvSpPr>
          <p:cNvPr id="16" name="object 16"/>
          <p:cNvSpPr txBox="1"/>
          <p:nvPr/>
        </p:nvSpPr>
        <p:spPr>
          <a:xfrm>
            <a:off x="8682190" y="1517202"/>
            <a:ext cx="8153400" cy="330200"/>
          </a:xfrm>
          <a:prstGeom prst="rect">
            <a:avLst/>
          </a:prstGeom>
        </p:spPr>
        <p:txBody>
          <a:bodyPr wrap="square" lIns="0" tIns="12700" rIns="0" bIns="0" rtlCol="0" vert="horz">
            <a:spAutoFit/>
          </a:bodyPr>
          <a:lstStyle/>
          <a:p>
            <a:pPr marL="12700">
              <a:lnSpc>
                <a:spcPct val="100000"/>
              </a:lnSpc>
              <a:spcBef>
                <a:spcPts val="100"/>
              </a:spcBef>
              <a:tabLst>
                <a:tab pos="3720465" algn="l"/>
              </a:tabLst>
            </a:pPr>
            <a:r>
              <a:rPr dirty="0" baseline="2777" sz="3000" spc="-7" b="1">
                <a:solidFill>
                  <a:srgbClr val="373838"/>
                </a:solidFill>
                <a:latin typeface="Courier New"/>
                <a:cs typeface="Courier New"/>
              </a:rPr>
              <a:t>What</a:t>
            </a:r>
            <a:r>
              <a:rPr dirty="0" baseline="2777" sz="3000" spc="7" b="1">
                <a:solidFill>
                  <a:srgbClr val="373838"/>
                </a:solidFill>
                <a:latin typeface="Courier New"/>
                <a:cs typeface="Courier New"/>
              </a:rPr>
              <a:t> </a:t>
            </a:r>
            <a:r>
              <a:rPr dirty="0" baseline="2777" sz="3000" spc="-7" b="1">
                <a:solidFill>
                  <a:srgbClr val="373838"/>
                </a:solidFill>
                <a:latin typeface="Courier New"/>
                <a:cs typeface="Courier New"/>
              </a:rPr>
              <a:t>is</a:t>
            </a:r>
            <a:r>
              <a:rPr dirty="0" baseline="2777" sz="3000" spc="15" b="1">
                <a:solidFill>
                  <a:srgbClr val="373838"/>
                </a:solidFill>
                <a:latin typeface="Courier New"/>
                <a:cs typeface="Courier New"/>
              </a:rPr>
              <a:t> </a:t>
            </a:r>
            <a:r>
              <a:rPr dirty="0" baseline="2777" sz="3000" spc="-7" b="1">
                <a:solidFill>
                  <a:srgbClr val="373838"/>
                </a:solidFill>
                <a:latin typeface="Courier New"/>
                <a:cs typeface="Courier New"/>
              </a:rPr>
              <a:t>it?	</a:t>
            </a:r>
            <a:r>
              <a:rPr dirty="0" sz="2000" spc="-5" b="1">
                <a:solidFill>
                  <a:srgbClr val="373838"/>
                </a:solidFill>
                <a:latin typeface="Courier New"/>
                <a:cs typeface="Courier New"/>
              </a:rPr>
              <a:t>How does it look in adult</a:t>
            </a:r>
            <a:r>
              <a:rPr dirty="0" sz="2000" spc="5" b="1">
                <a:solidFill>
                  <a:srgbClr val="373838"/>
                </a:solidFill>
                <a:latin typeface="Courier New"/>
                <a:cs typeface="Courier New"/>
              </a:rPr>
              <a:t> </a:t>
            </a:r>
            <a:r>
              <a:rPr dirty="0" sz="2000" spc="-5" b="1">
                <a:solidFill>
                  <a:srgbClr val="373838"/>
                </a:solidFill>
                <a:latin typeface="Courier New"/>
                <a:cs typeface="Courier New"/>
              </a:rPr>
              <a:t>ed?</a:t>
            </a:r>
            <a:endParaRPr sz="2000">
              <a:latin typeface="Courier New"/>
              <a:cs typeface="Courier New"/>
            </a:endParaRPr>
          </a:p>
        </p:txBody>
      </p:sp>
      <p:sp>
        <p:nvSpPr>
          <p:cNvPr id="17" name="object 17"/>
          <p:cNvSpPr txBox="1">
            <a:spLocks noGrp="1"/>
          </p:cNvSpPr>
          <p:nvPr>
            <p:ph type="title"/>
          </p:nvPr>
        </p:nvSpPr>
        <p:spPr>
          <a:prstGeom prst="rect"/>
        </p:spPr>
        <p:txBody>
          <a:bodyPr wrap="square" lIns="0" tIns="12700" rIns="0" bIns="0" rtlCol="0" vert="horz">
            <a:spAutoFit/>
          </a:bodyPr>
          <a:lstStyle/>
          <a:p>
            <a:pPr marL="1926589">
              <a:lnSpc>
                <a:spcPct val="100000"/>
              </a:lnSpc>
              <a:spcBef>
                <a:spcPts val="100"/>
              </a:spcBef>
            </a:pPr>
            <a:r>
              <a:rPr dirty="0" spc="-5"/>
              <a:t>10 Qualities of a Great Adult</a:t>
            </a:r>
            <a:r>
              <a:rPr dirty="0" spc="40"/>
              <a:t> </a:t>
            </a:r>
            <a:r>
              <a:rPr dirty="0" spc="-5"/>
              <a:t>Educator</a:t>
            </a:r>
          </a:p>
        </p:txBody>
      </p:sp>
      <p:sp>
        <p:nvSpPr>
          <p:cNvPr id="18" name="object 18"/>
          <p:cNvSpPr/>
          <p:nvPr/>
        </p:nvSpPr>
        <p:spPr>
          <a:xfrm>
            <a:off x="8567890" y="1947862"/>
            <a:ext cx="3429000" cy="6651625"/>
          </a:xfrm>
          <a:custGeom>
            <a:avLst/>
            <a:gdLst/>
            <a:ahLst/>
            <a:cxnLst/>
            <a:rect l="l" t="t" r="r" b="b"/>
            <a:pathLst>
              <a:path w="3429000" h="6651625">
                <a:moveTo>
                  <a:pt x="31750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6397625"/>
                </a:lnTo>
                <a:lnTo>
                  <a:pt x="4092" y="6443279"/>
                </a:lnTo>
                <a:lnTo>
                  <a:pt x="15890" y="6486250"/>
                </a:lnTo>
                <a:lnTo>
                  <a:pt x="34677" y="6525819"/>
                </a:lnTo>
                <a:lnTo>
                  <a:pt x="59736" y="6561270"/>
                </a:lnTo>
                <a:lnTo>
                  <a:pt x="90349" y="6591884"/>
                </a:lnTo>
                <a:lnTo>
                  <a:pt x="125799" y="6616944"/>
                </a:lnTo>
                <a:lnTo>
                  <a:pt x="165369" y="6635733"/>
                </a:lnTo>
                <a:lnTo>
                  <a:pt x="208342" y="6647532"/>
                </a:lnTo>
                <a:lnTo>
                  <a:pt x="254000" y="6651625"/>
                </a:lnTo>
                <a:lnTo>
                  <a:pt x="3175000" y="6651625"/>
                </a:lnTo>
                <a:lnTo>
                  <a:pt x="3220657" y="6647532"/>
                </a:lnTo>
                <a:lnTo>
                  <a:pt x="3263630" y="6635733"/>
                </a:lnTo>
                <a:lnTo>
                  <a:pt x="3303200" y="6616944"/>
                </a:lnTo>
                <a:lnTo>
                  <a:pt x="3338650" y="6591884"/>
                </a:lnTo>
                <a:lnTo>
                  <a:pt x="3369263" y="6561270"/>
                </a:lnTo>
                <a:lnTo>
                  <a:pt x="3394322" y="6525819"/>
                </a:lnTo>
                <a:lnTo>
                  <a:pt x="3413109" y="6486250"/>
                </a:lnTo>
                <a:lnTo>
                  <a:pt x="3424907" y="6443279"/>
                </a:lnTo>
                <a:lnTo>
                  <a:pt x="3429000" y="6397625"/>
                </a:lnTo>
                <a:lnTo>
                  <a:pt x="3429000" y="254000"/>
                </a:lnTo>
                <a:lnTo>
                  <a:pt x="3424907" y="208342"/>
                </a:lnTo>
                <a:lnTo>
                  <a:pt x="3413109" y="165369"/>
                </a:lnTo>
                <a:lnTo>
                  <a:pt x="3394322" y="125799"/>
                </a:lnTo>
                <a:lnTo>
                  <a:pt x="3369263" y="90349"/>
                </a:lnTo>
                <a:lnTo>
                  <a:pt x="3338650" y="59736"/>
                </a:lnTo>
                <a:lnTo>
                  <a:pt x="3303200" y="34677"/>
                </a:lnTo>
                <a:lnTo>
                  <a:pt x="3263630" y="15890"/>
                </a:lnTo>
                <a:lnTo>
                  <a:pt x="3220657" y="4092"/>
                </a:lnTo>
                <a:lnTo>
                  <a:pt x="3175000" y="0"/>
                </a:lnTo>
                <a:close/>
              </a:path>
            </a:pathLst>
          </a:custGeom>
          <a:solidFill>
            <a:srgbClr val="F9A059"/>
          </a:solidFill>
        </p:spPr>
        <p:txBody>
          <a:bodyPr wrap="square" lIns="0" tIns="0" rIns="0" bIns="0" rtlCol="0"/>
          <a:lstStyle/>
          <a:p/>
        </p:txBody>
      </p:sp>
      <p:sp>
        <p:nvSpPr>
          <p:cNvPr id="19" name="object 19"/>
          <p:cNvSpPr/>
          <p:nvPr/>
        </p:nvSpPr>
        <p:spPr>
          <a:xfrm>
            <a:off x="12403290" y="1947862"/>
            <a:ext cx="4762500" cy="3521075"/>
          </a:xfrm>
          <a:custGeom>
            <a:avLst/>
            <a:gdLst/>
            <a:ahLst/>
            <a:cxnLst/>
            <a:rect l="l" t="t" r="r" b="b"/>
            <a:pathLst>
              <a:path w="4762500" h="3521075">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3267075"/>
                </a:lnTo>
                <a:lnTo>
                  <a:pt x="4092" y="3312729"/>
                </a:lnTo>
                <a:lnTo>
                  <a:pt x="15890" y="3355700"/>
                </a:lnTo>
                <a:lnTo>
                  <a:pt x="34677" y="3395269"/>
                </a:lnTo>
                <a:lnTo>
                  <a:pt x="59736" y="3430720"/>
                </a:lnTo>
                <a:lnTo>
                  <a:pt x="90349" y="3461334"/>
                </a:lnTo>
                <a:lnTo>
                  <a:pt x="125799" y="3486394"/>
                </a:lnTo>
                <a:lnTo>
                  <a:pt x="165369" y="3505183"/>
                </a:lnTo>
                <a:lnTo>
                  <a:pt x="208342" y="3516982"/>
                </a:lnTo>
                <a:lnTo>
                  <a:pt x="254000" y="3521075"/>
                </a:lnTo>
                <a:lnTo>
                  <a:pt x="4508500" y="3521075"/>
                </a:lnTo>
                <a:lnTo>
                  <a:pt x="4554157" y="3516982"/>
                </a:lnTo>
                <a:lnTo>
                  <a:pt x="4597130" y="3505183"/>
                </a:lnTo>
                <a:lnTo>
                  <a:pt x="4636700" y="3486394"/>
                </a:lnTo>
                <a:lnTo>
                  <a:pt x="4672150" y="3461334"/>
                </a:lnTo>
                <a:lnTo>
                  <a:pt x="4702763" y="3430720"/>
                </a:lnTo>
                <a:lnTo>
                  <a:pt x="4727822" y="3395269"/>
                </a:lnTo>
                <a:lnTo>
                  <a:pt x="4746609" y="3355700"/>
                </a:lnTo>
                <a:lnTo>
                  <a:pt x="4758407" y="3312729"/>
                </a:lnTo>
                <a:lnTo>
                  <a:pt x="4762500" y="3267075"/>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0" name="object 20"/>
          <p:cNvSpPr/>
          <p:nvPr/>
        </p:nvSpPr>
        <p:spPr>
          <a:xfrm>
            <a:off x="12403290" y="6605587"/>
            <a:ext cx="4762500" cy="1993900"/>
          </a:xfrm>
          <a:custGeom>
            <a:avLst/>
            <a:gdLst/>
            <a:ahLst/>
            <a:cxnLst/>
            <a:rect l="l" t="t" r="r" b="b"/>
            <a:pathLst>
              <a:path w="4762500" h="1993900">
                <a:moveTo>
                  <a:pt x="4508500" y="0"/>
                </a:moveTo>
                <a:lnTo>
                  <a:pt x="254000" y="0"/>
                </a:lnTo>
                <a:lnTo>
                  <a:pt x="208342" y="4092"/>
                </a:lnTo>
                <a:lnTo>
                  <a:pt x="165369" y="15890"/>
                </a:lnTo>
                <a:lnTo>
                  <a:pt x="125799" y="34677"/>
                </a:lnTo>
                <a:lnTo>
                  <a:pt x="90349" y="59736"/>
                </a:lnTo>
                <a:lnTo>
                  <a:pt x="59736" y="90349"/>
                </a:lnTo>
                <a:lnTo>
                  <a:pt x="34677" y="125799"/>
                </a:lnTo>
                <a:lnTo>
                  <a:pt x="15890" y="165369"/>
                </a:lnTo>
                <a:lnTo>
                  <a:pt x="4092" y="208342"/>
                </a:lnTo>
                <a:lnTo>
                  <a:pt x="0" y="254000"/>
                </a:lnTo>
                <a:lnTo>
                  <a:pt x="0" y="1739900"/>
                </a:lnTo>
                <a:lnTo>
                  <a:pt x="4092" y="1785554"/>
                </a:lnTo>
                <a:lnTo>
                  <a:pt x="15890" y="1828525"/>
                </a:lnTo>
                <a:lnTo>
                  <a:pt x="34677" y="1868094"/>
                </a:lnTo>
                <a:lnTo>
                  <a:pt x="59736" y="1903545"/>
                </a:lnTo>
                <a:lnTo>
                  <a:pt x="90349" y="1934159"/>
                </a:lnTo>
                <a:lnTo>
                  <a:pt x="125799" y="1959219"/>
                </a:lnTo>
                <a:lnTo>
                  <a:pt x="165369" y="1978008"/>
                </a:lnTo>
                <a:lnTo>
                  <a:pt x="208342" y="1989807"/>
                </a:lnTo>
                <a:lnTo>
                  <a:pt x="254000" y="1993900"/>
                </a:lnTo>
                <a:lnTo>
                  <a:pt x="4508500" y="1993900"/>
                </a:lnTo>
                <a:lnTo>
                  <a:pt x="4554157" y="1989807"/>
                </a:lnTo>
                <a:lnTo>
                  <a:pt x="4597130" y="1978008"/>
                </a:lnTo>
                <a:lnTo>
                  <a:pt x="4636700" y="1959219"/>
                </a:lnTo>
                <a:lnTo>
                  <a:pt x="4672150" y="1934159"/>
                </a:lnTo>
                <a:lnTo>
                  <a:pt x="4702763" y="1903545"/>
                </a:lnTo>
                <a:lnTo>
                  <a:pt x="4727822" y="1868094"/>
                </a:lnTo>
                <a:lnTo>
                  <a:pt x="4746609" y="1828525"/>
                </a:lnTo>
                <a:lnTo>
                  <a:pt x="4758407" y="1785554"/>
                </a:lnTo>
                <a:lnTo>
                  <a:pt x="4762500" y="1739900"/>
                </a:lnTo>
                <a:lnTo>
                  <a:pt x="4762500" y="254000"/>
                </a:lnTo>
                <a:lnTo>
                  <a:pt x="4758407" y="208342"/>
                </a:lnTo>
                <a:lnTo>
                  <a:pt x="4746609" y="165369"/>
                </a:lnTo>
                <a:lnTo>
                  <a:pt x="4727822" y="125799"/>
                </a:lnTo>
                <a:lnTo>
                  <a:pt x="4702763" y="90349"/>
                </a:lnTo>
                <a:lnTo>
                  <a:pt x="4672150" y="59736"/>
                </a:lnTo>
                <a:lnTo>
                  <a:pt x="4636700" y="34677"/>
                </a:lnTo>
                <a:lnTo>
                  <a:pt x="4597130" y="15890"/>
                </a:lnTo>
                <a:lnTo>
                  <a:pt x="4554157" y="4092"/>
                </a:lnTo>
                <a:lnTo>
                  <a:pt x="4508500" y="0"/>
                </a:lnTo>
                <a:close/>
              </a:path>
            </a:pathLst>
          </a:custGeom>
          <a:solidFill>
            <a:srgbClr val="F9A059"/>
          </a:solidFill>
        </p:spPr>
        <p:txBody>
          <a:bodyPr wrap="square" lIns="0" tIns="0" rIns="0" bIns="0" rtlCol="0"/>
          <a:lstStyle/>
          <a:p/>
        </p:txBody>
      </p:sp>
      <p:sp>
        <p:nvSpPr>
          <p:cNvPr id="21" name="object 21"/>
          <p:cNvSpPr txBox="1"/>
          <p:nvPr/>
        </p:nvSpPr>
        <p:spPr>
          <a:xfrm>
            <a:off x="12327090" y="6174928"/>
            <a:ext cx="4724400" cy="2224405"/>
          </a:xfrm>
          <a:prstGeom prst="rect">
            <a:avLst/>
          </a:prstGeom>
        </p:spPr>
        <p:txBody>
          <a:bodyPr wrap="square" lIns="0" tIns="12700" rIns="0" bIns="0" rtlCol="0" vert="horz">
            <a:spAutoFit/>
          </a:bodyPr>
          <a:lstStyle/>
          <a:p>
            <a:pPr marL="76200">
              <a:lnSpc>
                <a:spcPct val="100000"/>
              </a:lnSpc>
              <a:spcBef>
                <a:spcPts val="100"/>
              </a:spcBef>
            </a:pPr>
            <a:r>
              <a:rPr dirty="0" sz="2000" spc="-5" b="1">
                <a:solidFill>
                  <a:srgbClr val="373838"/>
                </a:solidFill>
                <a:latin typeface="Courier New"/>
                <a:cs typeface="Courier New"/>
              </a:rPr>
              <a:t>How do I improve in this</a:t>
            </a:r>
            <a:r>
              <a:rPr dirty="0" sz="2000" spc="5" b="1">
                <a:solidFill>
                  <a:srgbClr val="373838"/>
                </a:solidFill>
                <a:latin typeface="Courier New"/>
                <a:cs typeface="Courier New"/>
              </a:rPr>
              <a:t> </a:t>
            </a:r>
            <a:r>
              <a:rPr dirty="0" sz="2000" spc="-5" b="1">
                <a:solidFill>
                  <a:srgbClr val="373838"/>
                </a:solidFill>
                <a:latin typeface="Courier New"/>
                <a:cs typeface="Courier New"/>
              </a:rPr>
              <a:t>area?</a:t>
            </a:r>
            <a:endParaRPr sz="2000">
              <a:latin typeface="Courier New"/>
              <a:cs typeface="Courier New"/>
            </a:endParaRPr>
          </a:p>
          <a:p>
            <a:pPr marL="203200" marR="261620">
              <a:lnSpc>
                <a:spcPct val="138900"/>
              </a:lnSpc>
              <a:spcBef>
                <a:spcPts val="1370"/>
              </a:spcBef>
              <a:buSzPct val="66666"/>
              <a:buFont typeface="Calibri"/>
              <a:buChar char="●"/>
              <a:tabLst>
                <a:tab pos="427355" algn="l"/>
              </a:tabLst>
            </a:pPr>
            <a:r>
              <a:rPr dirty="0" sz="1800" spc="-5" b="1">
                <a:solidFill>
                  <a:srgbClr val="373838"/>
                </a:solidFill>
                <a:latin typeface="Courier New"/>
                <a:cs typeface="Courier New"/>
              </a:rPr>
              <a:t>7 Ways to Develop Cognitive  Flexibility – Marianne</a:t>
            </a:r>
            <a:r>
              <a:rPr dirty="0" sz="1800" spc="25" b="1">
                <a:solidFill>
                  <a:srgbClr val="373838"/>
                </a:solidFill>
                <a:latin typeface="Courier New"/>
                <a:cs typeface="Courier New"/>
              </a:rPr>
              <a:t> </a:t>
            </a:r>
            <a:r>
              <a:rPr dirty="0" sz="1800" spc="-5" b="1">
                <a:solidFill>
                  <a:srgbClr val="373838"/>
                </a:solidFill>
                <a:latin typeface="Courier New"/>
                <a:cs typeface="Courier New"/>
              </a:rPr>
              <a:t>Stenger.</a:t>
            </a:r>
            <a:endParaRPr sz="1800">
              <a:latin typeface="Courier New"/>
              <a:cs typeface="Courier New"/>
            </a:endParaRPr>
          </a:p>
          <a:p>
            <a:pPr marL="426720" indent="-224154">
              <a:lnSpc>
                <a:spcPct val="100000"/>
              </a:lnSpc>
              <a:spcBef>
                <a:spcPts val="1839"/>
              </a:spcBef>
              <a:buSzPct val="66666"/>
              <a:buFont typeface="Calibri"/>
              <a:buChar char="●"/>
              <a:tabLst>
                <a:tab pos="427355" algn="l"/>
              </a:tabLst>
            </a:pPr>
            <a:r>
              <a:rPr dirty="0" sz="1800" spc="-5" b="1">
                <a:solidFill>
                  <a:srgbClr val="373838"/>
                </a:solidFill>
                <a:latin typeface="Courier New"/>
                <a:cs typeface="Courier New"/>
              </a:rPr>
              <a:t>Pactice the OODA</a:t>
            </a:r>
            <a:r>
              <a:rPr dirty="0" sz="1800" spc="-10" b="1">
                <a:solidFill>
                  <a:srgbClr val="373838"/>
                </a:solidFill>
                <a:latin typeface="Courier New"/>
                <a:cs typeface="Courier New"/>
              </a:rPr>
              <a:t> </a:t>
            </a:r>
            <a:r>
              <a:rPr dirty="0" sz="1800" spc="-5" b="1">
                <a:solidFill>
                  <a:srgbClr val="373838"/>
                </a:solidFill>
                <a:latin typeface="Courier New"/>
                <a:cs typeface="Courier New"/>
              </a:rPr>
              <a:t>loop.</a:t>
            </a:r>
            <a:endParaRPr sz="1800">
              <a:latin typeface="Courier New"/>
              <a:cs typeface="Courier New"/>
            </a:endParaRPr>
          </a:p>
          <a:p>
            <a:pPr marL="203200" marR="93980">
              <a:lnSpc>
                <a:spcPct val="100000"/>
              </a:lnSpc>
              <a:spcBef>
                <a:spcPts val="1140"/>
              </a:spcBef>
            </a:pPr>
            <a:r>
              <a:rPr dirty="0" u="sng" sz="1000" spc="-5" b="1">
                <a:solidFill>
                  <a:srgbClr val="205E9E"/>
                </a:solidFill>
                <a:uFill>
                  <a:solidFill>
                    <a:srgbClr val="205E9E"/>
                  </a:solidFill>
                </a:uFill>
                <a:latin typeface="Courier New"/>
                <a:cs typeface="Courier New"/>
                <a:hlinkClick r:id="rId3"/>
              </a:rPr>
              <a:t>https://www.opencolleges.edu.au/informed/fe atures/7-ways- </a:t>
            </a:r>
            <a:r>
              <a:rPr dirty="0" sz="1000" spc="-5" b="1">
                <a:solidFill>
                  <a:srgbClr val="205E9E"/>
                </a:solidFill>
                <a:latin typeface="Courier New"/>
                <a:cs typeface="Courier New"/>
              </a:rPr>
              <a:t> </a:t>
            </a:r>
            <a:r>
              <a:rPr dirty="0" u="sng" sz="1000" spc="-5" b="1">
                <a:solidFill>
                  <a:srgbClr val="205E9E"/>
                </a:solidFill>
                <a:uFill>
                  <a:solidFill>
                    <a:srgbClr val="205E9E"/>
                  </a:solidFill>
                </a:uFill>
                <a:latin typeface="Courier New"/>
                <a:cs typeface="Courier New"/>
                <a:hlinkClick r:id="rId3"/>
              </a:rPr>
              <a:t>develop-cognitive-flexibility/</a:t>
            </a:r>
            <a:endParaRPr sz="1000">
              <a:latin typeface="Courier New"/>
              <a:cs typeface="Courier New"/>
            </a:endParaRPr>
          </a:p>
        </p:txBody>
      </p:sp>
      <p:sp>
        <p:nvSpPr>
          <p:cNvPr id="24" name="object 24"/>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Courageous</a:t>
            </a:r>
          </a:p>
        </p:txBody>
      </p:sp>
      <p:sp>
        <p:nvSpPr>
          <p:cNvPr id="22" name="object 22"/>
          <p:cNvSpPr txBox="1"/>
          <p:nvPr/>
        </p:nvSpPr>
        <p:spPr>
          <a:xfrm>
            <a:off x="8682190" y="2023500"/>
            <a:ext cx="3180080" cy="3835400"/>
          </a:xfrm>
          <a:prstGeom prst="rect">
            <a:avLst/>
          </a:prstGeom>
        </p:spPr>
        <p:txBody>
          <a:bodyPr wrap="square" lIns="0" tIns="12700" rIns="0" bIns="0" rtlCol="0" vert="horz">
            <a:spAutoFit/>
          </a:bodyPr>
          <a:lstStyle/>
          <a:p>
            <a:pPr marL="12700" marR="5080">
              <a:lnSpc>
                <a:spcPct val="138900"/>
              </a:lnSpc>
              <a:spcBef>
                <a:spcPts val="100"/>
              </a:spcBef>
            </a:pPr>
            <a:r>
              <a:rPr dirty="0" sz="1800" spc="-5" b="1">
                <a:solidFill>
                  <a:srgbClr val="373838"/>
                </a:solidFill>
                <a:latin typeface="Courier New"/>
                <a:cs typeface="Courier New"/>
              </a:rPr>
              <a:t>It is having the skills  to solve the problems  that stand in the way  of student</a:t>
            </a:r>
            <a:r>
              <a:rPr dirty="0" sz="1800" spc="-15" b="1">
                <a:solidFill>
                  <a:srgbClr val="373838"/>
                </a:solidFill>
                <a:latin typeface="Courier New"/>
                <a:cs typeface="Courier New"/>
              </a:rPr>
              <a:t> </a:t>
            </a:r>
            <a:r>
              <a:rPr dirty="0" sz="1800" spc="-5" b="1">
                <a:solidFill>
                  <a:srgbClr val="373838"/>
                </a:solidFill>
                <a:latin typeface="Courier New"/>
                <a:cs typeface="Courier New"/>
              </a:rPr>
              <a:t>learning.</a:t>
            </a:r>
            <a:endParaRPr sz="1800">
              <a:latin typeface="Courier New"/>
              <a:cs typeface="Courier New"/>
            </a:endParaRPr>
          </a:p>
          <a:p>
            <a:pPr marL="12700" marR="142240">
              <a:lnSpc>
                <a:spcPct val="138900"/>
              </a:lnSpc>
            </a:pPr>
            <a:r>
              <a:rPr dirty="0" sz="1800" spc="-5" b="1">
                <a:solidFill>
                  <a:srgbClr val="373838"/>
                </a:solidFill>
                <a:latin typeface="Courier New"/>
                <a:cs typeface="Courier New"/>
              </a:rPr>
              <a:t>This quality shows a  quick mind, positive  attitude, and a wealth  of experience to draw  out solutions to  difficult</a:t>
            </a:r>
            <a:r>
              <a:rPr dirty="0" sz="1800" spc="-10" b="1">
                <a:solidFill>
                  <a:srgbClr val="373838"/>
                </a:solidFill>
                <a:latin typeface="Courier New"/>
                <a:cs typeface="Courier New"/>
              </a:rPr>
              <a:t> </a:t>
            </a:r>
            <a:r>
              <a:rPr dirty="0" sz="1800" spc="-5" b="1">
                <a:solidFill>
                  <a:srgbClr val="373838"/>
                </a:solidFill>
                <a:latin typeface="Courier New"/>
                <a:cs typeface="Courier New"/>
              </a:rPr>
              <a:t>problems.</a:t>
            </a:r>
            <a:endParaRPr sz="1800">
              <a:latin typeface="Courier New"/>
              <a:cs typeface="Courier New"/>
            </a:endParaRPr>
          </a:p>
        </p:txBody>
      </p:sp>
      <p:sp>
        <p:nvSpPr>
          <p:cNvPr id="23" name="object 23"/>
          <p:cNvSpPr txBox="1"/>
          <p:nvPr/>
        </p:nvSpPr>
        <p:spPr>
          <a:xfrm>
            <a:off x="12479490" y="2034473"/>
            <a:ext cx="4440555" cy="2438400"/>
          </a:xfrm>
          <a:prstGeom prst="rect">
            <a:avLst/>
          </a:prstGeom>
        </p:spPr>
        <p:txBody>
          <a:bodyPr wrap="square" lIns="0" tIns="12700" rIns="0" bIns="0" rtlCol="0" vert="horz">
            <a:spAutoFit/>
          </a:bodyPr>
          <a:lstStyle/>
          <a:p>
            <a:pPr marL="50800" marR="43180">
              <a:lnSpc>
                <a:spcPct val="138900"/>
              </a:lnSpc>
              <a:spcBef>
                <a:spcPts val="100"/>
              </a:spcBef>
              <a:buSzPct val="66666"/>
              <a:buFont typeface="Calibri"/>
              <a:buChar char="●"/>
              <a:tabLst>
                <a:tab pos="274955" algn="l"/>
              </a:tabLst>
            </a:pPr>
            <a:r>
              <a:rPr dirty="0" sz="1800" spc="-5" b="1">
                <a:solidFill>
                  <a:srgbClr val="373838"/>
                </a:solidFill>
                <a:latin typeface="Courier New"/>
                <a:cs typeface="Courier New"/>
              </a:rPr>
              <a:t>Resourceful teachers that find  new ways to present</a:t>
            </a:r>
            <a:r>
              <a:rPr dirty="0" sz="1800" b="1">
                <a:solidFill>
                  <a:srgbClr val="373838"/>
                </a:solidFill>
                <a:latin typeface="Courier New"/>
                <a:cs typeface="Courier New"/>
              </a:rPr>
              <a:t> </a:t>
            </a:r>
            <a:r>
              <a:rPr dirty="0" sz="1800" spc="-5" b="1">
                <a:solidFill>
                  <a:srgbClr val="373838"/>
                </a:solidFill>
                <a:latin typeface="Courier New"/>
                <a:cs typeface="Courier New"/>
              </a:rPr>
              <a:t>content.</a:t>
            </a:r>
            <a:endParaRPr sz="1800">
              <a:latin typeface="Courier New"/>
              <a:cs typeface="Courier New"/>
            </a:endParaRPr>
          </a:p>
          <a:p>
            <a:pPr marL="50800" marR="266700">
              <a:lnSpc>
                <a:spcPct val="138900"/>
              </a:lnSpc>
              <a:spcBef>
                <a:spcPts val="1000"/>
              </a:spcBef>
              <a:buSzPct val="66666"/>
              <a:buFont typeface="Calibri"/>
              <a:buChar char="●"/>
              <a:tabLst>
                <a:tab pos="274955" algn="l"/>
              </a:tabLst>
            </a:pPr>
            <a:r>
              <a:rPr dirty="0" sz="1800" spc="-5" b="1">
                <a:solidFill>
                  <a:srgbClr val="373838"/>
                </a:solidFill>
                <a:latin typeface="Courier New"/>
                <a:cs typeface="Courier New"/>
              </a:rPr>
              <a:t>Administrators that overcome  community challenges by  enlisting support from various  groups.</a:t>
            </a:r>
            <a:endParaRPr sz="1800">
              <a:latin typeface="Courier New"/>
              <a:cs typeface="Courier New"/>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2021-10-05T13:50:57Z</dcterms:created>
  <dcterms:modified xsi:type="dcterms:W3CDTF">2021-10-05T13:50:57Z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2021-07-30T00:00:00Z</vt:filetime>
  </property>
  <property fmtid="{D5CDD505-2E9C-101B-9397-08002B2CF9AE}" pid="3" name="Creator">
    <vt:lpwstr>Adobe InDesign 16.1 (Macintosh)</vt:lpwstr>
  </property>
  <property fmtid="{D5CDD505-2E9C-101B-9397-08002B2CF9AE}" pid="4" name="LastSaved">
    <vt:filetime>2021-10-05T00:00:00Z</vt:filetime>
  </property>
</Properties>
</file>