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75" r:id="rId14"/>
    <p:sldId id="292" r:id="rId15"/>
    <p:sldId id="291" r:id="rId16"/>
    <p:sldId id="293" r:id="rId17"/>
    <p:sldId id="294" r:id="rId18"/>
    <p:sldId id="295" r:id="rId19"/>
    <p:sldId id="277" r:id="rId20"/>
    <p:sldId id="269" r:id="rId21"/>
    <p:sldId id="282" r:id="rId22"/>
    <p:sldId id="296" r:id="rId23"/>
    <p:sldId id="297" r:id="rId24"/>
    <p:sldId id="285" r:id="rId25"/>
    <p:sldId id="303" r:id="rId26"/>
    <p:sldId id="298" r:id="rId27"/>
    <p:sldId id="278" r:id="rId28"/>
    <p:sldId id="280" r:id="rId29"/>
    <p:sldId id="283" r:id="rId30"/>
    <p:sldId id="300" r:id="rId31"/>
    <p:sldId id="299" r:id="rId32"/>
    <p:sldId id="279" r:id="rId33"/>
    <p:sldId id="281" r:id="rId34"/>
    <p:sldId id="301" r:id="rId35"/>
    <p:sldId id="302" r:id="rId36"/>
    <p:sldId id="284" r:id="rId37"/>
    <p:sldId id="272" r:id="rId38"/>
    <p:sldId id="271" r:id="rId39"/>
    <p:sldId id="286" r:id="rId40"/>
    <p:sldId id="287" r:id="rId41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58424" autoAdjust="0"/>
  </p:normalViewPr>
  <p:slideViewPr>
    <p:cSldViewPr snapToGrid="0">
      <p:cViewPr varScale="1">
        <p:scale>
          <a:sx n="52" d="100"/>
          <a:sy n="52" d="100"/>
        </p:scale>
        <p:origin x="178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044" y="7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BD278-CE14-4015-9102-2EFE5E3084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81643F-6D42-427A-922D-2D2012839A37}">
      <dgm:prSet custT="1"/>
      <dgm:spPr/>
      <dgm:t>
        <a:bodyPr/>
        <a:lstStyle/>
        <a:p>
          <a:pPr rtl="0"/>
          <a:r>
            <a:rPr lang="en-US" sz="4000" b="1" dirty="0" smtClean="0"/>
            <a:t>Planets - Here’s our plan:</a:t>
          </a:r>
          <a:endParaRPr lang="en-US" sz="4000" b="1" dirty="0"/>
        </a:p>
      </dgm:t>
    </dgm:pt>
    <dgm:pt modelId="{3CEBCA70-7EA1-4B63-9FF1-F3252B602DAD}" type="parTrans" cxnId="{4E6A311A-033C-42DE-8774-7E7AF8C49538}">
      <dgm:prSet/>
      <dgm:spPr/>
      <dgm:t>
        <a:bodyPr/>
        <a:lstStyle/>
        <a:p>
          <a:endParaRPr lang="en-US"/>
        </a:p>
      </dgm:t>
    </dgm:pt>
    <dgm:pt modelId="{BECE0FB4-5BFF-4FB5-95F7-2F45B319298B}" type="sibTrans" cxnId="{4E6A311A-033C-42DE-8774-7E7AF8C49538}">
      <dgm:prSet/>
      <dgm:spPr/>
      <dgm:t>
        <a:bodyPr/>
        <a:lstStyle/>
        <a:p>
          <a:endParaRPr lang="en-US"/>
        </a:p>
      </dgm:t>
    </dgm:pt>
    <dgm:pt modelId="{9C4BA867-DF9B-4111-B47C-A7619835BE77}">
      <dgm:prSet custT="1"/>
      <dgm:spPr/>
      <dgm:t>
        <a:bodyPr/>
        <a:lstStyle/>
        <a:p>
          <a:pPr rtl="0"/>
          <a:r>
            <a:rPr lang="en-US" sz="4000" b="1" dirty="0" smtClean="0"/>
            <a:t>Narrow: </a:t>
          </a:r>
          <a:r>
            <a:rPr lang="en-US" sz="4000" b="0" dirty="0" smtClean="0"/>
            <a:t>KWL – Know, Want to Know, Learn</a:t>
          </a:r>
          <a:endParaRPr lang="en-US" sz="4000" b="0" dirty="0"/>
        </a:p>
      </dgm:t>
    </dgm:pt>
    <dgm:pt modelId="{E063193F-782A-4959-BF14-98B33028C0A1}" type="parTrans" cxnId="{CAC8CEC8-EB99-416B-B12E-1EF20D4F0CB4}">
      <dgm:prSet/>
      <dgm:spPr/>
      <dgm:t>
        <a:bodyPr/>
        <a:lstStyle/>
        <a:p>
          <a:endParaRPr lang="en-US"/>
        </a:p>
      </dgm:t>
    </dgm:pt>
    <dgm:pt modelId="{B0A06DB4-72FA-432F-BFB9-09F2B8A034F5}" type="sibTrans" cxnId="{CAC8CEC8-EB99-416B-B12E-1EF20D4F0CB4}">
      <dgm:prSet/>
      <dgm:spPr/>
      <dgm:t>
        <a:bodyPr/>
        <a:lstStyle/>
        <a:p>
          <a:endParaRPr lang="en-US"/>
        </a:p>
      </dgm:t>
    </dgm:pt>
    <dgm:pt modelId="{62AA84D0-015B-45AF-8FDE-404124F7FF74}">
      <dgm:prSet custT="1"/>
      <dgm:spPr/>
      <dgm:t>
        <a:bodyPr/>
        <a:lstStyle/>
        <a:p>
          <a:pPr rtl="0"/>
          <a:r>
            <a:rPr lang="en-US" sz="4000" b="1" dirty="0" smtClean="0"/>
            <a:t>Product: </a:t>
          </a:r>
          <a:r>
            <a:rPr lang="en-US" sz="4000" b="0" dirty="0" smtClean="0"/>
            <a:t>team presentation; open-note test</a:t>
          </a:r>
          <a:endParaRPr lang="en-US" sz="4000" b="0" dirty="0"/>
        </a:p>
      </dgm:t>
    </dgm:pt>
    <dgm:pt modelId="{353F933C-A55C-40EE-897E-ADA29DA5AFDC}" type="parTrans" cxnId="{8E3F00D5-EA77-4203-91FF-3CEDD8DF2935}">
      <dgm:prSet/>
      <dgm:spPr/>
      <dgm:t>
        <a:bodyPr/>
        <a:lstStyle/>
        <a:p>
          <a:endParaRPr lang="en-US"/>
        </a:p>
      </dgm:t>
    </dgm:pt>
    <dgm:pt modelId="{43863CC0-571F-41D5-A430-80A50C0D3D61}" type="sibTrans" cxnId="{8E3F00D5-EA77-4203-91FF-3CEDD8DF2935}">
      <dgm:prSet/>
      <dgm:spPr/>
      <dgm:t>
        <a:bodyPr/>
        <a:lstStyle/>
        <a:p>
          <a:endParaRPr lang="en-US"/>
        </a:p>
      </dgm:t>
    </dgm:pt>
    <dgm:pt modelId="{0C13FFB6-70E6-4AD2-B5DD-26BABECE68B5}">
      <dgm:prSet custT="1"/>
      <dgm:spPr/>
      <dgm:t>
        <a:bodyPr/>
        <a:lstStyle/>
        <a:p>
          <a:pPr rtl="0"/>
          <a:r>
            <a:rPr lang="en-US" sz="4000" b="1" dirty="0" smtClean="0"/>
            <a:t>CCRS/Careers: </a:t>
          </a:r>
          <a:r>
            <a:rPr lang="en-US" sz="4000" b="0" dirty="0" smtClean="0"/>
            <a:t>Interpret/related NF; Presentation skills</a:t>
          </a:r>
          <a:endParaRPr lang="en-US" sz="3200" b="0" dirty="0"/>
        </a:p>
      </dgm:t>
    </dgm:pt>
    <dgm:pt modelId="{B81C7E67-D13A-47AD-8BFE-6281CD06A162}" type="parTrans" cxnId="{890EB011-7590-48FC-B0BB-8CAFB89170CD}">
      <dgm:prSet/>
      <dgm:spPr/>
      <dgm:t>
        <a:bodyPr/>
        <a:lstStyle/>
        <a:p>
          <a:endParaRPr lang="en-US"/>
        </a:p>
      </dgm:t>
    </dgm:pt>
    <dgm:pt modelId="{69559DC1-0349-4C8D-8280-4085174CC115}" type="sibTrans" cxnId="{890EB011-7590-48FC-B0BB-8CAFB89170CD}">
      <dgm:prSet/>
      <dgm:spPr/>
      <dgm:t>
        <a:bodyPr/>
        <a:lstStyle/>
        <a:p>
          <a:endParaRPr lang="en-US"/>
        </a:p>
      </dgm:t>
    </dgm:pt>
    <dgm:pt modelId="{F977BA5F-8F08-4C23-866A-FEACA1B844F6}">
      <dgm:prSet custT="1"/>
      <dgm:spPr/>
      <dgm:t>
        <a:bodyPr/>
        <a:lstStyle/>
        <a:p>
          <a:pPr rtl="0"/>
          <a:r>
            <a:rPr lang="en-US" sz="4000" b="1" dirty="0" err="1" smtClean="0"/>
            <a:t>Obj</a:t>
          </a:r>
          <a:r>
            <a:rPr lang="en-US" sz="4000" b="1" dirty="0" smtClean="0"/>
            <a:t>: </a:t>
          </a:r>
          <a:r>
            <a:rPr lang="en-US" sz="4000" b="0" dirty="0" smtClean="0"/>
            <a:t>Resource selection; team work; note taking; presentation – story boarding </a:t>
          </a:r>
          <a:endParaRPr lang="en-US" sz="4000" b="0" dirty="0"/>
        </a:p>
      </dgm:t>
    </dgm:pt>
    <dgm:pt modelId="{6445EEA9-D17D-4AE2-A65D-41E2BB406F60}" type="parTrans" cxnId="{5C727776-1016-48B0-981C-FDFF5E8A89C3}">
      <dgm:prSet/>
      <dgm:spPr/>
      <dgm:t>
        <a:bodyPr/>
        <a:lstStyle/>
        <a:p>
          <a:endParaRPr lang="en-US"/>
        </a:p>
      </dgm:t>
    </dgm:pt>
    <dgm:pt modelId="{F0E5526D-C617-4B9B-A313-004D734DDA0E}" type="sibTrans" cxnId="{5C727776-1016-48B0-981C-FDFF5E8A89C3}">
      <dgm:prSet/>
      <dgm:spPr/>
      <dgm:t>
        <a:bodyPr/>
        <a:lstStyle/>
        <a:p>
          <a:endParaRPr lang="en-US"/>
        </a:p>
      </dgm:t>
    </dgm:pt>
    <dgm:pt modelId="{5D0876A1-C40D-4189-9A83-61796FED3741}" type="pres">
      <dgm:prSet presAssocID="{22DBD278-CE14-4015-9102-2EFE5E3084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F92025-D73C-4E0B-9037-6CAA83ECBEB6}" type="pres">
      <dgm:prSet presAssocID="{BC81643F-6D42-427A-922D-2D2012839A37}" presName="parentText" presStyleLbl="node1" presStyleIdx="0" presStyleCnt="1" custLinFactNeighborX="-764" custLinFactNeighborY="-1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E9AD6-49DF-4481-BB0C-95DD10CDC9B9}" type="pres">
      <dgm:prSet presAssocID="{BC81643F-6D42-427A-922D-2D2012839A3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79DB0D-C0E7-46BF-A8F0-F5427827B088}" type="presOf" srcId="{62AA84D0-015B-45AF-8FDE-404124F7FF74}" destId="{48DE9AD6-49DF-4481-BB0C-95DD10CDC9B9}" srcOrd="0" destOrd="2" presId="urn:microsoft.com/office/officeart/2005/8/layout/vList2"/>
    <dgm:cxn modelId="{6BAE4AAF-FE8E-440E-9FFD-3AAC6D79A980}" type="presOf" srcId="{9C4BA867-DF9B-4111-B47C-A7619835BE77}" destId="{48DE9AD6-49DF-4481-BB0C-95DD10CDC9B9}" srcOrd="0" destOrd="0" presId="urn:microsoft.com/office/officeart/2005/8/layout/vList2"/>
    <dgm:cxn modelId="{CAC8CEC8-EB99-416B-B12E-1EF20D4F0CB4}" srcId="{BC81643F-6D42-427A-922D-2D2012839A37}" destId="{9C4BA867-DF9B-4111-B47C-A7619835BE77}" srcOrd="0" destOrd="0" parTransId="{E063193F-782A-4959-BF14-98B33028C0A1}" sibTransId="{B0A06DB4-72FA-432F-BFB9-09F2B8A034F5}"/>
    <dgm:cxn modelId="{5C727776-1016-48B0-981C-FDFF5E8A89C3}" srcId="{BC81643F-6D42-427A-922D-2D2012839A37}" destId="{F977BA5F-8F08-4C23-866A-FEACA1B844F6}" srcOrd="1" destOrd="0" parTransId="{6445EEA9-D17D-4AE2-A65D-41E2BB406F60}" sibTransId="{F0E5526D-C617-4B9B-A313-004D734DDA0E}"/>
    <dgm:cxn modelId="{02EF1F7D-EB32-4FBE-8074-D9B00B43F3E3}" type="presOf" srcId="{F977BA5F-8F08-4C23-866A-FEACA1B844F6}" destId="{48DE9AD6-49DF-4481-BB0C-95DD10CDC9B9}" srcOrd="0" destOrd="1" presId="urn:microsoft.com/office/officeart/2005/8/layout/vList2"/>
    <dgm:cxn modelId="{026C3BD1-5661-4D07-88B2-CE170E8F501E}" type="presOf" srcId="{0C13FFB6-70E6-4AD2-B5DD-26BABECE68B5}" destId="{48DE9AD6-49DF-4481-BB0C-95DD10CDC9B9}" srcOrd="0" destOrd="3" presId="urn:microsoft.com/office/officeart/2005/8/layout/vList2"/>
    <dgm:cxn modelId="{8E3F00D5-EA77-4203-91FF-3CEDD8DF2935}" srcId="{BC81643F-6D42-427A-922D-2D2012839A37}" destId="{62AA84D0-015B-45AF-8FDE-404124F7FF74}" srcOrd="2" destOrd="0" parTransId="{353F933C-A55C-40EE-897E-ADA29DA5AFDC}" sibTransId="{43863CC0-571F-41D5-A430-80A50C0D3D61}"/>
    <dgm:cxn modelId="{4E6A311A-033C-42DE-8774-7E7AF8C49538}" srcId="{22DBD278-CE14-4015-9102-2EFE5E3084CB}" destId="{BC81643F-6D42-427A-922D-2D2012839A37}" srcOrd="0" destOrd="0" parTransId="{3CEBCA70-7EA1-4B63-9FF1-F3252B602DAD}" sibTransId="{BECE0FB4-5BFF-4FB5-95F7-2F45B319298B}"/>
    <dgm:cxn modelId="{F8A0B986-46DF-4371-B4B3-85346C565660}" type="presOf" srcId="{22DBD278-CE14-4015-9102-2EFE5E3084CB}" destId="{5D0876A1-C40D-4189-9A83-61796FED3741}" srcOrd="0" destOrd="0" presId="urn:microsoft.com/office/officeart/2005/8/layout/vList2"/>
    <dgm:cxn modelId="{8F3CDC26-7142-4E14-BE13-C8F4ECC064BC}" type="presOf" srcId="{BC81643F-6D42-427A-922D-2D2012839A37}" destId="{A8F92025-D73C-4E0B-9037-6CAA83ECBEB6}" srcOrd="0" destOrd="0" presId="urn:microsoft.com/office/officeart/2005/8/layout/vList2"/>
    <dgm:cxn modelId="{890EB011-7590-48FC-B0BB-8CAFB89170CD}" srcId="{BC81643F-6D42-427A-922D-2D2012839A37}" destId="{0C13FFB6-70E6-4AD2-B5DD-26BABECE68B5}" srcOrd="3" destOrd="0" parTransId="{B81C7E67-D13A-47AD-8BFE-6281CD06A162}" sibTransId="{69559DC1-0349-4C8D-8280-4085174CC115}"/>
    <dgm:cxn modelId="{F3520003-2956-45DA-9A69-803F0A2C1F13}" type="presParOf" srcId="{5D0876A1-C40D-4189-9A83-61796FED3741}" destId="{A8F92025-D73C-4E0B-9037-6CAA83ECBEB6}" srcOrd="0" destOrd="0" presId="urn:microsoft.com/office/officeart/2005/8/layout/vList2"/>
    <dgm:cxn modelId="{2E53F474-CC57-4832-BD84-CC37538FD2F6}" type="presParOf" srcId="{5D0876A1-C40D-4189-9A83-61796FED3741}" destId="{48DE9AD6-49DF-4481-BB0C-95DD10CDC9B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FFED81-F07E-42B6-B4DB-6339D03414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3E9E3-B8F3-4DFB-B497-ADB0A0B8252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dirty="0" smtClean="0"/>
            <a:t>Art Appreciation - Here’s our plan:</a:t>
          </a:r>
          <a:endParaRPr lang="en-US" sz="2100" b="1" dirty="0"/>
        </a:p>
      </dgm:t>
    </dgm:pt>
    <dgm:pt modelId="{E3BE7DFF-818C-4505-BB28-94722141F689}" type="parTrans" cxnId="{D9A5354E-6CBF-44F4-B0D5-3AF9A2DC8F4F}">
      <dgm:prSet/>
      <dgm:spPr/>
      <dgm:t>
        <a:bodyPr/>
        <a:lstStyle/>
        <a:p>
          <a:endParaRPr lang="en-US"/>
        </a:p>
      </dgm:t>
    </dgm:pt>
    <dgm:pt modelId="{BBD557D3-DAFD-4EF5-9852-5EFE9A0EA4CA}" type="sibTrans" cxnId="{D9A5354E-6CBF-44F4-B0D5-3AF9A2DC8F4F}">
      <dgm:prSet/>
      <dgm:spPr/>
      <dgm:t>
        <a:bodyPr/>
        <a:lstStyle/>
        <a:p>
          <a:endParaRPr lang="en-US"/>
        </a:p>
      </dgm:t>
    </dgm:pt>
    <dgm:pt modelId="{F6304B12-5F24-40A2-9430-26899417E4B4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3000"/>
            </a:spcBef>
            <a:spcAft>
              <a:spcPts val="0"/>
            </a:spcAft>
          </a:pPr>
          <a:r>
            <a:rPr lang="en-US" sz="3600" b="1" dirty="0" smtClean="0"/>
            <a:t>Narrow: </a:t>
          </a:r>
          <a:r>
            <a:rPr lang="en-US" sz="3600" b="0" dirty="0" smtClean="0"/>
            <a:t>KWL – Know, Want to Know, Learn</a:t>
          </a:r>
          <a:endParaRPr lang="en-US" sz="3600" b="0" dirty="0"/>
        </a:p>
      </dgm:t>
    </dgm:pt>
    <dgm:pt modelId="{6BA8D405-81B2-4854-AFE1-D8F5724A1A21}" type="parTrans" cxnId="{D6398731-4173-4CD7-BC39-7F005E7EDFB6}">
      <dgm:prSet/>
      <dgm:spPr/>
      <dgm:t>
        <a:bodyPr/>
        <a:lstStyle/>
        <a:p>
          <a:endParaRPr lang="en-US"/>
        </a:p>
      </dgm:t>
    </dgm:pt>
    <dgm:pt modelId="{195D6270-D025-4ACA-B9D3-915133C20CE1}" type="sibTrans" cxnId="{D6398731-4173-4CD7-BC39-7F005E7EDFB6}">
      <dgm:prSet/>
      <dgm:spPr/>
      <dgm:t>
        <a:bodyPr/>
        <a:lstStyle/>
        <a:p>
          <a:endParaRPr lang="en-US"/>
        </a:p>
      </dgm:t>
    </dgm:pt>
    <dgm:pt modelId="{94540FF4-22B2-42B9-BBDE-FF7658D406D0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3000"/>
            </a:spcBef>
            <a:spcAft>
              <a:spcPts val="0"/>
            </a:spcAft>
          </a:pPr>
          <a:r>
            <a:rPr lang="en-US" sz="3600" b="1" dirty="0" err="1" smtClean="0"/>
            <a:t>Obj</a:t>
          </a:r>
          <a:r>
            <a:rPr lang="en-US" sz="3600" b="1" dirty="0" smtClean="0"/>
            <a:t>: </a:t>
          </a:r>
          <a:r>
            <a:rPr lang="en-US" sz="3600" b="0" dirty="0" smtClean="0"/>
            <a:t>Questioning &amp; critical thinking skills; Using resources; Exploring art media</a:t>
          </a:r>
          <a:endParaRPr lang="en-US" sz="3600" b="0" dirty="0"/>
        </a:p>
      </dgm:t>
    </dgm:pt>
    <dgm:pt modelId="{4463EC75-78D1-4FA3-ABC3-1E6270596B6E}" type="parTrans" cxnId="{270C35A9-3AED-4A5C-B684-40239C68B0A2}">
      <dgm:prSet/>
      <dgm:spPr/>
      <dgm:t>
        <a:bodyPr/>
        <a:lstStyle/>
        <a:p>
          <a:endParaRPr lang="en-US"/>
        </a:p>
      </dgm:t>
    </dgm:pt>
    <dgm:pt modelId="{D8F08B20-BC8C-4942-A987-5B408535FA34}" type="sibTrans" cxnId="{270C35A9-3AED-4A5C-B684-40239C68B0A2}">
      <dgm:prSet/>
      <dgm:spPr/>
      <dgm:t>
        <a:bodyPr/>
        <a:lstStyle/>
        <a:p>
          <a:endParaRPr lang="en-US"/>
        </a:p>
      </dgm:t>
    </dgm:pt>
    <dgm:pt modelId="{C6CC7919-EEEC-4C39-9424-56ECC329972B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3000"/>
            </a:spcBef>
            <a:spcAft>
              <a:spcPts val="0"/>
            </a:spcAft>
          </a:pPr>
          <a:r>
            <a:rPr lang="en-US" sz="3600" b="1" dirty="0" smtClean="0"/>
            <a:t>Product: </a:t>
          </a:r>
          <a:r>
            <a:rPr lang="en-US" sz="3600" b="0" dirty="0" smtClean="0"/>
            <a:t>artist presentations with Utah Arts Festival</a:t>
          </a:r>
          <a:endParaRPr lang="en-US" sz="3600" b="0" dirty="0"/>
        </a:p>
      </dgm:t>
    </dgm:pt>
    <dgm:pt modelId="{60DF17BD-6CC7-43BB-81B1-8339399C95DF}" type="parTrans" cxnId="{583D034A-2AEF-4030-9295-36C2C1D95D65}">
      <dgm:prSet/>
      <dgm:spPr/>
      <dgm:t>
        <a:bodyPr/>
        <a:lstStyle/>
        <a:p>
          <a:endParaRPr lang="en-US"/>
        </a:p>
      </dgm:t>
    </dgm:pt>
    <dgm:pt modelId="{DE9B474E-63B1-4FCF-BCCB-6D46BEA12E3E}" type="sibTrans" cxnId="{583D034A-2AEF-4030-9295-36C2C1D95D65}">
      <dgm:prSet/>
      <dgm:spPr/>
      <dgm:t>
        <a:bodyPr/>
        <a:lstStyle/>
        <a:p>
          <a:endParaRPr lang="en-US"/>
        </a:p>
      </dgm:t>
    </dgm:pt>
    <dgm:pt modelId="{43DEB47B-FF00-4012-B9C6-A7B383E41821}">
      <dgm:prSet custT="1"/>
      <dgm:spPr/>
      <dgm:t>
        <a:bodyPr/>
        <a:lstStyle/>
        <a:p>
          <a:pPr rtl="0">
            <a:lnSpc>
              <a:spcPct val="100000"/>
            </a:lnSpc>
            <a:spcBef>
              <a:spcPts val="3000"/>
            </a:spcBef>
            <a:spcAft>
              <a:spcPts val="0"/>
            </a:spcAft>
          </a:pPr>
          <a:r>
            <a:rPr lang="en-US" sz="3600" b="1" dirty="0" smtClean="0"/>
            <a:t>CCRS/Careers: </a:t>
          </a:r>
          <a:r>
            <a:rPr lang="en-US" sz="3600" b="0" dirty="0" smtClean="0"/>
            <a:t>Interpreting visual/printed texts; Comparing texts; Delivering a product; graphic designer &amp; game designer</a:t>
          </a:r>
          <a:endParaRPr lang="en-US" sz="3600" b="0" dirty="0"/>
        </a:p>
      </dgm:t>
    </dgm:pt>
    <dgm:pt modelId="{D195F054-33BA-4167-9DC2-02A909DF6355}" type="parTrans" cxnId="{2A597FEC-460C-4B12-B126-7C351057A311}">
      <dgm:prSet/>
      <dgm:spPr/>
      <dgm:t>
        <a:bodyPr/>
        <a:lstStyle/>
        <a:p>
          <a:endParaRPr lang="en-US"/>
        </a:p>
      </dgm:t>
    </dgm:pt>
    <dgm:pt modelId="{D8CF49B2-4B8B-4476-8A9F-063B8F1A2861}" type="sibTrans" cxnId="{2A597FEC-460C-4B12-B126-7C351057A311}">
      <dgm:prSet/>
      <dgm:spPr/>
      <dgm:t>
        <a:bodyPr/>
        <a:lstStyle/>
        <a:p>
          <a:endParaRPr lang="en-US"/>
        </a:p>
      </dgm:t>
    </dgm:pt>
    <dgm:pt modelId="{18E0A723-3CE9-4D52-B3DA-5FDCF70D5445}" type="pres">
      <dgm:prSet presAssocID="{BDFFED81-F07E-42B6-B4DB-6339D03414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B88B09-8D72-461D-976D-7AA7428BC416}" type="pres">
      <dgm:prSet presAssocID="{1FC3E9E3-B8F3-4DFB-B497-ADB0A0B8252A}" presName="parentText" presStyleLbl="node1" presStyleIdx="0" presStyleCnt="1" custScaleY="766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4D88B-DBD8-45E1-811D-9E7D8A5CD450}" type="pres">
      <dgm:prSet presAssocID="{1FC3E9E3-B8F3-4DFB-B497-ADB0A0B8252A}" presName="childText" presStyleLbl="revTx" presStyleIdx="0" presStyleCnt="1" custScaleY="140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ED4A56-8C98-4A13-BEF0-B7C1C8D7F0B9}" type="presOf" srcId="{F6304B12-5F24-40A2-9430-26899417E4B4}" destId="{0B34D88B-DBD8-45E1-811D-9E7D8A5CD450}" srcOrd="0" destOrd="0" presId="urn:microsoft.com/office/officeart/2005/8/layout/vList2"/>
    <dgm:cxn modelId="{1B7E7387-D070-4A43-8824-928EF5CC678B}" type="presOf" srcId="{C6CC7919-EEEC-4C39-9424-56ECC329972B}" destId="{0B34D88B-DBD8-45E1-811D-9E7D8A5CD450}" srcOrd="0" destOrd="2" presId="urn:microsoft.com/office/officeart/2005/8/layout/vList2"/>
    <dgm:cxn modelId="{D6398731-4173-4CD7-BC39-7F005E7EDFB6}" srcId="{1FC3E9E3-B8F3-4DFB-B497-ADB0A0B8252A}" destId="{F6304B12-5F24-40A2-9430-26899417E4B4}" srcOrd="0" destOrd="0" parTransId="{6BA8D405-81B2-4854-AFE1-D8F5724A1A21}" sibTransId="{195D6270-D025-4ACA-B9D3-915133C20CE1}"/>
    <dgm:cxn modelId="{583D034A-2AEF-4030-9295-36C2C1D95D65}" srcId="{1FC3E9E3-B8F3-4DFB-B497-ADB0A0B8252A}" destId="{C6CC7919-EEEC-4C39-9424-56ECC329972B}" srcOrd="2" destOrd="0" parTransId="{60DF17BD-6CC7-43BB-81B1-8339399C95DF}" sibTransId="{DE9B474E-63B1-4FCF-BCCB-6D46BEA12E3E}"/>
    <dgm:cxn modelId="{D9A5354E-6CBF-44F4-B0D5-3AF9A2DC8F4F}" srcId="{BDFFED81-F07E-42B6-B4DB-6339D0341443}" destId="{1FC3E9E3-B8F3-4DFB-B497-ADB0A0B8252A}" srcOrd="0" destOrd="0" parTransId="{E3BE7DFF-818C-4505-BB28-94722141F689}" sibTransId="{BBD557D3-DAFD-4EF5-9852-5EFE9A0EA4CA}"/>
    <dgm:cxn modelId="{E6B63C45-6D91-4DB9-97A5-713AAB646EF9}" type="presOf" srcId="{94540FF4-22B2-42B9-BBDE-FF7658D406D0}" destId="{0B34D88B-DBD8-45E1-811D-9E7D8A5CD450}" srcOrd="0" destOrd="1" presId="urn:microsoft.com/office/officeart/2005/8/layout/vList2"/>
    <dgm:cxn modelId="{4AD0AB8B-4A75-40EF-9B5F-BB24D28D9BC5}" type="presOf" srcId="{BDFFED81-F07E-42B6-B4DB-6339D0341443}" destId="{18E0A723-3CE9-4D52-B3DA-5FDCF70D5445}" srcOrd="0" destOrd="0" presId="urn:microsoft.com/office/officeart/2005/8/layout/vList2"/>
    <dgm:cxn modelId="{7AE35615-63D1-4B26-9BDE-28C1C0C054BC}" type="presOf" srcId="{1FC3E9E3-B8F3-4DFB-B497-ADB0A0B8252A}" destId="{E8B88B09-8D72-461D-976D-7AA7428BC416}" srcOrd="0" destOrd="0" presId="urn:microsoft.com/office/officeart/2005/8/layout/vList2"/>
    <dgm:cxn modelId="{FE56F5C5-6C8F-4846-AB32-398DF74C64FB}" type="presOf" srcId="{43DEB47B-FF00-4012-B9C6-A7B383E41821}" destId="{0B34D88B-DBD8-45E1-811D-9E7D8A5CD450}" srcOrd="0" destOrd="3" presId="urn:microsoft.com/office/officeart/2005/8/layout/vList2"/>
    <dgm:cxn modelId="{270C35A9-3AED-4A5C-B684-40239C68B0A2}" srcId="{1FC3E9E3-B8F3-4DFB-B497-ADB0A0B8252A}" destId="{94540FF4-22B2-42B9-BBDE-FF7658D406D0}" srcOrd="1" destOrd="0" parTransId="{4463EC75-78D1-4FA3-ABC3-1E6270596B6E}" sibTransId="{D8F08B20-BC8C-4942-A987-5B408535FA34}"/>
    <dgm:cxn modelId="{2A597FEC-460C-4B12-B126-7C351057A311}" srcId="{1FC3E9E3-B8F3-4DFB-B497-ADB0A0B8252A}" destId="{43DEB47B-FF00-4012-B9C6-A7B383E41821}" srcOrd="3" destOrd="0" parTransId="{D195F054-33BA-4167-9DC2-02A909DF6355}" sibTransId="{D8CF49B2-4B8B-4476-8A9F-063B8F1A2861}"/>
    <dgm:cxn modelId="{D144926E-6A6E-49B4-B271-4779399C7BF7}" type="presParOf" srcId="{18E0A723-3CE9-4D52-B3DA-5FDCF70D5445}" destId="{E8B88B09-8D72-461D-976D-7AA7428BC416}" srcOrd="0" destOrd="0" presId="urn:microsoft.com/office/officeart/2005/8/layout/vList2"/>
    <dgm:cxn modelId="{481866DE-FD5B-43CD-B089-2E8818FA977B}" type="presParOf" srcId="{18E0A723-3CE9-4D52-B3DA-5FDCF70D5445}" destId="{0B34D88B-DBD8-45E1-811D-9E7D8A5CD45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BB98E6-1F91-4549-9CB9-227CD3FFB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B124FB-C4B7-4403-BDD6-58E58396934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dirty="0" smtClean="0"/>
            <a:t>Legislature - Here’s our plan:</a:t>
          </a:r>
        </a:p>
      </dgm:t>
    </dgm:pt>
    <dgm:pt modelId="{CA77753D-239E-459A-BB3E-B74A86167F41}" type="parTrans" cxnId="{EA36B4AB-DC4B-45BF-9889-F57481D4A71C}">
      <dgm:prSet/>
      <dgm:spPr/>
      <dgm:t>
        <a:bodyPr/>
        <a:lstStyle/>
        <a:p>
          <a:endParaRPr lang="en-US"/>
        </a:p>
      </dgm:t>
    </dgm:pt>
    <dgm:pt modelId="{1383F619-F08B-4680-8E69-C88EA73C5B64}" type="sibTrans" cxnId="{EA36B4AB-DC4B-45BF-9889-F57481D4A71C}">
      <dgm:prSet/>
      <dgm:spPr/>
      <dgm:t>
        <a:bodyPr/>
        <a:lstStyle/>
        <a:p>
          <a:endParaRPr lang="en-US"/>
        </a:p>
      </dgm:t>
    </dgm:pt>
    <dgm:pt modelId="{7BE019BA-50BC-4099-B2EE-18106126F249}">
      <dgm:prSet custT="1"/>
      <dgm:spPr/>
      <dgm:t>
        <a:bodyPr/>
        <a:lstStyle/>
        <a:p>
          <a:pPr algn="l" rtl="0"/>
          <a:r>
            <a:rPr lang="en-US" sz="4000" b="1" dirty="0" smtClean="0"/>
            <a:t>Narrow: </a:t>
          </a:r>
          <a:r>
            <a:rPr lang="en-US" sz="4000" b="0" dirty="0" smtClean="0"/>
            <a:t>KWL – Know, Want to Know, Learn</a:t>
          </a:r>
          <a:endParaRPr lang="en-US" sz="4000" b="0" dirty="0"/>
        </a:p>
      </dgm:t>
    </dgm:pt>
    <dgm:pt modelId="{024E2900-879A-4946-AD28-25A2E6376545}" type="parTrans" cxnId="{73832DCE-ACA5-4D8F-A909-CDEF9315C156}">
      <dgm:prSet/>
      <dgm:spPr/>
      <dgm:t>
        <a:bodyPr/>
        <a:lstStyle/>
        <a:p>
          <a:endParaRPr lang="en-US"/>
        </a:p>
      </dgm:t>
    </dgm:pt>
    <dgm:pt modelId="{A458A29B-EEFD-432B-BF41-321BE4DAA089}" type="sibTrans" cxnId="{73832DCE-ACA5-4D8F-A909-CDEF9315C156}">
      <dgm:prSet/>
      <dgm:spPr/>
      <dgm:t>
        <a:bodyPr/>
        <a:lstStyle/>
        <a:p>
          <a:endParaRPr lang="en-US"/>
        </a:p>
      </dgm:t>
    </dgm:pt>
    <dgm:pt modelId="{A70B2B1B-F15E-415B-B06F-6AB0C7F036D0}">
      <dgm:prSet custT="1"/>
      <dgm:spPr/>
      <dgm:t>
        <a:bodyPr/>
        <a:lstStyle/>
        <a:p>
          <a:pPr algn="l" rtl="0"/>
          <a:r>
            <a:rPr lang="en-US" sz="4000" b="1" dirty="0" smtClean="0"/>
            <a:t>Product: </a:t>
          </a:r>
          <a:r>
            <a:rPr lang="en-US" sz="4000" b="0" dirty="0" smtClean="0"/>
            <a:t>write to legislators (express opinion)</a:t>
          </a:r>
          <a:endParaRPr lang="en-US" sz="4000" b="0" dirty="0"/>
        </a:p>
      </dgm:t>
    </dgm:pt>
    <dgm:pt modelId="{3F02876B-F7E8-4B88-B0E2-6B975BA3EDC9}" type="parTrans" cxnId="{E3A08EAB-09F7-4F43-9DA2-CF4E637C96F4}">
      <dgm:prSet/>
      <dgm:spPr/>
      <dgm:t>
        <a:bodyPr/>
        <a:lstStyle/>
        <a:p>
          <a:endParaRPr lang="en-US"/>
        </a:p>
      </dgm:t>
    </dgm:pt>
    <dgm:pt modelId="{DC564D2B-78DB-42D6-B0B9-71FD4595416E}" type="sibTrans" cxnId="{E3A08EAB-09F7-4F43-9DA2-CF4E637C96F4}">
      <dgm:prSet/>
      <dgm:spPr/>
      <dgm:t>
        <a:bodyPr/>
        <a:lstStyle/>
        <a:p>
          <a:endParaRPr lang="en-US"/>
        </a:p>
      </dgm:t>
    </dgm:pt>
    <dgm:pt modelId="{EE7704E2-BC86-4652-A23C-13BF1873FDBB}">
      <dgm:prSet custT="1"/>
      <dgm:spPr/>
      <dgm:t>
        <a:bodyPr/>
        <a:lstStyle/>
        <a:p>
          <a:pPr algn="l" rtl="0"/>
          <a:r>
            <a:rPr lang="en-US" sz="4000" b="1" dirty="0" smtClean="0"/>
            <a:t>CCRS/Careers: </a:t>
          </a:r>
          <a:r>
            <a:rPr lang="en-US" sz="4000" b="0" dirty="0" smtClean="0"/>
            <a:t>Interpret/relate NF; write cohesive text; Argue point</a:t>
          </a:r>
          <a:endParaRPr lang="en-US" sz="4000" b="0" dirty="0"/>
        </a:p>
      </dgm:t>
    </dgm:pt>
    <dgm:pt modelId="{2A3F01D4-EFCD-4674-8D22-A8DBBFCBAD85}" type="parTrans" cxnId="{1784645D-C2EA-4E1D-BB20-106339051B5D}">
      <dgm:prSet/>
      <dgm:spPr/>
      <dgm:t>
        <a:bodyPr/>
        <a:lstStyle/>
        <a:p>
          <a:endParaRPr lang="en-US"/>
        </a:p>
      </dgm:t>
    </dgm:pt>
    <dgm:pt modelId="{845E494A-E9C4-4B5E-BED8-667653865980}" type="sibTrans" cxnId="{1784645D-C2EA-4E1D-BB20-106339051B5D}">
      <dgm:prSet/>
      <dgm:spPr/>
      <dgm:t>
        <a:bodyPr/>
        <a:lstStyle/>
        <a:p>
          <a:endParaRPr lang="en-US"/>
        </a:p>
      </dgm:t>
    </dgm:pt>
    <dgm:pt modelId="{E328DA0A-2A8A-4B19-B64A-E19FCC1B8117}">
      <dgm:prSet custT="1"/>
      <dgm:spPr/>
      <dgm:t>
        <a:bodyPr/>
        <a:lstStyle/>
        <a:p>
          <a:pPr algn="l" rtl="0"/>
          <a:r>
            <a:rPr lang="en-US" sz="4000" b="1" dirty="0" err="1" smtClean="0"/>
            <a:t>Obj</a:t>
          </a:r>
          <a:r>
            <a:rPr lang="en-US" sz="4000" b="1" dirty="0" smtClean="0"/>
            <a:t>: </a:t>
          </a:r>
          <a:r>
            <a:rPr lang="en-US" sz="4000" b="0" dirty="0" smtClean="0"/>
            <a:t>Real people; Understand &amp; follow bill </a:t>
          </a:r>
          <a:endParaRPr lang="en-US" sz="4000" b="0" dirty="0"/>
        </a:p>
      </dgm:t>
    </dgm:pt>
    <dgm:pt modelId="{A21D6A52-7EAC-4295-96B1-CA4A15890337}" type="parTrans" cxnId="{69A564D5-95DA-412E-8A9F-83FA93D0A289}">
      <dgm:prSet/>
      <dgm:spPr/>
      <dgm:t>
        <a:bodyPr/>
        <a:lstStyle/>
        <a:p>
          <a:endParaRPr lang="en-US"/>
        </a:p>
      </dgm:t>
    </dgm:pt>
    <dgm:pt modelId="{10657E6D-65E7-4399-B572-4440140FF973}" type="sibTrans" cxnId="{69A564D5-95DA-412E-8A9F-83FA93D0A289}">
      <dgm:prSet/>
      <dgm:spPr/>
      <dgm:t>
        <a:bodyPr/>
        <a:lstStyle/>
        <a:p>
          <a:endParaRPr lang="en-US"/>
        </a:p>
      </dgm:t>
    </dgm:pt>
    <dgm:pt modelId="{73D23F1C-9607-4139-B238-F5B9AA000E00}" type="pres">
      <dgm:prSet presAssocID="{50BB98E6-1F91-4549-9CB9-227CD3FFB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0CD878-F374-47FE-BEAA-539EA341D8C3}" type="pres">
      <dgm:prSet presAssocID="{77B124FB-C4B7-4403-BDD6-58E583969340}" presName="parentText" presStyleLbl="node1" presStyleIdx="0" presStyleCnt="1" custScaleY="80320" custLinFactNeighborX="285" custLinFactNeighborY="-93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FD1F5-2859-4619-BD42-CCC119E45EAE}" type="pres">
      <dgm:prSet presAssocID="{77B124FB-C4B7-4403-BDD6-58E58396934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18A646-5161-4945-997C-26C6F4D6025C}" type="presOf" srcId="{E328DA0A-2A8A-4B19-B64A-E19FCC1B8117}" destId="{313FD1F5-2859-4619-BD42-CCC119E45EAE}" srcOrd="0" destOrd="1" presId="urn:microsoft.com/office/officeart/2005/8/layout/vList2"/>
    <dgm:cxn modelId="{E3A08EAB-09F7-4F43-9DA2-CF4E637C96F4}" srcId="{77B124FB-C4B7-4403-BDD6-58E583969340}" destId="{A70B2B1B-F15E-415B-B06F-6AB0C7F036D0}" srcOrd="2" destOrd="0" parTransId="{3F02876B-F7E8-4B88-B0E2-6B975BA3EDC9}" sibTransId="{DC564D2B-78DB-42D6-B0B9-71FD4595416E}"/>
    <dgm:cxn modelId="{FF0585E2-4CFF-4842-AF67-BD236044F614}" type="presOf" srcId="{EE7704E2-BC86-4652-A23C-13BF1873FDBB}" destId="{313FD1F5-2859-4619-BD42-CCC119E45EAE}" srcOrd="0" destOrd="3" presId="urn:microsoft.com/office/officeart/2005/8/layout/vList2"/>
    <dgm:cxn modelId="{EA36B4AB-DC4B-45BF-9889-F57481D4A71C}" srcId="{50BB98E6-1F91-4549-9CB9-227CD3FFB066}" destId="{77B124FB-C4B7-4403-BDD6-58E583969340}" srcOrd="0" destOrd="0" parTransId="{CA77753D-239E-459A-BB3E-B74A86167F41}" sibTransId="{1383F619-F08B-4680-8E69-C88EA73C5B64}"/>
    <dgm:cxn modelId="{69A564D5-95DA-412E-8A9F-83FA93D0A289}" srcId="{77B124FB-C4B7-4403-BDD6-58E583969340}" destId="{E328DA0A-2A8A-4B19-B64A-E19FCC1B8117}" srcOrd="1" destOrd="0" parTransId="{A21D6A52-7EAC-4295-96B1-CA4A15890337}" sibTransId="{10657E6D-65E7-4399-B572-4440140FF973}"/>
    <dgm:cxn modelId="{73832DCE-ACA5-4D8F-A909-CDEF9315C156}" srcId="{77B124FB-C4B7-4403-BDD6-58E583969340}" destId="{7BE019BA-50BC-4099-B2EE-18106126F249}" srcOrd="0" destOrd="0" parTransId="{024E2900-879A-4946-AD28-25A2E6376545}" sibTransId="{A458A29B-EEFD-432B-BF41-321BE4DAA089}"/>
    <dgm:cxn modelId="{1784645D-C2EA-4E1D-BB20-106339051B5D}" srcId="{77B124FB-C4B7-4403-BDD6-58E583969340}" destId="{EE7704E2-BC86-4652-A23C-13BF1873FDBB}" srcOrd="3" destOrd="0" parTransId="{2A3F01D4-EFCD-4674-8D22-A8DBBFCBAD85}" sibTransId="{845E494A-E9C4-4B5E-BED8-667653865980}"/>
    <dgm:cxn modelId="{DA2CE64C-ED26-4A52-A444-3F4F6FE45931}" type="presOf" srcId="{50BB98E6-1F91-4549-9CB9-227CD3FFB066}" destId="{73D23F1C-9607-4139-B238-F5B9AA000E00}" srcOrd="0" destOrd="0" presId="urn:microsoft.com/office/officeart/2005/8/layout/vList2"/>
    <dgm:cxn modelId="{49B14F67-5603-4A15-8549-C0FC43E8C49C}" type="presOf" srcId="{77B124FB-C4B7-4403-BDD6-58E583969340}" destId="{E20CD878-F374-47FE-BEAA-539EA341D8C3}" srcOrd="0" destOrd="0" presId="urn:microsoft.com/office/officeart/2005/8/layout/vList2"/>
    <dgm:cxn modelId="{25B5F5DD-E4A0-4888-A6BD-FC15FC1A160D}" type="presOf" srcId="{7BE019BA-50BC-4099-B2EE-18106126F249}" destId="{313FD1F5-2859-4619-BD42-CCC119E45EAE}" srcOrd="0" destOrd="0" presId="urn:microsoft.com/office/officeart/2005/8/layout/vList2"/>
    <dgm:cxn modelId="{168B6B82-AE76-4073-8DDC-E736B8C0C492}" type="presOf" srcId="{A70B2B1B-F15E-415B-B06F-6AB0C7F036D0}" destId="{313FD1F5-2859-4619-BD42-CCC119E45EAE}" srcOrd="0" destOrd="2" presId="urn:microsoft.com/office/officeart/2005/8/layout/vList2"/>
    <dgm:cxn modelId="{C92EF9A1-C103-44F6-8196-A275199052C5}" type="presParOf" srcId="{73D23F1C-9607-4139-B238-F5B9AA000E00}" destId="{E20CD878-F374-47FE-BEAA-539EA341D8C3}" srcOrd="0" destOrd="0" presId="urn:microsoft.com/office/officeart/2005/8/layout/vList2"/>
    <dgm:cxn modelId="{9784FC5B-AA00-4CBC-B013-9D940C9D4756}" type="presParOf" srcId="{73D23F1C-9607-4139-B238-F5B9AA000E00}" destId="{313FD1F5-2859-4619-BD42-CCC119E45EA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C94741-D1BD-4056-BC9F-A4C3809C7E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E8A7CD-800A-4A52-917D-CA0044BE3703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dirty="0" smtClean="0"/>
            <a:t>Culture - Here’s our plan:</a:t>
          </a:r>
          <a:endParaRPr lang="en-US" sz="4000" dirty="0" smtClean="0"/>
        </a:p>
      </dgm:t>
    </dgm:pt>
    <dgm:pt modelId="{8954E30E-5ABA-410F-B3C5-EACF51A1BCE6}" type="parTrans" cxnId="{EADDAE2B-B4A1-40C3-B019-4FD8F6DCF676}">
      <dgm:prSet/>
      <dgm:spPr/>
      <dgm:t>
        <a:bodyPr/>
        <a:lstStyle/>
        <a:p>
          <a:endParaRPr lang="en-US"/>
        </a:p>
      </dgm:t>
    </dgm:pt>
    <dgm:pt modelId="{FCA4BE73-9331-4DD2-9F84-6467F8441728}" type="sibTrans" cxnId="{EADDAE2B-B4A1-40C3-B019-4FD8F6DCF676}">
      <dgm:prSet/>
      <dgm:spPr/>
      <dgm:t>
        <a:bodyPr/>
        <a:lstStyle/>
        <a:p>
          <a:endParaRPr lang="en-US"/>
        </a:p>
      </dgm:t>
    </dgm:pt>
    <dgm:pt modelId="{B4359194-5C8B-4629-ADC6-1EA74627F908}">
      <dgm:prSet custT="1"/>
      <dgm:spPr/>
      <dgm:t>
        <a:bodyPr/>
        <a:lstStyle/>
        <a:p>
          <a:pPr rtl="0"/>
          <a:r>
            <a:rPr lang="en-US" sz="4000" b="1" dirty="0" smtClean="0"/>
            <a:t>Narrow: </a:t>
          </a:r>
          <a:r>
            <a:rPr lang="en-US" sz="4000" b="0" dirty="0" smtClean="0"/>
            <a:t>KWL – Know, Want to Know, Learn</a:t>
          </a:r>
          <a:endParaRPr lang="en-US" sz="4000" b="0" dirty="0"/>
        </a:p>
      </dgm:t>
    </dgm:pt>
    <dgm:pt modelId="{F12B94B1-85B3-4BAA-A1D1-AB8C5DD2104D}" type="parTrans" cxnId="{EC37C480-0687-45FE-922B-FC6F512FAD0E}">
      <dgm:prSet/>
      <dgm:spPr/>
      <dgm:t>
        <a:bodyPr/>
        <a:lstStyle/>
        <a:p>
          <a:endParaRPr lang="en-US"/>
        </a:p>
      </dgm:t>
    </dgm:pt>
    <dgm:pt modelId="{013DCA29-D2D0-4D52-90E4-78CA1E4CC857}" type="sibTrans" cxnId="{EC37C480-0687-45FE-922B-FC6F512FAD0E}">
      <dgm:prSet/>
      <dgm:spPr/>
      <dgm:t>
        <a:bodyPr/>
        <a:lstStyle/>
        <a:p>
          <a:endParaRPr lang="en-US"/>
        </a:p>
      </dgm:t>
    </dgm:pt>
    <dgm:pt modelId="{00F04522-09D5-4290-8491-FFC967F10652}">
      <dgm:prSet custT="1"/>
      <dgm:spPr/>
      <dgm:t>
        <a:bodyPr/>
        <a:lstStyle/>
        <a:p>
          <a:pPr rtl="0"/>
          <a:r>
            <a:rPr lang="en-US" sz="4000" b="1" dirty="0" err="1" smtClean="0">
              <a:solidFill>
                <a:schemeClr val="tx1"/>
              </a:solidFill>
            </a:rPr>
            <a:t>Obj</a:t>
          </a:r>
          <a:r>
            <a:rPr lang="en-US" sz="4000" b="1" dirty="0" smtClean="0">
              <a:solidFill>
                <a:schemeClr val="tx1"/>
              </a:solidFill>
            </a:rPr>
            <a:t>: </a:t>
          </a:r>
          <a:r>
            <a:rPr lang="en-US" sz="4000" b="0" dirty="0" smtClean="0">
              <a:solidFill>
                <a:schemeClr val="tx1"/>
              </a:solidFill>
            </a:rPr>
            <a:t>presentations - who we are; connect with each other</a:t>
          </a:r>
          <a:r>
            <a:rPr lang="en-US" sz="4000" b="1" dirty="0" smtClean="0">
              <a:solidFill>
                <a:schemeClr val="tx1"/>
              </a:solidFill>
            </a:rPr>
            <a:t> </a:t>
          </a:r>
          <a:endParaRPr lang="en-US" sz="4000" dirty="0">
            <a:solidFill>
              <a:schemeClr val="tx1"/>
            </a:solidFill>
          </a:endParaRPr>
        </a:p>
      </dgm:t>
    </dgm:pt>
    <dgm:pt modelId="{5A80B866-5922-414C-B08F-D4E8BB456F39}" type="parTrans" cxnId="{97C79C13-57C2-4085-9B7B-2CBD06792283}">
      <dgm:prSet/>
      <dgm:spPr/>
      <dgm:t>
        <a:bodyPr/>
        <a:lstStyle/>
        <a:p>
          <a:endParaRPr lang="en-US"/>
        </a:p>
      </dgm:t>
    </dgm:pt>
    <dgm:pt modelId="{403B82EC-8C01-412E-949C-17CFD7CC0240}" type="sibTrans" cxnId="{97C79C13-57C2-4085-9B7B-2CBD06792283}">
      <dgm:prSet/>
      <dgm:spPr/>
      <dgm:t>
        <a:bodyPr/>
        <a:lstStyle/>
        <a:p>
          <a:endParaRPr lang="en-US"/>
        </a:p>
      </dgm:t>
    </dgm:pt>
    <dgm:pt modelId="{7F403F7B-1A65-440F-B8C8-51C1CEAAA592}">
      <dgm:prSet custT="1"/>
      <dgm:spPr/>
      <dgm:t>
        <a:bodyPr/>
        <a:lstStyle/>
        <a:p>
          <a:pPr rtl="0"/>
          <a:r>
            <a:rPr lang="en-US" sz="4000" b="1" dirty="0" smtClean="0">
              <a:solidFill>
                <a:schemeClr val="tx1"/>
              </a:solidFill>
            </a:rPr>
            <a:t>Product: </a:t>
          </a:r>
          <a:r>
            <a:rPr lang="en-US" sz="4000" b="0" dirty="0" smtClean="0">
              <a:solidFill>
                <a:schemeClr val="tx1"/>
              </a:solidFill>
            </a:rPr>
            <a:t>comfort food stories &amp; recipes</a:t>
          </a:r>
          <a:endParaRPr lang="en-US" sz="4000" b="0" dirty="0">
            <a:solidFill>
              <a:schemeClr val="tx1"/>
            </a:solidFill>
          </a:endParaRPr>
        </a:p>
      </dgm:t>
    </dgm:pt>
    <dgm:pt modelId="{9A62103F-6B21-4E27-A090-8118678B4380}" type="parTrans" cxnId="{B8BA10E6-5B6B-44C1-82C1-0DC24705757E}">
      <dgm:prSet/>
      <dgm:spPr/>
      <dgm:t>
        <a:bodyPr/>
        <a:lstStyle/>
        <a:p>
          <a:endParaRPr lang="en-US"/>
        </a:p>
      </dgm:t>
    </dgm:pt>
    <dgm:pt modelId="{3FE706FB-4A9E-4A6D-991C-7D471EDA4A17}" type="sibTrans" cxnId="{B8BA10E6-5B6B-44C1-82C1-0DC24705757E}">
      <dgm:prSet/>
      <dgm:spPr/>
      <dgm:t>
        <a:bodyPr/>
        <a:lstStyle/>
        <a:p>
          <a:endParaRPr lang="en-US"/>
        </a:p>
      </dgm:t>
    </dgm:pt>
    <dgm:pt modelId="{DF7EBC2B-304D-4537-9901-4B253125A612}">
      <dgm:prSet custT="1"/>
      <dgm:spPr/>
      <dgm:t>
        <a:bodyPr/>
        <a:lstStyle/>
        <a:p>
          <a:pPr rtl="0"/>
          <a:r>
            <a:rPr lang="en-US" sz="4000" b="1" dirty="0" smtClean="0">
              <a:solidFill>
                <a:schemeClr val="tx1"/>
              </a:solidFill>
            </a:rPr>
            <a:t>CCRS/Careers: </a:t>
          </a:r>
          <a:r>
            <a:rPr lang="en-US" sz="4000" b="0" dirty="0" smtClean="0">
              <a:solidFill>
                <a:schemeClr val="tx1"/>
              </a:solidFill>
            </a:rPr>
            <a:t>Interpret/relate NF; investigative skills; write cohesive texts; speaking/listening skills</a:t>
          </a:r>
          <a:endParaRPr lang="en-US" sz="4000" b="0" dirty="0">
            <a:solidFill>
              <a:schemeClr val="tx1"/>
            </a:solidFill>
          </a:endParaRPr>
        </a:p>
      </dgm:t>
    </dgm:pt>
    <dgm:pt modelId="{40417426-445F-4720-90DB-5A2013DE30E7}" type="parTrans" cxnId="{22124C11-370B-449A-9008-E6617290F537}">
      <dgm:prSet/>
      <dgm:spPr/>
      <dgm:t>
        <a:bodyPr/>
        <a:lstStyle/>
        <a:p>
          <a:endParaRPr lang="en-US"/>
        </a:p>
      </dgm:t>
    </dgm:pt>
    <dgm:pt modelId="{4E801C15-CCCD-48C7-9241-E362093695D7}" type="sibTrans" cxnId="{22124C11-370B-449A-9008-E6617290F537}">
      <dgm:prSet/>
      <dgm:spPr/>
      <dgm:t>
        <a:bodyPr/>
        <a:lstStyle/>
        <a:p>
          <a:endParaRPr lang="en-US"/>
        </a:p>
      </dgm:t>
    </dgm:pt>
    <dgm:pt modelId="{1E45BC24-B5A9-49FC-B7EC-ABB57BD3CEBC}" type="pres">
      <dgm:prSet presAssocID="{6CC94741-D1BD-4056-BC9F-A4C3809C7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8388BA-69E4-482C-B8E2-E0E6F91A2E01}" type="pres">
      <dgm:prSet presAssocID="{08E8A7CD-800A-4A52-917D-CA0044BE3703}" presName="parentText" presStyleLbl="node1" presStyleIdx="0" presStyleCnt="1" custScaleY="679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6848A-580E-41AE-927C-4C28A583DE88}" type="pres">
      <dgm:prSet presAssocID="{08E8A7CD-800A-4A52-917D-CA0044BE3703}" presName="childText" presStyleLbl="revTx" presStyleIdx="0" presStyleCnt="1" custScaleY="156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46C2D6-735E-427C-B128-FCCA5D8E4E72}" type="presOf" srcId="{7F403F7B-1A65-440F-B8C8-51C1CEAAA592}" destId="{9AE6848A-580E-41AE-927C-4C28A583DE88}" srcOrd="0" destOrd="2" presId="urn:microsoft.com/office/officeart/2005/8/layout/vList2"/>
    <dgm:cxn modelId="{2E6C9DD9-3D7A-4ABC-833A-4121BFF32CF5}" type="presOf" srcId="{DF7EBC2B-304D-4537-9901-4B253125A612}" destId="{9AE6848A-580E-41AE-927C-4C28A583DE88}" srcOrd="0" destOrd="3" presId="urn:microsoft.com/office/officeart/2005/8/layout/vList2"/>
    <dgm:cxn modelId="{EADDAE2B-B4A1-40C3-B019-4FD8F6DCF676}" srcId="{6CC94741-D1BD-4056-BC9F-A4C3809C7E26}" destId="{08E8A7CD-800A-4A52-917D-CA0044BE3703}" srcOrd="0" destOrd="0" parTransId="{8954E30E-5ABA-410F-B3C5-EACF51A1BCE6}" sibTransId="{FCA4BE73-9331-4DD2-9F84-6467F8441728}"/>
    <dgm:cxn modelId="{B8BA10E6-5B6B-44C1-82C1-0DC24705757E}" srcId="{08E8A7CD-800A-4A52-917D-CA0044BE3703}" destId="{7F403F7B-1A65-440F-B8C8-51C1CEAAA592}" srcOrd="2" destOrd="0" parTransId="{9A62103F-6B21-4E27-A090-8118678B4380}" sibTransId="{3FE706FB-4A9E-4A6D-991C-7D471EDA4A17}"/>
    <dgm:cxn modelId="{97C79C13-57C2-4085-9B7B-2CBD06792283}" srcId="{08E8A7CD-800A-4A52-917D-CA0044BE3703}" destId="{00F04522-09D5-4290-8491-FFC967F10652}" srcOrd="1" destOrd="0" parTransId="{5A80B866-5922-414C-B08F-D4E8BB456F39}" sibTransId="{403B82EC-8C01-412E-949C-17CFD7CC0240}"/>
    <dgm:cxn modelId="{22124C11-370B-449A-9008-E6617290F537}" srcId="{08E8A7CD-800A-4A52-917D-CA0044BE3703}" destId="{DF7EBC2B-304D-4537-9901-4B253125A612}" srcOrd="3" destOrd="0" parTransId="{40417426-445F-4720-90DB-5A2013DE30E7}" sibTransId="{4E801C15-CCCD-48C7-9241-E362093695D7}"/>
    <dgm:cxn modelId="{0D3E7403-45CB-4C31-9080-72BAEAE6DD16}" type="presOf" srcId="{08E8A7CD-800A-4A52-917D-CA0044BE3703}" destId="{C78388BA-69E4-482C-B8E2-E0E6F91A2E01}" srcOrd="0" destOrd="0" presId="urn:microsoft.com/office/officeart/2005/8/layout/vList2"/>
    <dgm:cxn modelId="{C483F381-726F-41F8-9D17-AF86DA87BB15}" type="presOf" srcId="{B4359194-5C8B-4629-ADC6-1EA74627F908}" destId="{9AE6848A-580E-41AE-927C-4C28A583DE88}" srcOrd="0" destOrd="0" presId="urn:microsoft.com/office/officeart/2005/8/layout/vList2"/>
    <dgm:cxn modelId="{C4201B4B-73A7-47C6-A523-71C7DF6455D1}" type="presOf" srcId="{6CC94741-D1BD-4056-BC9F-A4C3809C7E26}" destId="{1E45BC24-B5A9-49FC-B7EC-ABB57BD3CEBC}" srcOrd="0" destOrd="0" presId="urn:microsoft.com/office/officeart/2005/8/layout/vList2"/>
    <dgm:cxn modelId="{5E5DF313-0D50-4E65-9A5B-78747D5D573A}" type="presOf" srcId="{00F04522-09D5-4290-8491-FFC967F10652}" destId="{9AE6848A-580E-41AE-927C-4C28A583DE88}" srcOrd="0" destOrd="1" presId="urn:microsoft.com/office/officeart/2005/8/layout/vList2"/>
    <dgm:cxn modelId="{EC37C480-0687-45FE-922B-FC6F512FAD0E}" srcId="{08E8A7CD-800A-4A52-917D-CA0044BE3703}" destId="{B4359194-5C8B-4629-ADC6-1EA74627F908}" srcOrd="0" destOrd="0" parTransId="{F12B94B1-85B3-4BAA-A1D1-AB8C5DD2104D}" sibTransId="{013DCA29-D2D0-4D52-90E4-78CA1E4CC857}"/>
    <dgm:cxn modelId="{5C9D4597-6EFD-471D-8405-AF514574181B}" type="presParOf" srcId="{1E45BC24-B5A9-49FC-B7EC-ABB57BD3CEBC}" destId="{C78388BA-69E4-482C-B8E2-E0E6F91A2E01}" srcOrd="0" destOrd="0" presId="urn:microsoft.com/office/officeart/2005/8/layout/vList2"/>
    <dgm:cxn modelId="{17292430-2E03-40F9-B9AE-EA1491CF0892}" type="presParOf" srcId="{1E45BC24-B5A9-49FC-B7EC-ABB57BD3CEBC}" destId="{9AE6848A-580E-41AE-927C-4C28A583DE8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92025-D73C-4E0B-9037-6CAA83ECBEB6}">
      <dsp:nvSpPr>
        <dsp:cNvPr id="0" name=""/>
        <dsp:cNvSpPr/>
      </dsp:nvSpPr>
      <dsp:spPr>
        <a:xfrm>
          <a:off x="0" y="50463"/>
          <a:ext cx="1131493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Planets - Here’s our plan:</a:t>
          </a:r>
          <a:endParaRPr lang="en-US" sz="4000" b="1" kern="1200" dirty="0"/>
        </a:p>
      </dsp:txBody>
      <dsp:txXfrm>
        <a:off x="59399" y="109862"/>
        <a:ext cx="11196133" cy="1098002"/>
      </dsp:txXfrm>
    </dsp:sp>
    <dsp:sp modelId="{48DE9AD6-49DF-4481-BB0C-95DD10CDC9B9}">
      <dsp:nvSpPr>
        <dsp:cNvPr id="0" name=""/>
        <dsp:cNvSpPr/>
      </dsp:nvSpPr>
      <dsp:spPr>
        <a:xfrm>
          <a:off x="0" y="1317954"/>
          <a:ext cx="11314931" cy="37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249" tIns="50800" rIns="284480" bIns="5080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Narrow: </a:t>
          </a:r>
          <a:r>
            <a:rPr lang="en-US" sz="4000" b="0" kern="1200" dirty="0" smtClean="0"/>
            <a:t>KWL – Know, Want to Know, Learn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err="1" smtClean="0"/>
            <a:t>Obj</a:t>
          </a:r>
          <a:r>
            <a:rPr lang="en-US" sz="4000" b="1" kern="1200" dirty="0" smtClean="0"/>
            <a:t>: </a:t>
          </a:r>
          <a:r>
            <a:rPr lang="en-US" sz="4000" b="0" kern="1200" dirty="0" smtClean="0"/>
            <a:t>Resource selection; team work; note taking; presentation – story boarding 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Product: </a:t>
          </a:r>
          <a:r>
            <a:rPr lang="en-US" sz="4000" b="0" kern="1200" dirty="0" smtClean="0"/>
            <a:t>team presentation; open-note test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CCRS/Careers: </a:t>
          </a:r>
          <a:r>
            <a:rPr lang="en-US" sz="4000" b="0" kern="1200" dirty="0" smtClean="0"/>
            <a:t>Interpret/related NF; Presentation skills</a:t>
          </a:r>
          <a:endParaRPr lang="en-US" sz="3200" b="0" kern="1200" dirty="0"/>
        </a:p>
      </dsp:txBody>
      <dsp:txXfrm>
        <a:off x="0" y="1317954"/>
        <a:ext cx="11314931" cy="3700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88B09-8D72-461D-976D-7AA7428BC416}">
      <dsp:nvSpPr>
        <dsp:cNvPr id="0" name=""/>
        <dsp:cNvSpPr/>
      </dsp:nvSpPr>
      <dsp:spPr>
        <a:xfrm>
          <a:off x="0" y="1628"/>
          <a:ext cx="11001056" cy="669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kern="1200" dirty="0" smtClean="0"/>
            <a:t>Art Appreciation - Here’s our plan:</a:t>
          </a:r>
          <a:endParaRPr lang="en-US" sz="2100" b="1" kern="1200" dirty="0"/>
        </a:p>
      </dsp:txBody>
      <dsp:txXfrm>
        <a:off x="32676" y="34304"/>
        <a:ext cx="10935704" cy="604020"/>
      </dsp:txXfrm>
    </dsp:sp>
    <dsp:sp modelId="{0B34D88B-DBD8-45E1-811D-9E7D8A5CD450}">
      <dsp:nvSpPr>
        <dsp:cNvPr id="0" name=""/>
        <dsp:cNvSpPr/>
      </dsp:nvSpPr>
      <dsp:spPr>
        <a:xfrm>
          <a:off x="0" y="671001"/>
          <a:ext cx="11001056" cy="4429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9284" tIns="45720" rIns="256032" bIns="45720" numCol="1" spcCol="1270" anchor="t" anchorCtr="0">
          <a:noAutofit/>
        </a:bodyPr>
        <a:lstStyle/>
        <a:p>
          <a:pPr marL="285750" lvl="1" indent="-285750" algn="l" defTabSz="16002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3600" b="1" kern="1200" dirty="0" smtClean="0"/>
            <a:t>Narrow: </a:t>
          </a:r>
          <a:r>
            <a:rPr lang="en-US" sz="3600" b="0" kern="1200" dirty="0" smtClean="0"/>
            <a:t>KWL – Know, Want to Know, Learn</a:t>
          </a:r>
          <a:endParaRPr lang="en-US" sz="3600" b="0" kern="1200" dirty="0"/>
        </a:p>
        <a:p>
          <a:pPr marL="285750" lvl="1" indent="-285750" algn="l" defTabSz="16002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3600" b="1" kern="1200" dirty="0" err="1" smtClean="0"/>
            <a:t>Obj</a:t>
          </a:r>
          <a:r>
            <a:rPr lang="en-US" sz="3600" b="1" kern="1200" dirty="0" smtClean="0"/>
            <a:t>: </a:t>
          </a:r>
          <a:r>
            <a:rPr lang="en-US" sz="3600" b="0" kern="1200" dirty="0" smtClean="0"/>
            <a:t>Questioning &amp; critical thinking skills; Using resources; Exploring art media</a:t>
          </a:r>
          <a:endParaRPr lang="en-US" sz="3600" b="0" kern="1200" dirty="0"/>
        </a:p>
        <a:p>
          <a:pPr marL="285750" lvl="1" indent="-285750" algn="l" defTabSz="16002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3600" b="1" kern="1200" dirty="0" smtClean="0"/>
            <a:t>Product: </a:t>
          </a:r>
          <a:r>
            <a:rPr lang="en-US" sz="3600" b="0" kern="1200" dirty="0" smtClean="0"/>
            <a:t>artist presentations with Utah Arts Festival</a:t>
          </a:r>
          <a:endParaRPr lang="en-US" sz="3600" b="0" kern="1200" dirty="0"/>
        </a:p>
        <a:p>
          <a:pPr marL="285750" lvl="1" indent="-285750" algn="l" defTabSz="16002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3600" b="1" kern="1200" dirty="0" smtClean="0"/>
            <a:t>CCRS/Careers: </a:t>
          </a:r>
          <a:r>
            <a:rPr lang="en-US" sz="3600" b="0" kern="1200" dirty="0" smtClean="0"/>
            <a:t>Interpreting visual/printed texts; Comparing texts; Delivering a product; graphic designer &amp; game designer</a:t>
          </a:r>
          <a:endParaRPr lang="en-US" sz="3600" b="0" kern="1200" dirty="0"/>
        </a:p>
      </dsp:txBody>
      <dsp:txXfrm>
        <a:off x="0" y="671001"/>
        <a:ext cx="11001056" cy="4429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CD878-F374-47FE-BEAA-539EA341D8C3}">
      <dsp:nvSpPr>
        <dsp:cNvPr id="0" name=""/>
        <dsp:cNvSpPr/>
      </dsp:nvSpPr>
      <dsp:spPr>
        <a:xfrm>
          <a:off x="0" y="493445"/>
          <a:ext cx="11891354" cy="1007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kern="1200" dirty="0" smtClean="0"/>
            <a:t>Legislature - Here’s our plan:</a:t>
          </a:r>
        </a:p>
      </dsp:txBody>
      <dsp:txXfrm>
        <a:off x="49200" y="542645"/>
        <a:ext cx="11792954" cy="909475"/>
      </dsp:txXfrm>
    </dsp:sp>
    <dsp:sp modelId="{313FD1F5-2859-4619-BD42-CCC119E45EAE}">
      <dsp:nvSpPr>
        <dsp:cNvPr id="0" name=""/>
        <dsp:cNvSpPr/>
      </dsp:nvSpPr>
      <dsp:spPr>
        <a:xfrm>
          <a:off x="0" y="1796803"/>
          <a:ext cx="11891354" cy="316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550" tIns="50800" rIns="284480" bIns="5080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Narrow: </a:t>
          </a:r>
          <a:r>
            <a:rPr lang="en-US" sz="4000" b="0" kern="1200" dirty="0" smtClean="0"/>
            <a:t>KWL – Know, Want to Know, Learn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err="1" smtClean="0"/>
            <a:t>Obj</a:t>
          </a:r>
          <a:r>
            <a:rPr lang="en-US" sz="4000" b="1" kern="1200" dirty="0" smtClean="0"/>
            <a:t>: </a:t>
          </a:r>
          <a:r>
            <a:rPr lang="en-US" sz="4000" b="0" kern="1200" dirty="0" smtClean="0"/>
            <a:t>Real people; Understand &amp; follow bill 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Product: </a:t>
          </a:r>
          <a:r>
            <a:rPr lang="en-US" sz="4000" b="0" kern="1200" dirty="0" smtClean="0"/>
            <a:t>write to legislators (express opinion)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CCRS/Careers: </a:t>
          </a:r>
          <a:r>
            <a:rPr lang="en-US" sz="4000" b="0" kern="1200" dirty="0" smtClean="0"/>
            <a:t>Interpret/relate NF; write cohesive text; Argue point</a:t>
          </a:r>
          <a:endParaRPr lang="en-US" sz="4000" b="0" kern="1200" dirty="0"/>
        </a:p>
      </dsp:txBody>
      <dsp:txXfrm>
        <a:off x="0" y="1796803"/>
        <a:ext cx="11891354" cy="3161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388BA-69E4-482C-B8E2-E0E6F91A2E01}">
      <dsp:nvSpPr>
        <dsp:cNvPr id="0" name=""/>
        <dsp:cNvSpPr/>
      </dsp:nvSpPr>
      <dsp:spPr>
        <a:xfrm>
          <a:off x="0" y="306"/>
          <a:ext cx="11419776" cy="601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000" b="1" kern="1200" dirty="0" smtClean="0"/>
            <a:t>Culture - Here’s our plan:</a:t>
          </a:r>
          <a:endParaRPr lang="en-US" sz="4000" kern="1200" dirty="0" smtClean="0"/>
        </a:p>
      </dsp:txBody>
      <dsp:txXfrm>
        <a:off x="29386" y="29692"/>
        <a:ext cx="11361004" cy="543213"/>
      </dsp:txXfrm>
    </dsp:sp>
    <dsp:sp modelId="{9AE6848A-580E-41AE-927C-4C28A583DE88}">
      <dsp:nvSpPr>
        <dsp:cNvPr id="0" name=""/>
        <dsp:cNvSpPr/>
      </dsp:nvSpPr>
      <dsp:spPr>
        <a:xfrm>
          <a:off x="0" y="602292"/>
          <a:ext cx="11419776" cy="4414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578" tIns="50800" rIns="284480" bIns="5080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/>
            <a:t>Narrow: </a:t>
          </a:r>
          <a:r>
            <a:rPr lang="en-US" sz="4000" b="0" kern="1200" dirty="0" smtClean="0"/>
            <a:t>KWL – Know, Want to Know, Learn</a:t>
          </a:r>
          <a:endParaRPr lang="en-US" sz="4000" b="0" kern="1200" dirty="0"/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err="1" smtClean="0">
              <a:solidFill>
                <a:schemeClr val="tx1"/>
              </a:solidFill>
            </a:rPr>
            <a:t>Obj</a:t>
          </a:r>
          <a:r>
            <a:rPr lang="en-US" sz="4000" b="1" kern="1200" dirty="0" smtClean="0">
              <a:solidFill>
                <a:schemeClr val="tx1"/>
              </a:solidFill>
            </a:rPr>
            <a:t>: </a:t>
          </a:r>
          <a:r>
            <a:rPr lang="en-US" sz="4000" b="0" kern="1200" dirty="0" smtClean="0">
              <a:solidFill>
                <a:schemeClr val="tx1"/>
              </a:solidFill>
            </a:rPr>
            <a:t>presentations - who we are; connect with each other</a:t>
          </a:r>
          <a:r>
            <a:rPr lang="en-US" sz="4000" b="1" kern="1200" dirty="0" smtClean="0">
              <a:solidFill>
                <a:schemeClr val="tx1"/>
              </a:solidFill>
            </a:rPr>
            <a:t> </a:t>
          </a:r>
          <a:endParaRPr lang="en-US" sz="4000" kern="1200" dirty="0">
            <a:solidFill>
              <a:schemeClr val="tx1"/>
            </a:solidFill>
          </a:endParaRPr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>
              <a:solidFill>
                <a:schemeClr val="tx1"/>
              </a:solidFill>
            </a:rPr>
            <a:t>Product: </a:t>
          </a:r>
          <a:r>
            <a:rPr lang="en-US" sz="4000" b="0" kern="1200" dirty="0" smtClean="0">
              <a:solidFill>
                <a:schemeClr val="tx1"/>
              </a:solidFill>
            </a:rPr>
            <a:t>comfort food stories &amp; recipes</a:t>
          </a:r>
          <a:endParaRPr lang="en-US" sz="4000" b="0" kern="1200" dirty="0">
            <a:solidFill>
              <a:schemeClr val="tx1"/>
            </a:solidFill>
          </a:endParaRPr>
        </a:p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000" b="1" kern="1200" dirty="0" smtClean="0">
              <a:solidFill>
                <a:schemeClr val="tx1"/>
              </a:solidFill>
            </a:rPr>
            <a:t>CCRS/Careers: </a:t>
          </a:r>
          <a:r>
            <a:rPr lang="en-US" sz="4000" b="0" kern="1200" dirty="0" smtClean="0">
              <a:solidFill>
                <a:schemeClr val="tx1"/>
              </a:solidFill>
            </a:rPr>
            <a:t>Interpret/relate NF; investigative skills; write cohesive texts; speaking/listening skills</a:t>
          </a:r>
          <a:endParaRPr lang="en-US" sz="4000" b="0" kern="1200" dirty="0">
            <a:solidFill>
              <a:schemeClr val="tx1"/>
            </a:solidFill>
          </a:endParaRPr>
        </a:p>
      </dsp:txBody>
      <dsp:txXfrm>
        <a:off x="0" y="602292"/>
        <a:ext cx="11419776" cy="4414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EE9091E-0DB0-4451-9F7B-06FD0C8B982F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3BAEE21-06F1-409B-965F-6245DF0B0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870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E46B26A4-F842-467F-B0E1-2ED6805834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78EE443-4573-4D0C-9775-4C5395D80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63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Slide 1. Introduce us and the session (2m)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4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10. Directions  -- BRING </a:t>
            </a:r>
            <a:r>
              <a:rPr lang="en-US" dirty="0" smtClean="0"/>
              <a:t>TIMER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63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11. Planets – audience </a:t>
            </a:r>
            <a:r>
              <a:rPr lang="en-US" dirty="0" smtClean="0"/>
              <a:t>share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32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12.</a:t>
            </a:r>
            <a:r>
              <a:rPr lang="en-US" baseline="0" dirty="0" smtClean="0"/>
              <a:t> Planets – our plan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17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13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03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14.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92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15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02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16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0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17.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96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17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9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19. audience share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2. Introduce the session (2m)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67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20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95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21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10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</a:t>
            </a:r>
            <a:r>
              <a:rPr lang="en-US" dirty="0" smtClean="0"/>
              <a:t>22.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0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</a:t>
            </a:r>
            <a:r>
              <a:rPr lang="en-US" dirty="0" smtClean="0"/>
              <a:t>23.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0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24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23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25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62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26.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7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27. audience </a:t>
            </a:r>
            <a:r>
              <a:rPr lang="en-US" dirty="0" smtClean="0"/>
              <a:t>share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28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31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29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8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3. Intro LAC (3m</a:t>
            </a:r>
            <a:r>
              <a:rPr lang="en-US" baseline="0" dirty="0" smtClean="0"/>
              <a:t>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65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30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28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31. </a:t>
            </a:r>
            <a:r>
              <a:rPr lang="en-US" baseline="0" dirty="0" smtClean="0"/>
              <a:t>Outcomes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29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32. audience share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22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33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52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34.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31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35.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50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36.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24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37. Key </a:t>
            </a:r>
            <a:r>
              <a:rPr lang="en-US" dirty="0" smtClean="0"/>
              <a:t>elements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6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38.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4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39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4. Brainstorming Process</a:t>
            </a:r>
            <a:r>
              <a:rPr lang="en-US" baseline="0" dirty="0" smtClean="0"/>
              <a:t> (6m)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91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40.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4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5. Brainstorming (continued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6. Brainstorming (continued)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8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7. Brainstorming (end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8. (Don’t read this list aloud.</a:t>
            </a:r>
            <a:r>
              <a:rPr lang="en-US" baseline="0" dirty="0" smtClean="0"/>
              <a:t> Don’t leave on the wall very long. Don’t worry if everyone doesn’t finish reading it. </a:t>
            </a:r>
            <a:r>
              <a:rPr lang="en-US" baseline="0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7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9. </a:t>
            </a:r>
            <a:r>
              <a:rPr lang="en-US" dirty="0" smtClean="0"/>
              <a:t>Electricity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EE443-4573-4D0C-9775-4C5395D80A0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8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9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18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66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68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6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8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0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1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6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3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2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7E84C-DEBF-4C6A-8F8C-1D9EA455CB79}" type="datetimeFigureOut">
              <a:rPr lang="en-US" smtClean="0"/>
              <a:pPr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828960-4F31-455B-9518-6F7C5D589F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3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9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9942" y="674255"/>
            <a:ext cx="10858066" cy="2616201"/>
          </a:xfrm>
        </p:spPr>
        <p:txBody>
          <a:bodyPr/>
          <a:lstStyle/>
          <a:p>
            <a:r>
              <a:rPr lang="en-US" b="1" cap="none" dirty="0" smtClean="0">
                <a:solidFill>
                  <a:schemeClr val="tx1"/>
                </a:solidFill>
              </a:rPr>
              <a:t>Slaying the pedagogical dragon: </a:t>
            </a:r>
            <a:r>
              <a:rPr lang="en-US" sz="4400" b="1" cap="none" dirty="0" smtClean="0">
                <a:solidFill>
                  <a:schemeClr val="tx1"/>
                </a:solidFill>
              </a:rPr>
              <a:t>Raising scores through learner content</a:t>
            </a:r>
            <a:endParaRPr lang="en-US" b="1" cap="none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666" y="3566018"/>
            <a:ext cx="7023534" cy="151804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spcBef>
                <a:spcPts val="0"/>
              </a:spcBef>
            </a:pPr>
            <a:r>
              <a:rPr lang="en-US" sz="3600" b="1" cap="none" dirty="0" smtClean="0"/>
              <a:t>Deborah Young &amp; </a:t>
            </a:r>
            <a:r>
              <a:rPr lang="en-US" sz="3600" b="1" dirty="0" smtClean="0"/>
              <a:t>Betsy Folland</a:t>
            </a:r>
          </a:p>
          <a:p>
            <a:pPr>
              <a:spcBef>
                <a:spcPts val="0"/>
              </a:spcBef>
            </a:pPr>
            <a:r>
              <a:rPr lang="en-US" sz="3600" b="1" dirty="0" smtClean="0"/>
              <a:t>Literacy Action Center</a:t>
            </a:r>
          </a:p>
          <a:p>
            <a:pPr>
              <a:spcBef>
                <a:spcPts val="0"/>
              </a:spcBef>
            </a:pPr>
            <a:endParaRPr lang="en-US" sz="2400" b="1" dirty="0" smtClean="0"/>
          </a:p>
          <a:p>
            <a:pPr>
              <a:spcBef>
                <a:spcPts val="0"/>
              </a:spcBef>
            </a:pPr>
            <a:endParaRPr lang="en-US" sz="2400" b="1" dirty="0" smtClean="0"/>
          </a:p>
          <a:p>
            <a:pPr>
              <a:spcBef>
                <a:spcPts val="0"/>
              </a:spcBef>
            </a:pPr>
            <a:endParaRPr lang="en-US" sz="2400" b="1" dirty="0" smtClean="0"/>
          </a:p>
          <a:p>
            <a:pPr>
              <a:spcBef>
                <a:spcPts val="0"/>
              </a:spcBef>
            </a:pPr>
            <a:endParaRPr lang="en-US" sz="3200" b="1" dirty="0" smtClean="0"/>
          </a:p>
          <a:p>
            <a:endParaRPr lang="en-US" b="1" cap="none" dirty="0"/>
          </a:p>
        </p:txBody>
      </p:sp>
      <p:pic>
        <p:nvPicPr>
          <p:cNvPr id="1032" name="Picture 8" descr="Image result for free clip art stack of bo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58" y="4990727"/>
            <a:ext cx="986260" cy="11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ee clip art dra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82" y="3168073"/>
            <a:ext cx="2949245" cy="30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962656" y="4870562"/>
            <a:ext cx="4318000" cy="817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USBE/UAACCE 2018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Conference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184" y="237745"/>
            <a:ext cx="98938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Your turn. (4 minutes)</a:t>
            </a:r>
          </a:p>
          <a:p>
            <a:endParaRPr lang="en-US" sz="800" b="1" dirty="0" smtClean="0"/>
          </a:p>
          <a:p>
            <a:r>
              <a:rPr lang="en-US" sz="3200" b="1" dirty="0" smtClean="0"/>
              <a:t>What would you do with one of these topics?</a:t>
            </a:r>
          </a:p>
          <a:p>
            <a:endParaRPr lang="en-US" b="1" dirty="0" smtClean="0"/>
          </a:p>
          <a:p>
            <a:pPr marL="514350" indent="-514350"/>
            <a:r>
              <a:rPr lang="en-US" sz="3600" b="1" dirty="0" smtClean="0"/>
              <a:t>1. Planets	                2. </a:t>
            </a:r>
            <a:r>
              <a:rPr lang="en-US" b="1" dirty="0" smtClean="0"/>
              <a:t> </a:t>
            </a:r>
            <a:r>
              <a:rPr lang="en-US" sz="3600" b="1" dirty="0" smtClean="0"/>
              <a:t>Art Appreciation</a:t>
            </a:r>
          </a:p>
          <a:p>
            <a:r>
              <a:rPr lang="en-US" sz="3600" b="1" dirty="0" smtClean="0"/>
              <a:t>3. Legislature 		   4. Culture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0896" y="3785616"/>
            <a:ext cx="118811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In your group: 				</a:t>
            </a:r>
            <a:r>
              <a:rPr lang="en-US" sz="2800" b="1" dirty="0" smtClean="0"/>
              <a:t>presentation: &lt;2 minutes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Narrow the topic.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What will you learn? 2-3 goals or objectives.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Identify a final product that illustrates learning. 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/>
              <a:t>Connect to CCRS/Careers.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29184" y="3488847"/>
            <a:ext cx="9747504" cy="7315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786384"/>
            <a:ext cx="1086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Planets 		    What’s your plan?</a:t>
            </a:r>
            <a:endParaRPr lang="en-US" sz="4400" b="1" dirty="0"/>
          </a:p>
        </p:txBody>
      </p:sp>
      <p:pic>
        <p:nvPicPr>
          <p:cNvPr id="27650" name="Picture 2" descr="https://lh4.googleusercontent.com/SLqwIq5xTOcb1twjxpk4R7qnWAaAejxB33FvgHVvcflzrjE8zNsprJAj6yKAJwwzVJjhH87uzM7yo-FCDnmHMak5YHZC8NLIEfAflaCAT49ivQ_24edieucQbvZDOWxYq-Oxk3wb3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815" y="2164080"/>
            <a:ext cx="7620000" cy="42862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93107439"/>
              </p:ext>
            </p:extLst>
          </p:nvPr>
        </p:nvGraphicFramePr>
        <p:xfrm>
          <a:off x="355913" y="737379"/>
          <a:ext cx="11314931" cy="511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355913" y="5856614"/>
            <a:ext cx="9019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/>
              <a:t>Search for planets on https://sites.google.com/site/literacyactionclassroom/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6823" y="1807938"/>
            <a:ext cx="3155201" cy="302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 smtClean="0">
                <a:solidFill>
                  <a:srgbClr val="212121"/>
                </a:solidFill>
                <a:latin typeface="AmaticSC-Bold"/>
              </a:rPr>
              <a:t>Galaxy</a:t>
            </a:r>
          </a:p>
          <a:p>
            <a:endParaRPr lang="en-US" sz="3600" b="1" dirty="0">
              <a:latin typeface="AmaticSC-Bold"/>
            </a:endParaRPr>
          </a:p>
          <a:p>
            <a:r>
              <a:rPr lang="en-US" sz="3600" dirty="0">
                <a:latin typeface="SourceCodePro-Regular"/>
              </a:rPr>
              <a:t>We live in the Milky Way </a:t>
            </a:r>
            <a:r>
              <a:rPr lang="en-US" sz="3600" b="1" dirty="0">
                <a:latin typeface="SourceCodePro-Bold"/>
              </a:rPr>
              <a:t>galaxy</a:t>
            </a:r>
            <a:r>
              <a:rPr lang="en-US" sz="3600" dirty="0">
                <a:latin typeface="SourceCodePro-Regular"/>
              </a:rPr>
              <a:t>.</a:t>
            </a:r>
            <a:endParaRPr lang="en-US" sz="3600" dirty="0"/>
          </a:p>
        </p:txBody>
      </p:sp>
      <p:pic>
        <p:nvPicPr>
          <p:cNvPr id="1028" name="Picture 4" descr="Image result for free galax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1405681"/>
            <a:ext cx="6020848" cy="375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0486" y="751115"/>
            <a:ext cx="92093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Roboto-Regular"/>
              </a:rPr>
              <a:t>Questions to ask</a:t>
            </a:r>
          </a:p>
          <a:p>
            <a:r>
              <a:rPr lang="en-US" sz="4000" dirty="0">
                <a:latin typeface="Roboto-Regular"/>
              </a:rPr>
              <a:t>Web sites get data from somewhere. (Sometimes from each other</a:t>
            </a:r>
            <a:r>
              <a:rPr lang="en-US" sz="4000" dirty="0" smtClean="0">
                <a:latin typeface="Roboto-Regular"/>
              </a:rPr>
              <a:t>.)</a:t>
            </a:r>
          </a:p>
          <a:p>
            <a:endParaRPr lang="en-US" sz="4000" dirty="0">
              <a:latin typeface="Roboto-Regular"/>
            </a:endParaRPr>
          </a:p>
          <a:p>
            <a:r>
              <a:rPr lang="en-US" sz="4000" dirty="0">
                <a:latin typeface="Roboto-Regular"/>
              </a:rPr>
              <a:t>#1 Who owns the site?</a:t>
            </a:r>
          </a:p>
          <a:p>
            <a:r>
              <a:rPr lang="en-US" sz="4000" dirty="0">
                <a:latin typeface="Roboto-Regular"/>
              </a:rPr>
              <a:t>#2 What are the owner’s credentials?</a:t>
            </a:r>
          </a:p>
          <a:p>
            <a:endParaRPr lang="en-US" sz="4000" dirty="0" smtClean="0">
              <a:latin typeface="Roboto-Regular"/>
            </a:endParaRPr>
          </a:p>
          <a:p>
            <a:r>
              <a:rPr lang="en-US" sz="4000" dirty="0" smtClean="0">
                <a:latin typeface="Roboto-Regular"/>
              </a:rPr>
              <a:t>HINT</a:t>
            </a:r>
            <a:r>
              <a:rPr lang="en-US" sz="4000" dirty="0">
                <a:latin typeface="Roboto-Regular"/>
              </a:rPr>
              <a:t>: Look at the bottom of the page </a:t>
            </a:r>
            <a:endParaRPr lang="en-US" sz="4000" dirty="0" smtClean="0">
              <a:latin typeface="Roboto-Regular"/>
            </a:endParaRPr>
          </a:p>
          <a:p>
            <a:r>
              <a:rPr lang="en-US" sz="4000" dirty="0">
                <a:latin typeface="Roboto-Regular"/>
              </a:rPr>
              <a:t>	</a:t>
            </a:r>
            <a:r>
              <a:rPr lang="en-US" sz="4000" dirty="0" smtClean="0">
                <a:latin typeface="Roboto-Regular"/>
              </a:rPr>
              <a:t>    for </a:t>
            </a:r>
            <a:r>
              <a:rPr lang="en-US" sz="4000" dirty="0">
                <a:latin typeface="Roboto-Regular"/>
              </a:rPr>
              <a:t>“About Us.”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0225995" y="227895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229" y="391885"/>
            <a:ext cx="979714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libri-Bold"/>
              </a:rPr>
              <a:t>Sample Questions</a:t>
            </a:r>
          </a:p>
          <a:p>
            <a:pPr algn="ctr"/>
            <a:endParaRPr lang="en-US" b="1" dirty="0" smtClean="0">
              <a:latin typeface="Calibri-Bold"/>
            </a:endParaRPr>
          </a:p>
          <a:p>
            <a:r>
              <a:rPr lang="en-US" sz="4000" b="1" dirty="0" smtClean="0">
                <a:latin typeface="Calibri-Bold"/>
              </a:rPr>
              <a:t>Life</a:t>
            </a:r>
            <a:endParaRPr lang="en-US" sz="4000" b="1" dirty="0">
              <a:latin typeface="Calibri-Bol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</a:rPr>
              <a:t>Has this planet been explored</a:t>
            </a:r>
            <a:r>
              <a:rPr lang="en-US" sz="4000" dirty="0" smtClean="0">
                <a:latin typeface="Calibri" panose="020F0502020204030204" pitchFamily="34" charset="0"/>
              </a:rPr>
              <a:t>? If </a:t>
            </a:r>
            <a:r>
              <a:rPr lang="en-US" sz="4000" dirty="0">
                <a:latin typeface="Calibri" panose="020F0502020204030204" pitchFamily="34" charset="0"/>
              </a:rPr>
              <a:t>yes, by whom?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</a:rPr>
              <a:t>What is the weather like on this planet?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</a:rPr>
              <a:t>What is the lifespan of this planet</a:t>
            </a:r>
            <a:r>
              <a:rPr lang="en-US" sz="4000" dirty="0" smtClean="0">
                <a:latin typeface="Calibri" panose="020F0502020204030204" pitchFamily="34" charset="0"/>
              </a:rPr>
              <a:t>? (</a:t>
            </a:r>
            <a:r>
              <a:rPr lang="en-US" sz="4000" dirty="0">
                <a:latin typeface="Calibri" panose="020F0502020204030204" pitchFamily="34" charset="0"/>
              </a:rPr>
              <a:t>How old is it? How much older will it get?)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</a:rPr>
              <a:t>Does this planet have gravity? What is it?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6448" y="344422"/>
            <a:ext cx="1076823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-Bold"/>
              </a:rPr>
              <a:t>Presentation Checklist</a:t>
            </a:r>
          </a:p>
          <a:p>
            <a:r>
              <a:rPr lang="en-US" sz="2800" b="1" dirty="0" smtClean="0">
                <a:latin typeface="+mj-lt"/>
              </a:rPr>
              <a:t>Slides</a:t>
            </a:r>
            <a:endParaRPr lang="en-US" sz="2800" b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 </a:t>
            </a:r>
            <a:r>
              <a:rPr lang="en-US" sz="2800" dirty="0" smtClean="0">
                <a:latin typeface="+mj-lt"/>
              </a:rPr>
              <a:t>&gt;1 </a:t>
            </a:r>
            <a:r>
              <a:rPr lang="en-US" sz="2800" dirty="0">
                <a:latin typeface="+mj-lt"/>
              </a:rPr>
              <a:t>answer per </a:t>
            </a:r>
            <a:r>
              <a:rPr lang="en-US" sz="2800" dirty="0" smtClean="0">
                <a:latin typeface="+mj-lt"/>
              </a:rPr>
              <a:t>slide (combine </a:t>
            </a:r>
            <a:r>
              <a:rPr lang="en-US" sz="2800" dirty="0">
                <a:latin typeface="+mj-lt"/>
              </a:rPr>
              <a:t>similar </a:t>
            </a:r>
            <a:r>
              <a:rPr lang="en-US" sz="2800" dirty="0" smtClean="0">
                <a:latin typeface="+mj-lt"/>
              </a:rPr>
              <a:t>info on 1 slide</a:t>
            </a:r>
            <a:r>
              <a:rPr lang="en-US" sz="2800" dirty="0">
                <a:latin typeface="+mj-lt"/>
              </a:rPr>
              <a:t>)</a:t>
            </a:r>
          </a:p>
          <a:p>
            <a:r>
              <a:rPr lang="en-US" sz="2800" dirty="0">
                <a:latin typeface="+mj-lt"/>
              </a:rPr>
              <a:t> </a:t>
            </a:r>
            <a:r>
              <a:rPr lang="en-US" sz="2800" dirty="0" smtClean="0">
                <a:latin typeface="+mj-lt"/>
              </a:rPr>
              <a:t>4 </a:t>
            </a:r>
            <a:r>
              <a:rPr lang="en-US" sz="2800" dirty="0">
                <a:latin typeface="+mj-lt"/>
              </a:rPr>
              <a:t>- 5 slides for total presentation </a:t>
            </a:r>
            <a:endParaRPr lang="en-US" sz="2800" dirty="0" smtClean="0">
              <a:latin typeface="+mj-lt"/>
            </a:endParaRPr>
          </a:p>
          <a:p>
            <a:r>
              <a:rPr lang="en-US" sz="2800" dirty="0">
                <a:latin typeface="+mj-lt"/>
              </a:rPr>
              <a:t> </a:t>
            </a:r>
            <a:r>
              <a:rPr lang="en-US" sz="2800" dirty="0" smtClean="0">
                <a:latin typeface="+mj-lt"/>
              </a:rPr>
              <a:t>Use </a:t>
            </a:r>
            <a:r>
              <a:rPr lang="en-US" sz="2800" dirty="0">
                <a:latin typeface="+mj-lt"/>
              </a:rPr>
              <a:t>bullets (&lt;8 </a:t>
            </a:r>
            <a:r>
              <a:rPr lang="en-US" sz="2800" dirty="0" smtClean="0">
                <a:latin typeface="+mj-lt"/>
              </a:rPr>
              <a:t>words/bullet</a:t>
            </a:r>
            <a:r>
              <a:rPr lang="en-US" sz="2800" dirty="0">
                <a:latin typeface="+mj-lt"/>
              </a:rPr>
              <a:t>; &lt;8 </a:t>
            </a:r>
            <a:r>
              <a:rPr lang="en-US" sz="2800" dirty="0" smtClean="0">
                <a:latin typeface="+mj-lt"/>
              </a:rPr>
              <a:t>bullets/slide</a:t>
            </a:r>
            <a:r>
              <a:rPr lang="en-US" sz="2800" dirty="0">
                <a:latin typeface="+mj-lt"/>
              </a:rPr>
              <a:t>) &amp; key words</a:t>
            </a:r>
            <a:endParaRPr lang="en-US" sz="2800" dirty="0" smtClean="0">
              <a:latin typeface="+mj-lt"/>
            </a:endParaRPr>
          </a:p>
          <a:p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Talk</a:t>
            </a:r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 </a:t>
            </a:r>
            <a:r>
              <a:rPr lang="en-US" sz="2800" dirty="0">
                <a:latin typeface="+mj-lt"/>
              </a:rPr>
              <a:t>4 – 5 minutes for total group presentation</a:t>
            </a:r>
          </a:p>
          <a:p>
            <a:r>
              <a:rPr lang="en-US" sz="2800" dirty="0">
                <a:latin typeface="+mj-lt"/>
              </a:rPr>
              <a:t> </a:t>
            </a:r>
            <a:r>
              <a:rPr lang="en-US" sz="2800" dirty="0" smtClean="0">
                <a:latin typeface="+mj-lt"/>
              </a:rPr>
              <a:t>Each group member must </a:t>
            </a:r>
            <a:r>
              <a:rPr lang="en-US" sz="2800" dirty="0">
                <a:latin typeface="+mj-lt"/>
              </a:rPr>
              <a:t>say something </a:t>
            </a:r>
            <a:r>
              <a:rPr lang="en-US" sz="2800" dirty="0" smtClean="0">
                <a:latin typeface="+mj-lt"/>
              </a:rPr>
              <a:t>about the </a:t>
            </a:r>
            <a:r>
              <a:rPr lang="en-US" sz="2800" dirty="0">
                <a:latin typeface="+mj-lt"/>
              </a:rPr>
              <a:t>planet</a:t>
            </a:r>
          </a:p>
          <a:p>
            <a:r>
              <a:rPr lang="en-US" sz="2800" dirty="0" smtClean="0">
                <a:latin typeface="+mj-lt"/>
              </a:rPr>
              <a:t></a:t>
            </a:r>
            <a:r>
              <a:rPr lang="en-US" sz="2800" dirty="0">
                <a:latin typeface="+mj-lt"/>
              </a:rPr>
              <a:t> Transition between each person talking planned and smooth</a:t>
            </a:r>
          </a:p>
          <a:p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Content</a:t>
            </a:r>
            <a:endParaRPr lang="en-US" sz="28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 Answer questions</a:t>
            </a:r>
          </a:p>
          <a:p>
            <a:r>
              <a:rPr lang="en-US" sz="2800" dirty="0" smtClean="0">
                <a:latin typeface="+mj-lt"/>
              </a:rPr>
              <a:t> Pictures must relate to the content</a:t>
            </a:r>
          </a:p>
          <a:p>
            <a:r>
              <a:rPr lang="en-US" sz="2800" dirty="0" smtClean="0">
                <a:latin typeface="+mj-lt"/>
              </a:rPr>
              <a:t> Must include interesting fact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YijVOFqaq00bFFaVDZpoMAr2O8WykKoqJApP2dFjmQwEhw2nnoRNgfKXxBhq2z3Q30qEsgLyOFmX-Ess192_31D6qkdwM8p6Rt_Qtr7LciYtshve-FGQ5seV9e-2tVa412c_1p8qI7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0304" r="9991" b="18096"/>
          <a:stretch/>
        </p:blipFill>
        <p:spPr bwMode="auto">
          <a:xfrm>
            <a:off x="3853543" y="1199858"/>
            <a:ext cx="7295298" cy="5198446"/>
          </a:xfrm>
          <a:prstGeom prst="rect">
            <a:avLst/>
          </a:prstGeom>
          <a:noFill/>
          <a:ln w="12700">
            <a:solidFill>
              <a:schemeClr val="tx1">
                <a:alpha val="96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15385" y="1240263"/>
            <a:ext cx="7159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Mars has 62% &lt;  gravity </a:t>
            </a:r>
            <a:r>
              <a:rPr lang="en-US" sz="2800" b="1" dirty="0" smtClean="0">
                <a:solidFill>
                  <a:srgbClr val="C00000"/>
                </a:solidFill>
              </a:rPr>
              <a:t>than EARTH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7619" r="27023" b="32857"/>
          <a:stretch/>
        </p:blipFill>
        <p:spPr>
          <a:xfrm>
            <a:off x="274013" y="443761"/>
            <a:ext cx="4441372" cy="26394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8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718764"/>
              </p:ext>
            </p:extLst>
          </p:nvPr>
        </p:nvGraphicFramePr>
        <p:xfrm>
          <a:off x="261257" y="1511595"/>
          <a:ext cx="11625942" cy="3013035"/>
        </p:xfrm>
        <a:graphic>
          <a:graphicData uri="http://schemas.openxmlformats.org/drawingml/2006/table">
            <a:tbl>
              <a:tblPr/>
              <a:tblGrid>
                <a:gridCol w="1297184"/>
                <a:gridCol w="287993"/>
                <a:gridCol w="287993"/>
                <a:gridCol w="287993"/>
                <a:gridCol w="287993"/>
                <a:gridCol w="275994"/>
                <a:gridCol w="263994"/>
                <a:gridCol w="275994"/>
                <a:gridCol w="275994"/>
                <a:gridCol w="275994"/>
                <a:gridCol w="275994"/>
                <a:gridCol w="275994"/>
                <a:gridCol w="287993"/>
                <a:gridCol w="275994"/>
                <a:gridCol w="263994"/>
                <a:gridCol w="287993"/>
                <a:gridCol w="119996"/>
                <a:gridCol w="479989"/>
                <a:gridCol w="563987"/>
                <a:gridCol w="503988"/>
                <a:gridCol w="527988"/>
                <a:gridCol w="104996"/>
                <a:gridCol w="251994"/>
                <a:gridCol w="239994"/>
                <a:gridCol w="239994"/>
                <a:gridCol w="251994"/>
                <a:gridCol w="263994"/>
                <a:gridCol w="263994"/>
                <a:gridCol w="275994"/>
                <a:gridCol w="263994"/>
                <a:gridCol w="275994"/>
                <a:gridCol w="263994"/>
                <a:gridCol w="275994"/>
                <a:gridCol w="251994"/>
                <a:gridCol w="239994"/>
                <a:gridCol w="239994"/>
                <a:gridCol w="239994"/>
              </a:tblGrid>
              <a:tr h="643777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Saturn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effectLst/>
                          <a:latin typeface="Times New Roman" panose="02020603050405020304" pitchFamily="18" charset="0"/>
                        </a:rPr>
                        <a:t>Mean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effectLst/>
                          <a:latin typeface="Times New Roman" panose="02020603050405020304" pitchFamily="18" charset="0"/>
                        </a:rPr>
                        <a:t>Median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effectLst/>
                          <a:latin typeface="Times New Roman" panose="02020603050405020304" pitchFamily="18" charset="0"/>
                        </a:rPr>
                        <a:t>Mode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effectLst/>
                          <a:latin typeface="Times New Roman" panose="02020603050405020304" pitchFamily="18" charset="0"/>
                        </a:rPr>
                        <a:t>Range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486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1.Smooth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 dirty="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1-5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400" b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</a:tr>
              <a:tr h="641165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2.Timing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1-5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</a:tr>
              <a:tr h="469178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3.Content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1-5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2400">
                        <a:effectLst/>
                      </a:endParaRP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7710" marR="27710" marT="18473" marB="1847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195760" y="263164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Planets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786384"/>
            <a:ext cx="1086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Art Appreciation	    What’s your plan?</a:t>
            </a:r>
            <a:endParaRPr lang="en-US" sz="4400" b="1" dirty="0"/>
          </a:p>
        </p:txBody>
      </p:sp>
      <p:pic>
        <p:nvPicPr>
          <p:cNvPr id="8195" name="Picture 3" descr="E:\chalk art.aug18\IMG_9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0244" y="2764158"/>
            <a:ext cx="2948755" cy="22114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4" descr="E:\chalk art.aug18\IMG_9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" y="2646505"/>
            <a:ext cx="2963653" cy="222261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E:\chalk art.aug18\IMG_9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4890" y="3156782"/>
            <a:ext cx="2981826" cy="22362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528349" y="12883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429177"/>
            <a:ext cx="9731828" cy="6069594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chemeClr val="tx1"/>
                </a:solidFill>
              </a:rPr>
              <a:t>Andragogy – art </a:t>
            </a:r>
            <a:r>
              <a:rPr lang="en-US" sz="3600" b="1" dirty="0">
                <a:solidFill>
                  <a:schemeClr val="tx1"/>
                </a:solidFill>
              </a:rPr>
              <a:t>&amp; </a:t>
            </a:r>
            <a:r>
              <a:rPr lang="en-US" sz="3600" b="1" dirty="0" smtClean="0">
                <a:solidFill>
                  <a:schemeClr val="tx1"/>
                </a:solidFill>
              </a:rPr>
              <a:t>science of teaching adults</a:t>
            </a:r>
          </a:p>
          <a:p>
            <a:pPr algn="l">
              <a:spcBef>
                <a:spcPts val="0"/>
              </a:spcBef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chemeClr val="tx1"/>
                </a:solidFill>
              </a:rPr>
              <a:t>Key principles: </a:t>
            </a:r>
            <a:endParaRPr lang="en-US" sz="3600" b="1" dirty="0">
              <a:solidFill>
                <a:schemeClr val="tx1"/>
              </a:solidFill>
            </a:endParaRPr>
          </a:p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Self-concept - planning and evaluation</a:t>
            </a:r>
            <a:endParaRPr lang="en-US" sz="3600" dirty="0">
              <a:solidFill>
                <a:schemeClr val="tx1"/>
              </a:solidFill>
            </a:endParaRPr>
          </a:p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Experience - engaging activities </a:t>
            </a:r>
            <a:endParaRPr lang="en-US" sz="3600" dirty="0">
              <a:solidFill>
                <a:schemeClr val="tx1"/>
              </a:solidFill>
            </a:endParaRPr>
          </a:p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Immediacy - relevance </a:t>
            </a:r>
            <a:r>
              <a:rPr lang="en-US" sz="3600" dirty="0">
                <a:solidFill>
                  <a:schemeClr val="tx1"/>
                </a:solidFill>
              </a:rPr>
              <a:t>and </a:t>
            </a:r>
            <a:r>
              <a:rPr lang="en-US" sz="3600" dirty="0" smtClean="0">
                <a:solidFill>
                  <a:schemeClr val="tx1"/>
                </a:solidFill>
              </a:rPr>
              <a:t>impact</a:t>
            </a:r>
            <a:endParaRPr lang="en-US" sz="3600" dirty="0">
              <a:solidFill>
                <a:schemeClr val="tx1"/>
              </a:solidFill>
            </a:endParaRPr>
          </a:p>
          <a:p>
            <a:pPr marL="571500" indent="-5715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Orientation - problem-centered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32" name="Picture 8" descr="Image result for free clip art stack of bo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06" y="4974533"/>
            <a:ext cx="986260" cy="11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ee clip art dra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06" y="3084165"/>
            <a:ext cx="2949245" cy="30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67096097"/>
              </p:ext>
            </p:extLst>
          </p:nvPr>
        </p:nvGraphicFramePr>
        <p:xfrm>
          <a:off x="490728" y="829222"/>
          <a:ext cx="11001056" cy="5102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9528349" y="12883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e what listening to Billy Joel generated by 4 of our participant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21" y="498164"/>
            <a:ext cx="7423396" cy="556754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46732" y="6065711"/>
            <a:ext cx="8481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Arial" panose="020B0604020202020204" pitchFamily="34" charset="0"/>
              </a:rPr>
              <a:t>Doodle Art created to one of Billy Joel's tunes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44" y="640081"/>
            <a:ext cx="11393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Examine works of art </a:t>
            </a:r>
            <a:endParaRPr lang="en-US" sz="3200" dirty="0"/>
          </a:p>
        </p:txBody>
      </p:sp>
      <p:pic>
        <p:nvPicPr>
          <p:cNvPr id="70658" name="Picture 2" descr="Guernica, 1937 by Pablo Pica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88" y="1372153"/>
            <a:ext cx="10363155" cy="453134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5400000">
            <a:off x="9060318" y="3329119"/>
            <a:ext cx="3985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Guernica by Picasso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00742" y="498164"/>
            <a:ext cx="113864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Our 4 Questions – </a:t>
            </a:r>
          </a:p>
          <a:p>
            <a:pPr algn="ctr"/>
            <a:r>
              <a:rPr lang="en-US" sz="4400" b="1" dirty="0" smtClean="0"/>
              <a:t>What we wanted to know</a:t>
            </a:r>
          </a:p>
          <a:p>
            <a:endParaRPr lang="en-US" sz="4400" b="1" dirty="0"/>
          </a:p>
          <a:p>
            <a:pPr>
              <a:buFont typeface="Arial" pitchFamily="34" charset="0"/>
              <a:buChar char="•"/>
            </a:pPr>
            <a:r>
              <a:rPr lang="en-US" sz="4400" dirty="0"/>
              <a:t>Who is the artist? Brief </a:t>
            </a:r>
            <a:r>
              <a:rPr lang="en-US" sz="4400" dirty="0" smtClean="0"/>
              <a:t>bio.</a:t>
            </a:r>
            <a:endParaRPr lang="en-US" sz="4400" dirty="0"/>
          </a:p>
          <a:p>
            <a:pPr>
              <a:buFont typeface="Arial" pitchFamily="34" charset="0"/>
              <a:buChar char="•"/>
            </a:pPr>
            <a:r>
              <a:rPr lang="en-US" sz="4400" dirty="0"/>
              <a:t>What is the history behind the art piece?</a:t>
            </a:r>
          </a:p>
          <a:p>
            <a:pPr>
              <a:buFont typeface="Arial" pitchFamily="34" charset="0"/>
              <a:buChar char="•"/>
            </a:pPr>
            <a:r>
              <a:rPr lang="en-US" sz="4400" dirty="0"/>
              <a:t>What do you see in the art piece?</a:t>
            </a:r>
          </a:p>
          <a:p>
            <a:pPr>
              <a:buFont typeface="Arial" pitchFamily="34" charset="0"/>
              <a:buChar char="•"/>
            </a:pPr>
            <a:r>
              <a:rPr lang="en-US" sz="4400" dirty="0"/>
              <a:t>What was the artist’s style? </a:t>
            </a:r>
            <a:endParaRPr lang="en-US" sz="4400" dirty="0" smtClean="0"/>
          </a:p>
          <a:p>
            <a:r>
              <a:rPr lang="en-US" sz="4400" dirty="0"/>
              <a:t> </a:t>
            </a:r>
            <a:r>
              <a:rPr lang="en-US" sz="4400" dirty="0" smtClean="0"/>
              <a:t>How </a:t>
            </a:r>
            <a:r>
              <a:rPr lang="en-US" sz="4400" dirty="0"/>
              <a:t>did it show up in this piece?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33301"/>
            <a:ext cx="10088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/>
              <a:t>See lesson description for May 2018 at http://literacyactioncenter.blogspot.com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48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9" y="257008"/>
            <a:ext cx="8372954" cy="62797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7" y="1504865"/>
            <a:ext cx="3511166" cy="46815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9218" name="Picture 2" descr="Aug18 camera dump 3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50" y="1517219"/>
            <a:ext cx="3528019" cy="4681554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Aug18 camera dump 3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0" t="33769"/>
          <a:stretch>
            <a:fillRect/>
          </a:stretch>
        </p:blipFill>
        <p:spPr bwMode="auto">
          <a:xfrm>
            <a:off x="4095840" y="498164"/>
            <a:ext cx="4040551" cy="4687413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5303" y="5285888"/>
            <a:ext cx="367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Ray presenting David </a:t>
            </a:r>
            <a:r>
              <a:rPr lang="en-US" sz="2000" b="1" smtClean="0"/>
              <a:t>statube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4137" y="6286730"/>
            <a:ext cx="351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Teresa with artist Chris Bodily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13321" y="6198773"/>
            <a:ext cx="367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Potter Joe Van </a:t>
            </a:r>
            <a:r>
              <a:rPr lang="en-US" sz="2000" b="1" dirty="0" err="1" smtClean="0"/>
              <a:t>Leeuwen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205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28349" y="128832"/>
            <a:ext cx="2663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Art Appreciation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6191" r="26310" b="10951"/>
          <a:stretch/>
        </p:blipFill>
        <p:spPr>
          <a:xfrm>
            <a:off x="222738" y="240682"/>
            <a:ext cx="6289974" cy="5376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7144" r="-118" b="29523"/>
          <a:stretch/>
        </p:blipFill>
        <p:spPr>
          <a:xfrm>
            <a:off x="4604657" y="2609365"/>
            <a:ext cx="7348104" cy="41236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786384"/>
            <a:ext cx="1086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Legislature	    What’s your plan?</a:t>
            </a:r>
            <a:endParaRPr lang="en-US" sz="4400" b="1" dirty="0"/>
          </a:p>
        </p:txBody>
      </p:sp>
      <p:pic>
        <p:nvPicPr>
          <p:cNvPr id="6146" name="Picture 2" descr="https://3.bp.blogspot.com/-Ja_h77ZCFig/WLAHyh3gc-I/AAAAAAAAAYk/WxNZjBu83ggOWc77CPHsm6ckM-orKyUbwCLcB/s1600/Feb17%2B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874" y="1652335"/>
            <a:ext cx="6748881" cy="50616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5400000">
            <a:off x="5975683" y="3909340"/>
            <a:ext cx="503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2/22/17 HR without power.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9993086" y="128832"/>
            <a:ext cx="219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Legislature</a:t>
            </a: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2469751"/>
              </p:ext>
            </p:extLst>
          </p:nvPr>
        </p:nvGraphicFramePr>
        <p:xfrm>
          <a:off x="300646" y="590497"/>
          <a:ext cx="11891354" cy="574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9993086" y="128832"/>
            <a:ext cx="219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Legislature</a:t>
            </a:r>
            <a:r>
              <a:rPr lang="en-US" b="1" dirty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23480"/>
            <a:ext cx="113934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4000" b="1" dirty="0" smtClean="0"/>
              <a:t>Activities center around:</a:t>
            </a:r>
          </a:p>
          <a:p>
            <a:pPr marL="514350" indent="-514350"/>
            <a:endParaRPr lang="en-US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Who are our legislators?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Who do they represent?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What are the issues under fire on the hill? How did these ideas end up as law? </a:t>
            </a:r>
            <a:endParaRPr lang="en-US" sz="4000" dirty="0" smtClean="0"/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4800" y="5929245"/>
            <a:ext cx="10571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Search archives for March 2015, Feb 2017, March 2017, &amp; June 2017 at  https://literacyactioncenter.blogspot.com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9993086" y="128832"/>
            <a:ext cx="219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Legislature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9756" r="5203" b="21301"/>
          <a:stretch/>
        </p:blipFill>
        <p:spPr>
          <a:xfrm>
            <a:off x="6824548" y="796195"/>
            <a:ext cx="5241071" cy="29708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_6805"/>
          <p:cNvPicPr>
            <a:picLocks noChangeAspect="1" noChangeArrowheads="1"/>
          </p:cNvPicPr>
          <p:nvPr/>
        </p:nvPicPr>
        <p:blipFill>
          <a:blip r:embed="rId3" cstate="print"/>
          <a:srcRect l="6801" t="17520" r="2719" b="35641"/>
          <a:stretch>
            <a:fillRect/>
          </a:stretch>
        </p:blipFill>
        <p:spPr bwMode="auto">
          <a:xfrm>
            <a:off x="6549356" y="568854"/>
            <a:ext cx="3371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4819489" y="1698710"/>
            <a:ext cx="2327275" cy="1616075"/>
            <a:chOff x="104908350" y="108604050"/>
            <a:chExt cx="2327275" cy="1615440"/>
          </a:xfrm>
        </p:grpSpPr>
        <p:pic>
          <p:nvPicPr>
            <p:cNvPr id="1028" name="Picture 4" descr="IMG_5747 6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93776">
              <a:off x="105433495" y="109209840"/>
              <a:ext cx="1349375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 descr="IMG_5748 6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937050" y="108604050"/>
              <a:ext cx="1298575" cy="97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450116">
              <a:off x="104908350" y="108604050"/>
              <a:ext cx="1261981" cy="951058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31" name="Picture 7" descr="E:\ppt pres pics.aug18\IMG_3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2685" y="752062"/>
            <a:ext cx="2625344" cy="1969188"/>
          </a:xfrm>
          <a:prstGeom prst="rect">
            <a:avLst/>
          </a:prstGeom>
          <a:noFill/>
        </p:spPr>
      </p:pic>
      <p:pic>
        <p:nvPicPr>
          <p:cNvPr id="1033" name="Picture 9" descr="E:\ppt pres pics.aug18\Aug2013e 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4269" y="2653685"/>
            <a:ext cx="2674620" cy="2005965"/>
          </a:xfrm>
          <a:prstGeom prst="rect">
            <a:avLst/>
          </a:prstGeom>
          <a:noFill/>
        </p:spPr>
      </p:pic>
      <p:pic>
        <p:nvPicPr>
          <p:cNvPr id="1032" name="Picture 8" descr="E:\ppt pres pics.aug18\Elec2.Jun15 0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850" y="2013606"/>
            <a:ext cx="2016421" cy="1512316"/>
          </a:xfrm>
          <a:prstGeom prst="rect">
            <a:avLst/>
          </a:prstGeom>
          <a:noFill/>
        </p:spPr>
      </p:pic>
      <p:pic>
        <p:nvPicPr>
          <p:cNvPr id="1034" name="Picture 10" descr="Ap13 015"/>
          <p:cNvPicPr>
            <a:picLocks noChangeAspect="1" noChangeArrowheads="1"/>
          </p:cNvPicPr>
          <p:nvPr/>
        </p:nvPicPr>
        <p:blipFill>
          <a:blip r:embed="rId10" cstate="print"/>
          <a:srcRect l="29494" t="7381" r="27660" b="9200"/>
          <a:stretch>
            <a:fillRect/>
          </a:stretch>
        </p:blipFill>
        <p:spPr bwMode="auto">
          <a:xfrm rot="1133069">
            <a:off x="6762843" y="1792183"/>
            <a:ext cx="1121537" cy="16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Ap13 017"/>
          <p:cNvPicPr>
            <a:picLocks noChangeAspect="1" noChangeArrowheads="1"/>
          </p:cNvPicPr>
          <p:nvPr/>
        </p:nvPicPr>
        <p:blipFill>
          <a:blip r:embed="rId11" cstate="print"/>
          <a:srcRect l="33632" t="10448" r="26743" b="11665"/>
          <a:stretch>
            <a:fillRect/>
          </a:stretch>
        </p:blipFill>
        <p:spPr bwMode="auto">
          <a:xfrm>
            <a:off x="7713819" y="1865334"/>
            <a:ext cx="128905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E:\ppt pres pics.aug18\Apr17 01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89914" y="3217879"/>
            <a:ext cx="1689828" cy="12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IMG_7439"/>
          <p:cNvPicPr>
            <a:picLocks noChangeAspect="1" noChangeArrowheads="1"/>
          </p:cNvPicPr>
          <p:nvPr/>
        </p:nvPicPr>
        <p:blipFill>
          <a:blip r:embed="rId13" cstate="print"/>
          <a:srcRect t="7849" r="18019" b="23048"/>
          <a:stretch>
            <a:fillRect/>
          </a:stretch>
        </p:blipFill>
        <p:spPr bwMode="auto">
          <a:xfrm>
            <a:off x="422876" y="3440070"/>
            <a:ext cx="25336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Sep15 03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788" y="788310"/>
            <a:ext cx="16335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LAC\AppData\Local\Microsoft\Windows\INetCache\Content.Word\Nov15 054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74374" y="3311944"/>
            <a:ext cx="1629868" cy="122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90" y="4524968"/>
            <a:ext cx="1531937" cy="1158875"/>
          </a:xfrm>
          <a:prstGeom prst="rect">
            <a:avLst/>
          </a:prstGeom>
          <a:noFill/>
        </p:spPr>
      </p:pic>
      <p:pic>
        <p:nvPicPr>
          <p:cNvPr id="1039" name="Picture 15" descr="Jly17 57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26780" y="4336182"/>
            <a:ext cx="15144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LAC\AppData\Local\Microsoft\Windows\INetCache\Content.Word\May18 RD18 006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67514" y="4419077"/>
            <a:ext cx="1666766" cy="12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Aug18 camera dump 31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75444" y="495702"/>
            <a:ext cx="1648856" cy="126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86384" y="5907024"/>
            <a:ext cx="81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is Literacy Action Center?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963372" y="1794150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reading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 rot="5400000">
            <a:off x="8439116" y="2659781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writing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7945340" y="4159398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math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45708" y="4945782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careers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76396" y="529862"/>
            <a:ext cx="161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tech savvy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 rot="5400000">
            <a:off x="-28860" y="2703086"/>
            <a:ext cx="154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one-to-one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-354364" y="4019821"/>
            <a:ext cx="143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group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196044" y="221382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individual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263356" y="541517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field trips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561804" y="5587571"/>
            <a:ext cx="254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public speaking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672300" y="47741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events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073492" y="2373902"/>
            <a:ext cx="158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experiment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 rot="5400000">
            <a:off x="4665692" y="322061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explore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 rot="5400000">
            <a:off x="1995644" y="1611270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engage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 rot="5400000">
            <a:off x="2324828" y="3037734"/>
            <a:ext cx="129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question</a:t>
            </a:r>
            <a:endParaRPr lang="en-US" b="1" dirty="0"/>
          </a:p>
        </p:txBody>
      </p:sp>
      <p:pic>
        <p:nvPicPr>
          <p:cNvPr id="44033" name="Picture 1" descr="IMG_987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92565" y="4526828"/>
            <a:ext cx="2113128" cy="1408752"/>
          </a:xfrm>
          <a:prstGeom prst="rect">
            <a:avLst/>
          </a:prstGeom>
          <a:noFill/>
          <a:ln w="25400" algn="in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44" y="640081"/>
            <a:ext cx="11393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4000" b="1" dirty="0" smtClean="0"/>
              <a:t>Issues</a:t>
            </a:r>
          </a:p>
          <a:p>
            <a:pPr marL="514350" indent="-514350"/>
            <a:endParaRPr lang="en-US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Identify issues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Review newspapers &amp; media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Follow bills – </a:t>
            </a:r>
          </a:p>
          <a:p>
            <a:pPr marL="514350" indent="-514350"/>
            <a:r>
              <a:rPr lang="en-US" sz="4000" b="1" dirty="0"/>
              <a:t> </a:t>
            </a:r>
            <a:r>
              <a:rPr lang="en-US" sz="4000" b="1" dirty="0" smtClean="0"/>
              <a:t>     Where do my legislators’ </a:t>
            </a:r>
          </a:p>
          <a:p>
            <a:pPr marL="514350" indent="-514350"/>
            <a:r>
              <a:rPr lang="en-US" sz="4000" b="1" dirty="0"/>
              <a:t>	</a:t>
            </a:r>
            <a:r>
              <a:rPr lang="en-US" sz="4000" b="1" dirty="0" smtClean="0"/>
              <a:t>   stand on these issues?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Voice my opinion</a:t>
            </a:r>
          </a:p>
          <a:p>
            <a:pPr marL="514350" indent="-514350"/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9993086" y="128832"/>
            <a:ext cx="219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Legislature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18434" name="Picture 2" descr="https://2.bp.blogspot.com/-3pGAOlzDgX4/WLAKJwERKiI/AAAAAAAAAY4/yD6IMe4_j5UufKw2d3ayEmI4hDBBpM4WwCLcB/s320/Feb17%2B0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r="9433"/>
          <a:stretch/>
        </p:blipFill>
        <p:spPr bwMode="auto">
          <a:xfrm rot="20487871">
            <a:off x="7932068" y="1194962"/>
            <a:ext cx="3551185" cy="37800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744" y="640081"/>
            <a:ext cx="113934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20795" y="6241692"/>
            <a:ext cx="105717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Search archives for June 2017 at  https://literacyactioncenter.blogspot.com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9993086" y="128832"/>
            <a:ext cx="219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Legislature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14338" name="Picture 2" descr="https://4.bp.blogspot.com/-Z_wPF7BkVso/WLMegg1nHZI/AAAAAAAAAaE/4Uiw5LvWv40i6YNJJrEiykbx9UJlMoz5QCLcB/s1600/crosswalk%2Bphoto%2Bat%2B3550%2BS%2BState%2BStre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22432" r="-256" b="34414"/>
          <a:stretch/>
        </p:blipFill>
        <p:spPr bwMode="auto">
          <a:xfrm>
            <a:off x="237744" y="590497"/>
            <a:ext cx="11649456" cy="377039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1688" y="865278"/>
            <a:ext cx="7694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Protecting People Crossing State Street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20795" y="4822561"/>
            <a:ext cx="81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Called South Salt Lake Police. “Can’t do anything.”</a:t>
            </a:r>
          </a:p>
          <a:p>
            <a:r>
              <a:rPr lang="en-US" sz="2400" dirty="0" smtClean="0"/>
              <a:t>Wrote letter to editors. No response.</a:t>
            </a:r>
          </a:p>
          <a:p>
            <a:r>
              <a:rPr lang="en-US" sz="2400" dirty="0" smtClean="0"/>
              <a:t>Sent cc: of letter to SSL mayor. Invitation. Action taken.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993086" y="4822560"/>
            <a:ext cx="1894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Watch out for pedestrians.</a:t>
            </a:r>
          </a:p>
          <a:p>
            <a:endParaRPr lang="en-US" b="1" dirty="0" smtClean="0"/>
          </a:p>
          <a:p>
            <a:r>
              <a:rPr lang="en-US" b="1" dirty="0" smtClean="0"/>
              <a:t>Don’t talk or text as you drive.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47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786384"/>
            <a:ext cx="1086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Culture 		    What’s your plan?</a:t>
            </a:r>
            <a:endParaRPr lang="en-US" sz="4400" b="1" dirty="0"/>
          </a:p>
        </p:txBody>
      </p:sp>
      <p:pic>
        <p:nvPicPr>
          <p:cNvPr id="4098" name="Picture 2" descr="Screenshot (2)"/>
          <p:cNvPicPr>
            <a:picLocks noChangeAspect="1" noChangeArrowheads="1"/>
          </p:cNvPicPr>
          <p:nvPr/>
        </p:nvPicPr>
        <p:blipFill>
          <a:blip r:embed="rId3" cstate="print"/>
          <a:srcRect l="21596" t="41826" r="32326" b="32191"/>
          <a:stretch>
            <a:fillRect/>
          </a:stretch>
        </p:blipFill>
        <p:spPr bwMode="auto">
          <a:xfrm>
            <a:off x="241159" y="1738365"/>
            <a:ext cx="11491876" cy="363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4654" y="5358843"/>
            <a:ext cx="107584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Pinmaps.net</a:t>
            </a:r>
            <a:r>
              <a:rPr lang="en-US" sz="1600" dirty="0" smtClean="0"/>
              <a:t> is an online map creator to pin multiple locations &amp; share maps.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0254342" y="128832"/>
            <a:ext cx="1937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0536889"/>
              </p:ext>
            </p:extLst>
          </p:nvPr>
        </p:nvGraphicFramePr>
        <p:xfrm>
          <a:off x="333609" y="709380"/>
          <a:ext cx="11419776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10254342" y="128832"/>
            <a:ext cx="1937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b="1" dirty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54342" y="128832"/>
            <a:ext cx="1937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9564" y="3780333"/>
            <a:ext cx="1190445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WANT</a:t>
            </a:r>
            <a:r>
              <a:rPr lang="en-US" sz="3200" b="1" u="sng" dirty="0" smtClean="0">
                <a:latin typeface="+mj-lt"/>
              </a:rPr>
              <a:t> </a:t>
            </a:r>
            <a:r>
              <a:rPr lang="en-US" sz="3200" b="1" u="sng" dirty="0">
                <a:latin typeface="+mj-lt"/>
              </a:rPr>
              <a:t>to know </a:t>
            </a:r>
            <a:endParaRPr lang="en-US" sz="3200" b="1" u="sng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Languages		Traditional foods		Family </a:t>
            </a:r>
            <a:r>
              <a:rPr lang="en-US" sz="2800" dirty="0">
                <a:latin typeface="+mj-lt"/>
              </a:rPr>
              <a:t>tree</a:t>
            </a:r>
          </a:p>
          <a:p>
            <a:r>
              <a:rPr lang="en-US" sz="2800" dirty="0">
                <a:latin typeface="+mj-lt"/>
              </a:rPr>
              <a:t>Where </a:t>
            </a:r>
            <a:r>
              <a:rPr lang="en-US" sz="2800" dirty="0" smtClean="0">
                <a:latin typeface="+mj-lt"/>
              </a:rPr>
              <a:t>born	</a:t>
            </a:r>
            <a:r>
              <a:rPr lang="en-US" sz="2800" dirty="0"/>
              <a:t>Educational </a:t>
            </a:r>
            <a:r>
              <a:rPr lang="en-US" sz="2800" dirty="0" smtClean="0"/>
              <a:t>levels	Music</a:t>
            </a:r>
            <a:endParaRPr lang="en-US" sz="2800" dirty="0"/>
          </a:p>
          <a:p>
            <a:r>
              <a:rPr lang="en-US" sz="2800" dirty="0" smtClean="0">
                <a:latin typeface="+mj-lt"/>
              </a:rPr>
              <a:t>Last </a:t>
            </a:r>
            <a:r>
              <a:rPr lang="en-US" sz="2800" dirty="0">
                <a:latin typeface="+mj-lt"/>
              </a:rPr>
              <a:t>name – origin, </a:t>
            </a:r>
            <a:r>
              <a:rPr lang="en-US" sz="2800" dirty="0" smtClean="0">
                <a:latin typeface="+mj-lt"/>
              </a:rPr>
              <a:t>nationality		</a:t>
            </a:r>
            <a:r>
              <a:rPr lang="en-US" sz="2800" dirty="0" smtClean="0"/>
              <a:t>Religious </a:t>
            </a:r>
            <a:r>
              <a:rPr lang="en-US" sz="2800" dirty="0"/>
              <a:t>beliefs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#1 priority for me/for my </a:t>
            </a:r>
            <a:r>
              <a:rPr lang="en-US" sz="2800" dirty="0" smtClean="0">
                <a:latin typeface="+mj-lt"/>
              </a:rPr>
              <a:t>family		Family/my </a:t>
            </a:r>
            <a:r>
              <a:rPr lang="en-US" sz="2800" dirty="0">
                <a:latin typeface="+mj-lt"/>
              </a:rPr>
              <a:t>favorite </a:t>
            </a:r>
            <a:r>
              <a:rPr lang="en-US" sz="2800" dirty="0" smtClean="0">
                <a:latin typeface="+mj-lt"/>
              </a:rPr>
              <a:t>past-times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Family traditions (handed down</a:t>
            </a:r>
            <a:r>
              <a:rPr lang="en-US" sz="2800" dirty="0" smtClean="0">
                <a:latin typeface="+mj-lt"/>
              </a:rPr>
              <a:t>)</a:t>
            </a:r>
            <a:r>
              <a:rPr lang="en-US" sz="2800" dirty="0"/>
              <a:t> </a:t>
            </a:r>
            <a:r>
              <a:rPr lang="en-US" sz="2800" dirty="0" smtClean="0"/>
              <a:t>		Birthday/holiday traditions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770" y="416137"/>
            <a:ext cx="12071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accent5">
                    <a:lumMod val="75000"/>
                  </a:schemeClr>
                </a:solidFill>
              </a:rPr>
              <a:t>KWL</a:t>
            </a:r>
            <a:r>
              <a:rPr lang="en-US" sz="3200" b="1" u="sng" dirty="0" smtClean="0"/>
              <a:t>: Culture</a:t>
            </a:r>
            <a:r>
              <a:rPr lang="en-US" sz="3200" b="1" dirty="0" smtClean="0"/>
              <a:t> </a:t>
            </a:r>
            <a:r>
              <a:rPr lang="en-US" sz="3200" b="1" dirty="0"/>
              <a:t>(sharing backgrounds) </a:t>
            </a:r>
            <a:endParaRPr lang="en-US" sz="3200" b="1" dirty="0" smtClean="0"/>
          </a:p>
          <a:p>
            <a:r>
              <a:rPr lang="en-US" sz="2800" dirty="0" smtClean="0"/>
              <a:t>– </a:t>
            </a:r>
            <a:r>
              <a:rPr lang="en-US" sz="2800" dirty="0"/>
              <a:t>collection of ideas, customs, skills, </a:t>
            </a:r>
            <a:r>
              <a:rPr lang="en-US" sz="2800" dirty="0" smtClean="0"/>
              <a:t>arts</a:t>
            </a:r>
            <a:r>
              <a:rPr lang="en-US" sz="2800" dirty="0"/>
              <a:t>, etc. of people in a given period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79564" y="1650095"/>
            <a:ext cx="1066867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/>
              <a:t>Already </a:t>
            </a:r>
            <a:r>
              <a:rPr lang="en-US" sz="3200" b="1" u="sng" dirty="0" smtClean="0">
                <a:solidFill>
                  <a:schemeClr val="accent5">
                    <a:lumMod val="75000"/>
                  </a:schemeClr>
                </a:solidFill>
              </a:rPr>
              <a:t>KNOW</a:t>
            </a:r>
            <a:r>
              <a:rPr lang="en-US" sz="3200" u="sng" dirty="0" smtClean="0"/>
              <a:t> </a:t>
            </a:r>
            <a:endParaRPr lang="en-US" sz="3200" u="sng" dirty="0"/>
          </a:p>
          <a:p>
            <a:r>
              <a:rPr lang="en-US" sz="2800" dirty="0"/>
              <a:t>Archeologist dig up artifacts to understand cultures </a:t>
            </a:r>
          </a:p>
          <a:p>
            <a:r>
              <a:rPr lang="en-US" sz="2800" dirty="0"/>
              <a:t>Everyone has a different culture </a:t>
            </a:r>
          </a:p>
          <a:p>
            <a:r>
              <a:rPr lang="en-US" sz="2800" dirty="0"/>
              <a:t>Culture is dynamic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9" y="3700062"/>
            <a:ext cx="10921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0769" y="1546577"/>
            <a:ext cx="10921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928" y="786384"/>
            <a:ext cx="1086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Birthplaces</a:t>
            </a:r>
            <a:endParaRPr lang="en-US" sz="4400" b="1" dirty="0"/>
          </a:p>
        </p:txBody>
      </p:sp>
      <p:pic>
        <p:nvPicPr>
          <p:cNvPr id="4098" name="Picture 2" descr="Screenshot (2)"/>
          <p:cNvPicPr>
            <a:picLocks noChangeAspect="1" noChangeArrowheads="1"/>
          </p:cNvPicPr>
          <p:nvPr/>
        </p:nvPicPr>
        <p:blipFill>
          <a:blip r:embed="rId3" cstate="print"/>
          <a:srcRect l="21596" t="41826" r="32326" b="32191"/>
          <a:stretch>
            <a:fillRect/>
          </a:stretch>
        </p:blipFill>
        <p:spPr bwMode="auto">
          <a:xfrm>
            <a:off x="241159" y="1738365"/>
            <a:ext cx="11491876" cy="363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4654" y="5358843"/>
            <a:ext cx="107584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Pinmaps.net</a:t>
            </a:r>
            <a:r>
              <a:rPr lang="en-US" sz="1600" dirty="0" smtClean="0"/>
              <a:t> is an online map creator to pin multiple locations &amp; share maps.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0254342" y="128832"/>
            <a:ext cx="1937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025" y="1659699"/>
            <a:ext cx="487795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b="1" dirty="0" smtClean="0"/>
              <a:t>Last name origins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b="1" dirty="0" smtClean="0"/>
              <a:t>Religions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4000" b="1" dirty="0" smtClean="0"/>
              <a:t>Comfort foods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0254342" y="128832"/>
            <a:ext cx="1937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Culture</a:t>
            </a:r>
            <a:r>
              <a:rPr lang="en-US" b="1" dirty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716280"/>
            <a:ext cx="4654730" cy="34910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 rot="20082367">
            <a:off x="5465559" y="2317663"/>
            <a:ext cx="5299963" cy="562243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</a:pPr>
            <a:r>
              <a:rPr lang="en-US" sz="2400" b="1" kern="1400" dirty="0">
                <a:solidFill>
                  <a:srgbClr val="000000"/>
                </a:solidFill>
                <a:latin typeface="Arial" panose="020B0604020202020204" pitchFamily="34" charset="0"/>
              </a:rPr>
              <a:t>Spaghetti with Meat Sauce</a:t>
            </a:r>
            <a:endParaRPr lang="en-US" sz="1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</a:pPr>
            <a:r>
              <a:rPr lang="en-US" sz="2400" kern="1400" dirty="0">
                <a:solidFill>
                  <a:srgbClr val="000000"/>
                </a:solidFill>
                <a:latin typeface="Arial" panose="020B0604020202020204" pitchFamily="34" charset="0"/>
              </a:rPr>
              <a:t>By Ken</a:t>
            </a:r>
            <a:endParaRPr lang="en-US" sz="1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</a:pPr>
            <a:r>
              <a:rPr lang="en-US" sz="240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1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</a:pPr>
            <a:r>
              <a:rPr lang="en-US" sz="2400" kern="1400" dirty="0">
                <a:solidFill>
                  <a:srgbClr val="000000"/>
                </a:solidFill>
                <a:latin typeface="Arial" panose="020B0604020202020204" pitchFamily="34" charset="0"/>
              </a:rPr>
              <a:t>My favorite dinner is spaghetti. I have good memories of my mom and dad cooking spaghetti. When I would get home from working at the Kroger Store in Dallas, Texas, they would be cooking. I could smell the spaghetti sauce cooking and the garlic bread warming in the oven. It smelled so good that I wanted to eat right away.</a:t>
            </a:r>
            <a:endParaRPr lang="en-US" sz="14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4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14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066" y="88254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Other explorations included: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199" y="757147"/>
            <a:ext cx="100460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/>
              <a:t>Key Elements</a:t>
            </a:r>
          </a:p>
          <a:p>
            <a:endParaRPr lang="en-US" sz="40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Decision-makers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Engaging &amp; relevant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Accountability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Product – </a:t>
            </a:r>
            <a:r>
              <a:rPr lang="en-US" sz="4000" dirty="0" smtClean="0"/>
              <a:t>show how/what learned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Instructional designer</a:t>
            </a:r>
          </a:p>
          <a:p>
            <a:endParaRPr lang="en-US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918" y="251089"/>
            <a:ext cx="405894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/>
              <a:t>Cons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Takes time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Ongoing </a:t>
            </a:r>
            <a:r>
              <a:rPr lang="en-US" sz="3600" b="1" dirty="0"/>
              <a:t>experiment 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No prescriptive materials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Ambiguity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4887339" y="251089"/>
            <a:ext cx="5022776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/>
              <a:t>Pros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Interest – piqued, expanded, explored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Attendance	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Trust (support &amp; sharing)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Confidence </a:t>
            </a:r>
          </a:p>
          <a:p>
            <a:pPr marL="571500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 smtClean="0"/>
              <a:t>Synergy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497858" y="815546"/>
            <a:ext cx="0" cy="553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757147"/>
            <a:ext cx="8787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/>
              <a:t>Conclusions</a:t>
            </a:r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Apr17 026"/>
          <p:cNvPicPr>
            <a:picLocks noChangeAspect="1" noChangeArrowheads="1"/>
          </p:cNvPicPr>
          <p:nvPr/>
        </p:nvPicPr>
        <p:blipFill>
          <a:blip r:embed="rId3" cstate="print"/>
          <a:srcRect l="4083" t="7858" b="13591"/>
          <a:stretch>
            <a:fillRect/>
          </a:stretch>
        </p:blipFill>
        <p:spPr bwMode="auto">
          <a:xfrm>
            <a:off x="475488" y="402336"/>
            <a:ext cx="8747220" cy="5376672"/>
          </a:xfrm>
          <a:prstGeom prst="rect">
            <a:avLst/>
          </a:prstGeom>
          <a:noFill/>
          <a:ln w="9525">
            <a:solidFill>
              <a:schemeClr val="tx1">
                <a:alpha val="8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786384" y="5907024"/>
            <a:ext cx="81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Brainstorming – a bountiful of choices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248" y="1390193"/>
            <a:ext cx="87872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Thank you for sharing.</a:t>
            </a:r>
          </a:p>
          <a:p>
            <a:pPr algn="ctr"/>
            <a:endParaRPr lang="en-US" sz="3600" b="1" dirty="0" smtClean="0"/>
          </a:p>
          <a:p>
            <a:pPr algn="ctr"/>
            <a:endParaRPr lang="en-US" sz="3600" b="1" dirty="0" smtClean="0"/>
          </a:p>
          <a:p>
            <a:pPr algn="ctr"/>
            <a:r>
              <a:rPr lang="en-US" sz="3600" b="1" dirty="0" smtClean="0"/>
              <a:t>Questions:</a:t>
            </a:r>
          </a:p>
          <a:p>
            <a:pPr algn="ctr"/>
            <a:r>
              <a:rPr lang="en-US" sz="3600" b="1" dirty="0" smtClean="0"/>
              <a:t>Deb Young or Betsy Folland</a:t>
            </a:r>
          </a:p>
          <a:p>
            <a:pPr algn="ctr"/>
            <a:r>
              <a:rPr lang="en-US" sz="4000" b="1" dirty="0" smtClean="0"/>
              <a:t>lac@LiteracyActionCenter.org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pr17 032"/>
          <p:cNvPicPr>
            <a:picLocks noChangeAspect="1" noChangeArrowheads="1"/>
          </p:cNvPicPr>
          <p:nvPr/>
        </p:nvPicPr>
        <p:blipFill>
          <a:blip r:embed="rId3" cstate="print"/>
          <a:srcRect l="4303" t="10878" b="4837"/>
          <a:stretch>
            <a:fillRect/>
          </a:stretch>
        </p:blipFill>
        <p:spPr bwMode="auto">
          <a:xfrm>
            <a:off x="512064" y="256032"/>
            <a:ext cx="8563301" cy="566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6384" y="5907024"/>
            <a:ext cx="81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Brainstorming – defining some options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pr17 033"/>
          <p:cNvPicPr>
            <a:picLocks noChangeAspect="1" noChangeArrowheads="1"/>
          </p:cNvPicPr>
          <p:nvPr/>
        </p:nvPicPr>
        <p:blipFill>
          <a:blip r:embed="rId3" cstate="print"/>
          <a:srcRect t="11172" r="5888" b="11786"/>
          <a:stretch>
            <a:fillRect/>
          </a:stretch>
        </p:blipFill>
        <p:spPr bwMode="auto">
          <a:xfrm>
            <a:off x="816991" y="249111"/>
            <a:ext cx="9058529" cy="556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6384" y="5907024"/>
            <a:ext cx="81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Brainstorming – narrowing the possibilities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r17 034"/>
          <p:cNvPicPr>
            <a:picLocks noChangeAspect="1" noChangeArrowheads="1"/>
          </p:cNvPicPr>
          <p:nvPr/>
        </p:nvPicPr>
        <p:blipFill>
          <a:blip r:embed="rId3" cstate="print"/>
          <a:srcRect l="22450" t="19632" r="24265" b="11185"/>
          <a:stretch>
            <a:fillRect/>
          </a:stretch>
        </p:blipFill>
        <p:spPr bwMode="auto">
          <a:xfrm>
            <a:off x="2304289" y="314852"/>
            <a:ext cx="5303520" cy="5164960"/>
          </a:xfrm>
          <a:prstGeom prst="rect">
            <a:avLst/>
          </a:prstGeom>
          <a:noFill/>
          <a:ln w="9525">
            <a:solidFill>
              <a:schemeClr val="tx1">
                <a:alpha val="85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6384" y="5907024"/>
            <a:ext cx="810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We’ve got a winner!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924" y="459178"/>
            <a:ext cx="112836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Some topics included:</a:t>
            </a:r>
          </a:p>
          <a:p>
            <a:endParaRPr lang="en-US" sz="600" b="1" dirty="0" smtClean="0"/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&gt;Nutrition	                  			&gt;Spelling</a:t>
            </a:r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&gt;5-paragraph essay  				&gt;Exercise</a:t>
            </a:r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&gt;Founding Fathers	      			&gt;Disability law</a:t>
            </a:r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&gt;Movie Making	            			&gt;Cooking</a:t>
            </a:r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&gt;Scientists	                  			&gt;</a:t>
            </a:r>
            <a:r>
              <a:rPr lang="en-US" sz="3600" b="1" dirty="0"/>
              <a:t>Spreadsheets </a:t>
            </a:r>
            <a:endParaRPr lang="en-US" sz="3600" b="1" dirty="0" smtClean="0"/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</a:t>
            </a:r>
            <a:r>
              <a:rPr lang="en-US" sz="3600" b="1" dirty="0"/>
              <a:t>Battle at Gettysburg </a:t>
            </a:r>
            <a:r>
              <a:rPr lang="en-US" sz="3600" b="1" dirty="0" smtClean="0"/>
              <a:t>			&gt;Note taking</a:t>
            </a:r>
            <a:endParaRPr lang="en-US" sz="3600" b="1" dirty="0"/>
          </a:p>
          <a:p>
            <a:pPr>
              <a:spcBef>
                <a:spcPts val="1200"/>
              </a:spcBef>
            </a:pPr>
            <a:r>
              <a:rPr lang="en-US" sz="3600" b="1" dirty="0" smtClean="0"/>
              <a:t>&gt;Landmark </a:t>
            </a:r>
            <a:r>
              <a:rPr lang="en-US" sz="3600" b="1" dirty="0"/>
              <a:t>Supreme Court </a:t>
            </a:r>
            <a:r>
              <a:rPr lang="en-US" sz="3600" b="1" dirty="0" smtClean="0"/>
              <a:t>Cases	&gt;Salt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ppt pres pics.aug18\IMG_5794 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44152">
            <a:off x="6495251" y="2536285"/>
            <a:ext cx="4017612" cy="3013037"/>
          </a:xfrm>
          <a:prstGeom prst="rect">
            <a:avLst/>
          </a:prstGeom>
          <a:noFill/>
        </p:spPr>
      </p:pic>
      <p:pic>
        <p:nvPicPr>
          <p:cNvPr id="5122" name="Picture 2" descr="E:\ppt pres pics.aug18\Aug16 016.jpg"/>
          <p:cNvPicPr>
            <a:picLocks noChangeAspect="1" noChangeArrowheads="1"/>
          </p:cNvPicPr>
          <p:nvPr/>
        </p:nvPicPr>
        <p:blipFill>
          <a:blip r:embed="rId4" cstate="print"/>
          <a:srcRect l="10490"/>
          <a:stretch>
            <a:fillRect/>
          </a:stretch>
        </p:blipFill>
        <p:spPr bwMode="auto">
          <a:xfrm>
            <a:off x="969264" y="237745"/>
            <a:ext cx="6912864" cy="5791916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6" name="Picture 8" descr="E:\ppt pres pics.aug18\Elec2.Jun15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5918" y="274320"/>
            <a:ext cx="2814002" cy="2110502"/>
          </a:xfrm>
          <a:prstGeom prst="rect">
            <a:avLst/>
          </a:prstGeom>
          <a:noFill/>
        </p:spPr>
      </p:pic>
      <p:pic>
        <p:nvPicPr>
          <p:cNvPr id="5124" name="Picture 4" descr="E:\ppt pres pics.aug18\Jul15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3920" y="3396520"/>
            <a:ext cx="2660141" cy="19951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36884" y="6374214"/>
            <a:ext cx="10088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/>
              <a:t>See a lesson description for July 2015 at http://literacyactioncenter.blogspot.com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8969" y="4796589"/>
            <a:ext cx="157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series or parallel?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1486</TotalTime>
  <Words>1295</Words>
  <Application>Microsoft Office PowerPoint</Application>
  <PresentationFormat>Widescreen</PresentationFormat>
  <Paragraphs>426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AmaticSC-Bold</vt:lpstr>
      <vt:lpstr>Arial</vt:lpstr>
      <vt:lpstr>Calibri</vt:lpstr>
      <vt:lpstr>Calibri-Bold</vt:lpstr>
      <vt:lpstr>Roboto-Regular</vt:lpstr>
      <vt:lpstr>SourceCodePro-Bold</vt:lpstr>
      <vt:lpstr>SourceCodePro-Regular</vt:lpstr>
      <vt:lpstr>Times New Roman</vt:lpstr>
      <vt:lpstr>Trebuchet MS</vt:lpstr>
      <vt:lpstr>Wingdings 3</vt:lpstr>
      <vt:lpstr>Facet</vt:lpstr>
      <vt:lpstr>Slaying the pedagogical dragon: Raising scores through learner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Slaying the pedagogical dragon: Raising scores through learner content</dc:title>
  <dc:creator>Deb Young</dc:creator>
  <cp:lastModifiedBy>Deb Young</cp:lastModifiedBy>
  <cp:revision>122</cp:revision>
  <cp:lastPrinted>2018-09-12T21:51:15Z</cp:lastPrinted>
  <dcterms:created xsi:type="dcterms:W3CDTF">2018-08-27T17:30:04Z</dcterms:created>
  <dcterms:modified xsi:type="dcterms:W3CDTF">2018-09-13T00:04:42Z</dcterms:modified>
</cp:coreProperties>
</file>