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0411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finviz.com/map.ashx?t=sec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3415c63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3415c63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e725a4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ae725a4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e725a4f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ae725a4f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e725a4f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ae725a4f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Live version of interactive, changing graphic is available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http://finviz.com/map.ashx?t=sec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size is the % given there.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 green is the best and bright red is the worst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Box size is their market cap (shares x current stock price)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 manager tries to do better with their hand-selected fund than beating the S&amp;P 500 -- infrequently do.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aac9f273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aac9f273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ac9f273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ac9f273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ac9f273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aac9f273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ac9f273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ac9f273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ac9f273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aac9f273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ac9f273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aac9f273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ac9f273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aac9f273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fef2a1a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fef2a1a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7ae875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77ae875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ad5c55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ad5c55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b9dbb14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b9dbb14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– MENTION ASSESSMENTS &amp; ANSWER KEYS IF NOT MENTIONED PREVIOUSLY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– How many got to the “Create a Teacher Account” section of the scavenger hunt?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053655804_2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053655804_2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ad5c55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ad5c550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388cdf8f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388cdf8f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ac7c26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ac7c26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ac9f273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ac9f273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e725a4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ae725a4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e725a4f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e725a4f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e725a4f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ae725a4f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056213" y="-23"/>
            <a:ext cx="2087471" cy="131520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2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4"/>
          <p:cNvGrpSpPr/>
          <p:nvPr/>
        </p:nvGrpSpPr>
        <p:grpSpPr>
          <a:xfrm>
            <a:off x="7056213" y="-23"/>
            <a:ext cx="2087471" cy="1315200"/>
            <a:chOff x="6098378" y="5"/>
            <a:chExt cx="3045625" cy="2030570"/>
          </a:xfrm>
        </p:grpSpPr>
        <p:sp>
          <p:nvSpPr>
            <p:cNvPr id="81" name="Google Shape;81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4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4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5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5"/>
          <p:cNvGrpSpPr/>
          <p:nvPr/>
        </p:nvGrpSpPr>
        <p:grpSpPr>
          <a:xfrm>
            <a:off x="7056213" y="-23"/>
            <a:ext cx="2087471" cy="1315200"/>
            <a:chOff x="6098378" y="5"/>
            <a:chExt cx="3045625" cy="2030570"/>
          </a:xfrm>
        </p:grpSpPr>
        <p:sp>
          <p:nvSpPr>
            <p:cNvPr id="94" name="Google Shape;94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921900" y="25349"/>
            <a:ext cx="8222100" cy="61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1582C"/>
              </a:buClr>
              <a:buSzPts val="3000"/>
              <a:buFont typeface="Trebuchet MS"/>
              <a:buNone/>
              <a:defRPr>
                <a:solidFill>
                  <a:srgbClr val="D1582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6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6"/>
          <p:cNvGrpSpPr/>
          <p:nvPr/>
        </p:nvGrpSpPr>
        <p:grpSpPr>
          <a:xfrm rot="10800000" flipH="1">
            <a:off x="7056538" y="3609189"/>
            <a:ext cx="2087471" cy="1315200"/>
            <a:chOff x="6098378" y="5"/>
            <a:chExt cx="3045625" cy="2030570"/>
          </a:xfrm>
        </p:grpSpPr>
        <p:sp>
          <p:nvSpPr>
            <p:cNvPr id="105" name="Google Shape;105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921900" y="16928"/>
            <a:ext cx="8222100" cy="59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1582C"/>
              </a:buClr>
              <a:buSzPts val="3000"/>
              <a:buFont typeface="Trebuchet MS"/>
              <a:buNone/>
              <a:defRPr>
                <a:solidFill>
                  <a:srgbClr val="D1582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7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7"/>
          <p:cNvGrpSpPr/>
          <p:nvPr/>
        </p:nvGrpSpPr>
        <p:grpSpPr>
          <a:xfrm rot="10800000" flipH="1">
            <a:off x="7056538" y="3609189"/>
            <a:ext cx="2087471" cy="1315200"/>
            <a:chOff x="6098378" y="5"/>
            <a:chExt cx="3045625" cy="2030570"/>
          </a:xfrm>
        </p:grpSpPr>
        <p:sp>
          <p:nvSpPr>
            <p:cNvPr id="116" name="Google Shape;116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372035" y="1163171"/>
            <a:ext cx="8400000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10800000" flipH="1">
            <a:off x="372035" y="60"/>
            <a:ext cx="8400000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372035" y="235585"/>
            <a:ext cx="8400000" cy="46722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3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3"/>
          <p:cNvGrpSpPr/>
          <p:nvPr/>
        </p:nvGrpSpPr>
        <p:grpSpPr>
          <a:xfrm>
            <a:off x="7056213" y="-23"/>
            <a:ext cx="2087471" cy="1315200"/>
            <a:chOff x="6098378" y="5"/>
            <a:chExt cx="3045625" cy="2030570"/>
          </a:xfrm>
        </p:grpSpPr>
        <p:sp>
          <p:nvSpPr>
            <p:cNvPr id="28" name="Google Shape;28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D15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4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4"/>
          <p:cNvGrpSpPr/>
          <p:nvPr/>
        </p:nvGrpSpPr>
        <p:grpSpPr>
          <a:xfrm rot="10800000" flipH="1">
            <a:off x="7056538" y="3609189"/>
            <a:ext cx="2087471" cy="1315200"/>
            <a:chOff x="6098378" y="5"/>
            <a:chExt cx="3045625" cy="2030570"/>
          </a:xfrm>
        </p:grpSpPr>
        <p:sp>
          <p:nvSpPr>
            <p:cNvPr id="40" name="Google Shape;40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-76175" y="4924400"/>
            <a:ext cx="92808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2496125" y="2386600"/>
            <a:ext cx="5135100" cy="295200"/>
          </a:xfrm>
          <a:prstGeom prst="rect">
            <a:avLst/>
          </a:prstGeom>
          <a:solidFill>
            <a:srgbClr val="304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5" descr="NGPF_L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025" y="-33350"/>
            <a:ext cx="1878725" cy="9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5"/>
          <p:cNvGrpSpPr/>
          <p:nvPr/>
        </p:nvGrpSpPr>
        <p:grpSpPr>
          <a:xfrm rot="10800000" flipH="1">
            <a:off x="7056538" y="3609189"/>
            <a:ext cx="2087471" cy="1315200"/>
            <a:chOff x="6098378" y="5"/>
            <a:chExt cx="3045625" cy="2030570"/>
          </a:xfrm>
        </p:grpSpPr>
        <p:sp>
          <p:nvSpPr>
            <p:cNvPr id="52" name="Google Shape;52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D1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304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ngpf.org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personal.vanguard.com/us/insights/investingtruths/investing-truth-about-risk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ngpf.org" TargetMode="External"/><Relationship Id="rId5" Type="http://schemas.openxmlformats.org/officeDocument/2006/relationships/hyperlink" Target="https://docs.google.com/document/d/1R7Tkv-ytxuwgunxObV0Oty0PrhX9mWuMFxTIYB-ajHA/edit?usp=sharin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extGenPF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www.facebook.com/NextGenPersonalFinance/" TargetMode="External"/><Relationship Id="rId6" Type="http://schemas.openxmlformats.org/officeDocument/2006/relationships/image" Target="../media/image18.png"/><Relationship Id="rId7" Type="http://schemas.openxmlformats.org/officeDocument/2006/relationships/hyperlink" Target="mailto:christian@ngpf.org" TargetMode="External"/><Relationship Id="rId8" Type="http://schemas.openxmlformats.org/officeDocument/2006/relationships/hyperlink" Target="https://www.facebook.com/groups/281691262364463/?ref=nf_target&amp;fref=nf" TargetMode="External"/><Relationship Id="rId9" Type="http://schemas.openxmlformats.org/officeDocument/2006/relationships/image" Target="../media/image19.png"/><Relationship Id="rId10" Type="http://schemas.openxmlformats.org/officeDocument/2006/relationships/hyperlink" Target="https://www.instagram.com/nextgenpf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7EKufNZw58ijLE7VmH9ktqoTe-XqWfz1w3P1zf0pnU/edit?usp=sharing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k135LnFQ3NIjhHw8HLrgZxf5N6WYxiiZNB95Fq1_nc/edit?usp=sharing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finance.yahoo.com/quote/SBUX?p=SBUX" TargetMode="External"/><Relationship Id="rId5" Type="http://schemas.openxmlformats.org/officeDocument/2006/relationships/image" Target="../media/image8.jpg"/><Relationship Id="rId6" Type="http://schemas.openxmlformats.org/officeDocument/2006/relationships/hyperlink" Target="http://www.ngpf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hyperlink" Target="http://www.ngpf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ngpf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598100" y="13180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04390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Teach Investing in </a:t>
            </a:r>
            <a:endParaRPr sz="4800">
              <a:solidFill>
                <a:srgbClr val="304390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04390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Two Hours!</a:t>
            </a:r>
            <a:endParaRPr sz="4800">
              <a:solidFill>
                <a:srgbClr val="D1582C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350" y="2824938"/>
            <a:ext cx="3381290" cy="188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3263700" y="228625"/>
            <a:ext cx="5423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8-Hour Workshop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6. Crash Course in Investing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Stocks, Bonds, &amp; Mutual Funds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9" descr="NGPF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43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679800" y="4814900"/>
            <a:ext cx="77844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www.ngpf.org</a:t>
            </a:r>
            <a:r>
              <a:rPr lang="en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				 Last updated: 3/2/17</a:t>
            </a:r>
            <a:endParaRPr/>
          </a:p>
        </p:txBody>
      </p:sp>
      <p:pic>
        <p:nvPicPr>
          <p:cNvPr id="205" name="Google Shape;205;p29" descr="Screen Shot 2017-02-28 at 11.16.03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750" y="1457413"/>
            <a:ext cx="6964475" cy="29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774400" y="4474275"/>
            <a:ext cx="72798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Source: </a:t>
            </a:r>
            <a:r>
              <a:rPr lang="en" sz="1100" u="sng">
                <a:solidFill>
                  <a:srgbClr val="666666"/>
                </a:solidFill>
                <a:hlinkClick r:id="rId6"/>
              </a:rPr>
              <a:t>Vanguard, 2/28/17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3263700" y="228625"/>
            <a:ext cx="5423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8-Hour Workshop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6. Crash Course in Investing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Stocks, Bonds, &amp; Mutual Funds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5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GAME: Let’s Make a Mutual Fund</a:t>
            </a: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0C459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You are being given a slip of paper with two pieces of information:</a:t>
            </a: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C4599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Name of a company and its ticker</a:t>
            </a: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C4599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The percentage change in the stock price over the past year (“performance”)</a:t>
            </a: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0C4599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Await your teacher’s directions for your next steps</a:t>
            </a: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0" descr="NGPF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43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679800" y="4814900"/>
            <a:ext cx="77844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www.ngpf.org</a:t>
            </a:r>
            <a:r>
              <a:rPr lang="en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				 Last updated: 3/2/17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5449450" y="4463000"/>
            <a:ext cx="32982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Teachers: Game support document </a:t>
            </a:r>
            <a:r>
              <a:rPr lang="en" sz="1000" u="sng">
                <a:solidFill>
                  <a:srgbClr val="999999"/>
                </a:solidFill>
                <a:hlinkClick r:id="rId5"/>
              </a:rPr>
              <a:t>here</a:t>
            </a:r>
            <a:endParaRPr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2984875" y="205975"/>
            <a:ext cx="5702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Investing</a:t>
            </a:r>
            <a:endParaRPr sz="1800" b="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S&amp;P500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8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1" descr="NGPF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75" y="-51125"/>
            <a:ext cx="2743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775" y="1211900"/>
            <a:ext cx="7214125" cy="372570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24" name="Google Shape;224;p31" descr="Screen Shot 2017-01-27 at 8.53.37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897"/>
            <a:ext cx="9143999" cy="5101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Game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Let’s Make a Mutual Fund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457200" y="1543850"/>
            <a:ext cx="8229600" cy="2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Round 1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Individual Round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Who had a positive performance?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Who had a negative performance?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Why would you invest in a company that did so poorly? 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/>
        </p:nvSpPr>
        <p:spPr>
          <a:xfrm>
            <a:off x="457200" y="1543850"/>
            <a:ext cx="8229600" cy="2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Round 2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Find 1 person who has a similar company to yours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What do you know about each company?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Better to own shares in TWO companies rather than one?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36" name="Google Shape;236;p33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Game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Let’s Make a Mutual Fund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457200" y="1543850"/>
            <a:ext cx="8229600" cy="2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Round 3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Create a small mutual fund (group of 6 people)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What criteria did you use to form your group?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Estimate your return had you owned one share of each company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Would you describe this as a well diversified portfolio?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2" name="Google Shape;242;p34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Game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Let’s Make a Mutual Fund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/>
        </p:nvSpPr>
        <p:spPr>
          <a:xfrm>
            <a:off x="457200" y="1543850"/>
            <a:ext cx="8229600" cy="2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Round 4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Create an index fund (Dow Jones Industrials)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Why might it be better to own shares in Dow Jones Industrials, rather than one stock in Dow Jones?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○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How could an investor create MORE diversification in their portfolio?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48" name="Google Shape;248;p35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Game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Let’s Make a Mutual Fund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/>
        </p:nvSpPr>
        <p:spPr>
          <a:xfrm>
            <a:off x="457200" y="1543850"/>
            <a:ext cx="8229600" cy="2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What were your ahas/takeaways from this experience?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Why might this project be engaging for your students?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000"/>
              <a:buFont typeface="Avenir"/>
              <a:buChar char="●"/>
            </a:pPr>
            <a:r>
              <a:rPr lang="en" sz="2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What modifications would you make and why?  </a:t>
            </a:r>
            <a:endParaRPr sz="2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54" name="Google Shape;254;p36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Game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Let’s Make a Mutual Fund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ctrTitle"/>
          </p:nvPr>
        </p:nvSpPr>
        <p:spPr>
          <a:xfrm>
            <a:off x="2201150" y="0"/>
            <a:ext cx="69045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Interactive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Vanguard Target Retirement Fund </a:t>
            </a:r>
            <a:br>
              <a:rPr lang="en" sz="24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" sz="24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Allocation Tool</a:t>
            </a:r>
            <a:endParaRPr sz="24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75" y="1008150"/>
            <a:ext cx="5602441" cy="3538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1" name="Google Shape;261;p37"/>
          <p:cNvSpPr/>
          <p:nvPr/>
        </p:nvSpPr>
        <p:spPr>
          <a:xfrm>
            <a:off x="6524975" y="2042625"/>
            <a:ext cx="2390400" cy="725100"/>
          </a:xfrm>
          <a:prstGeom prst="roundRect">
            <a:avLst>
              <a:gd name="adj" fmla="val 16667"/>
            </a:avLst>
          </a:prstGeom>
          <a:solidFill>
            <a:srgbClr val="30439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/>
          <p:nvPr/>
        </p:nvSpPr>
        <p:spPr>
          <a:xfrm>
            <a:off x="6454375" y="1987825"/>
            <a:ext cx="25374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an e-copy: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bit.ly/VanguardTool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Activity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ROLEPLAY: Sign Up for a 401(k)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850" y="965375"/>
            <a:ext cx="5116289" cy="3538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ctrTitle"/>
          </p:nvPr>
        </p:nvSpPr>
        <p:spPr>
          <a:xfrm>
            <a:off x="845925" y="1570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Investing in Two Hours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Key Principles</a:t>
            </a:r>
            <a:endParaRPr sz="24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061900" y="1181375"/>
            <a:ext cx="5369100" cy="3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3000"/>
              <a:buFont typeface="Avenir"/>
              <a:buChar char="●"/>
            </a:pPr>
            <a:r>
              <a:rPr lang="en" sz="3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Focus on outcomes</a:t>
            </a:r>
            <a:endParaRPr sz="3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3000"/>
              <a:buFont typeface="Avenir"/>
              <a:buChar char="●"/>
            </a:pPr>
            <a:r>
              <a:rPr lang="en" sz="3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Start early</a:t>
            </a:r>
            <a:endParaRPr sz="3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3000"/>
              <a:buFont typeface="Avenir"/>
              <a:buChar char="●"/>
            </a:pPr>
            <a:r>
              <a:rPr lang="en" sz="3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Keep it simple</a:t>
            </a:r>
            <a:endParaRPr sz="3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3000"/>
              <a:buFont typeface="Avenir"/>
              <a:buChar char="●"/>
            </a:pPr>
            <a:r>
              <a:rPr lang="en" sz="3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Reflects current trends</a:t>
            </a:r>
            <a:endParaRPr sz="3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3000"/>
              <a:buFont typeface="Avenir"/>
              <a:buChar char="●"/>
            </a:pPr>
            <a:r>
              <a:rPr lang="en" sz="3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Make a decision</a:t>
            </a:r>
            <a:endParaRPr sz="3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9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Activity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Wealthfront Risk Tolerance Assessment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6593550" y="2243000"/>
            <a:ext cx="2361000" cy="744600"/>
          </a:xfrm>
          <a:prstGeom prst="roundRect">
            <a:avLst>
              <a:gd name="adj" fmla="val 16667"/>
            </a:avLst>
          </a:prstGeom>
          <a:solidFill>
            <a:srgbClr val="30439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9"/>
          <p:cNvSpPr txBox="1"/>
          <p:nvPr/>
        </p:nvSpPr>
        <p:spPr>
          <a:xfrm>
            <a:off x="6450100" y="2203175"/>
            <a:ext cx="26556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an e-copy: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wlth.fr/NGPFTool</a:t>
            </a:r>
            <a:endParaRPr sz="2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300" y="1050475"/>
            <a:ext cx="5294454" cy="3538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ctrTitle"/>
          </p:nvPr>
        </p:nvSpPr>
        <p:spPr>
          <a:xfrm>
            <a:off x="2714125" y="116025"/>
            <a:ext cx="6354000" cy="5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Exit Ticket</a:t>
            </a:r>
            <a:endParaRPr sz="24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2" name="Google Shape;282;p40"/>
          <p:cNvSpPr txBox="1"/>
          <p:nvPr/>
        </p:nvSpPr>
        <p:spPr>
          <a:xfrm>
            <a:off x="732750" y="906275"/>
            <a:ext cx="704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Why is it important to start investing early for your retirement? 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Explain 2 ways in which an actively managed mutual fund and an index fund differ.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What makes a target date fund an “easy” choice for a retirement investment? 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/>
        </p:nvSpPr>
        <p:spPr>
          <a:xfrm>
            <a:off x="362175" y="791800"/>
            <a:ext cx="8229600" cy="3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Sign Up For a Teacher Account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○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Access to Assessments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○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Answer Keys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How? 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○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Home Page, upper right</a:t>
            </a: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2400"/>
              <a:buFont typeface="Avenir"/>
              <a:buChar char="○"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Referral: </a:t>
            </a:r>
            <a:r>
              <a:rPr lang="en" sz="2400">
                <a:solidFill>
                  <a:srgbClr val="304390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STATE NAME!</a:t>
            </a:r>
            <a:endParaRPr sz="2400">
              <a:solidFill>
                <a:srgbClr val="304390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Already have a Teacher Account? </a:t>
            </a:r>
            <a:endParaRPr sz="2400" i="1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bit.ly/NGPFDrawing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41"/>
          <p:cNvSpPr txBox="1">
            <a:spLocks noGrp="1"/>
          </p:cNvSpPr>
          <p:nvPr>
            <p:ph type="ctrTitle"/>
          </p:nvPr>
        </p:nvSpPr>
        <p:spPr>
          <a:xfrm>
            <a:off x="921900" y="25349"/>
            <a:ext cx="82221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Answer Keys?!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89" name="Google Shape;2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600" y="2887975"/>
            <a:ext cx="297180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ctrTitle"/>
          </p:nvPr>
        </p:nvSpPr>
        <p:spPr>
          <a:xfrm>
            <a:off x="921900" y="124624"/>
            <a:ext cx="8222100" cy="4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Contact Us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5" name="Google Shape;295;p42"/>
          <p:cNvSpPr txBox="1"/>
          <p:nvPr/>
        </p:nvSpPr>
        <p:spPr>
          <a:xfrm>
            <a:off x="3087750" y="845650"/>
            <a:ext cx="29685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www.ngpf.org</a:t>
            </a:r>
            <a:endParaRPr sz="2400" b="1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6" name="Google Shape;296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300" y="3507921"/>
            <a:ext cx="601200" cy="4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3750" y="3566537"/>
            <a:ext cx="557600" cy="5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 txBox="1"/>
          <p:nvPr/>
        </p:nvSpPr>
        <p:spPr>
          <a:xfrm>
            <a:off x="1566750" y="1715857"/>
            <a:ext cx="60105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7"/>
              </a:rPr>
              <a:t>christian@ngpf.org</a:t>
            </a:r>
            <a:endParaRPr sz="2400" u="sng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0C459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04390"/>
              </a:solidFill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5692950" y="4188775"/>
            <a:ext cx="1884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@NextGenPF</a:t>
            </a:r>
            <a:endParaRPr b="1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2740225" y="4208225"/>
            <a:ext cx="27432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Next Gen Personal Finance</a:t>
            </a:r>
            <a:endParaRPr b="1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  <a:hlinkClick r:id="rId8"/>
              </a:rPr>
              <a:t>Private page: FinLit Fanatics</a:t>
            </a:r>
            <a:endParaRPr b="1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1" name="Google Shape;30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6800" y="3508275"/>
            <a:ext cx="688141" cy="6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2"/>
          <p:cNvSpPr txBox="1"/>
          <p:nvPr/>
        </p:nvSpPr>
        <p:spPr>
          <a:xfrm>
            <a:off x="398725" y="4208225"/>
            <a:ext cx="1884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  <a:hlinkClick r:id="rId10"/>
              </a:rPr>
              <a:t>@NextGenPF</a:t>
            </a:r>
            <a:endParaRPr b="1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ctrTitle"/>
          </p:nvPr>
        </p:nvSpPr>
        <p:spPr>
          <a:xfrm>
            <a:off x="845925" y="1570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Investing in Two Hours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838" y="837747"/>
            <a:ext cx="4033128" cy="3842828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22"/>
          <p:cNvSpPr/>
          <p:nvPr/>
        </p:nvSpPr>
        <p:spPr>
          <a:xfrm>
            <a:off x="6387800" y="2278950"/>
            <a:ext cx="2400300" cy="838800"/>
          </a:xfrm>
          <a:prstGeom prst="roundRect">
            <a:avLst>
              <a:gd name="adj" fmla="val 16667"/>
            </a:avLst>
          </a:prstGeom>
          <a:solidFill>
            <a:srgbClr val="30439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6258475" y="2276425"/>
            <a:ext cx="26481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For an e-copy: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bit.ly/LGInvesting</a:t>
            </a:r>
            <a:endParaRPr sz="2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845925" y="1570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Discussion Prompt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457200" y="1483600"/>
            <a:ext cx="82296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4390"/>
              </a:buClr>
              <a:buSzPts val="3000"/>
              <a:buFont typeface="Avenir"/>
              <a:buChar char="●"/>
            </a:pPr>
            <a:r>
              <a:rPr lang="en" sz="3000">
                <a:solidFill>
                  <a:srgbClr val="304390"/>
                </a:solidFill>
                <a:latin typeface="Avenir"/>
                <a:ea typeface="Avenir"/>
                <a:cs typeface="Avenir"/>
                <a:sym typeface="Avenir"/>
              </a:rPr>
              <a:t>What do you know about investing and where have you learned about it?</a:t>
            </a:r>
            <a:endParaRPr sz="3000">
              <a:solidFill>
                <a:srgbClr val="30439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Activity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ANALYZE: Saving for Retirement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338" y="997450"/>
            <a:ext cx="5094985" cy="3538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ctrTitle"/>
          </p:nvPr>
        </p:nvSpPr>
        <p:spPr>
          <a:xfrm>
            <a:off x="2714125" y="-54700"/>
            <a:ext cx="6354000" cy="13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NGPF Reference &amp; Game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D1582C"/>
                </a:solidFill>
                <a:latin typeface="Lora"/>
                <a:ea typeface="Lora"/>
                <a:cs typeface="Lora"/>
                <a:sym typeface="Lora"/>
              </a:rPr>
              <a:t>Stocks, Bonds, &amp; Mutual Funds</a:t>
            </a:r>
            <a:endParaRPr sz="2800">
              <a:solidFill>
                <a:srgbClr val="D1582C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D1582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25" y="1922400"/>
            <a:ext cx="2423775" cy="146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976" y="1915325"/>
            <a:ext cx="23812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9875" y="1975813"/>
            <a:ext cx="2423780" cy="13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263725" y="205975"/>
            <a:ext cx="5423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8-Hour Workshop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6. Crash Course in Investing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Stocks, Bonds, &amp; Mutual Funds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8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6" descr="NGPF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75" y="-51125"/>
            <a:ext cx="2743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154300" y="1236625"/>
            <a:ext cx="4509600" cy="3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Buying a Stock</a:t>
            </a:r>
            <a:endParaRPr sz="1300" b="1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You buy 1 share of 1.5 billion shares</a:t>
            </a:r>
            <a:endParaRPr sz="13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Value of Your Shares</a:t>
            </a:r>
            <a:endParaRPr sz="1300" b="1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(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Current stock price</a:t>
            </a:r>
            <a:r>
              <a:rPr lang="en" sz="1300"/>
              <a:t>) X (# of shares you buy)</a:t>
            </a:r>
            <a:endParaRPr sz="13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How You Make Money</a:t>
            </a:r>
            <a:endParaRPr sz="1300" b="1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Receive dividends of ~ $1.00 per share per year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Sell your share at a higher price than you bought it</a:t>
            </a:r>
            <a:endParaRPr sz="13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Risk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Volatility of market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Price could plummet &amp; not recover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Impossible to know when to sell to maximize earnings</a:t>
            </a:r>
            <a:endParaRPr sz="13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178" name="Google Shape;178;p26" descr="Starbucks_4a38fb829846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5775" y="1733275"/>
            <a:ext cx="3969326" cy="26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679800" y="4814900"/>
            <a:ext cx="77844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www.ngpf.org</a:t>
            </a:r>
            <a:r>
              <a:rPr lang="en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				 Last updated: 3/2/17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263725" y="205975"/>
            <a:ext cx="5423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8-Hour Workshop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6. Crash Course in Investing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Stocks, Bonds, &amp; Mutual Funds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4800" b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7" descr="NGPF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75" y="-51125"/>
            <a:ext cx="2743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54300" y="1236625"/>
            <a:ext cx="43464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Buying a Bond</a:t>
            </a:r>
            <a:endParaRPr sz="1300" b="1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You lend $1,000 to PepsiCo when they issue a bond</a:t>
            </a:r>
            <a:endParaRPr sz="13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Terms of the Agreement</a:t>
            </a:r>
            <a:endParaRPr sz="1300" b="1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4.75% interest per year on the amount you lent to them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Repay your $1,000 at the end of the term (10 years)</a:t>
            </a:r>
            <a:endParaRPr sz="13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How You Make Money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$47.50 per year for 10 years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$1,000 at end of term (this was your money in the first place)</a:t>
            </a:r>
            <a:endParaRPr sz="13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Risk</a:t>
            </a:r>
            <a:endParaRPr sz="1300"/>
          </a:p>
          <a:p>
            <a: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Company/govt cannot repay you due to bankruptcy</a:t>
            </a:r>
            <a:endParaRPr sz="1300"/>
          </a:p>
        </p:txBody>
      </p:sp>
      <p:pic>
        <p:nvPicPr>
          <p:cNvPr id="188" name="Google Shape;188;p27" descr="pepsico-inc-pepsi-cola-12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175" y="1761400"/>
            <a:ext cx="3995625" cy="26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679800" y="4814900"/>
            <a:ext cx="77844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www.ngpf.org</a:t>
            </a:r>
            <a:r>
              <a:rPr lang="en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				 Last updated: 3/2/17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3263700" y="228625"/>
            <a:ext cx="5423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8-Hour Workshop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6. Crash Course in Investing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Stocks, Bonds, &amp; Mutual Funds</a:t>
            </a:r>
            <a:endParaRPr sz="1800" b="0" i="1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0C4599"/>
              </a:buClr>
              <a:buSzPts val="2400"/>
              <a:buFont typeface="Avenir"/>
              <a:buChar char="●"/>
            </a:pPr>
            <a:r>
              <a:rPr lang="en" sz="2400">
                <a:solidFill>
                  <a:srgbClr val="0C4599"/>
                </a:solidFill>
                <a:latin typeface="Avenir"/>
                <a:ea typeface="Avenir"/>
                <a:cs typeface="Avenir"/>
                <a:sym typeface="Avenir"/>
              </a:rPr>
              <a:t>What do you think is riskier: the stock or the bond? </a:t>
            </a:r>
            <a:endParaRPr sz="2400">
              <a:solidFill>
                <a:srgbClr val="0C459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C4599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C4599"/>
                </a:solidFill>
                <a:latin typeface="Avenir"/>
                <a:ea typeface="Avenir"/>
                <a:cs typeface="Avenir"/>
                <a:sym typeface="Avenir"/>
              </a:rPr>
              <a:t>What are some ways you could minimize risk?</a:t>
            </a:r>
            <a:r>
              <a:rPr lang="en" sz="2400">
                <a:solidFill>
                  <a:srgbClr val="0C45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0C4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8" descr="NGPF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432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679800" y="4814900"/>
            <a:ext cx="77844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www.ngpf.org</a:t>
            </a:r>
            <a:r>
              <a:rPr lang="en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				 Last updated: 3/2/17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Macintosh PowerPoint</Application>
  <PresentationFormat>On-screen Show (16:9)</PresentationFormat>
  <Paragraphs>211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Roboto</vt:lpstr>
      <vt:lpstr>Lora</vt:lpstr>
      <vt:lpstr>Geometric</vt:lpstr>
      <vt:lpstr>Simple Light</vt:lpstr>
      <vt:lpstr>Geometric</vt:lpstr>
      <vt:lpstr>Teach Investing in  Two Hours!</vt:lpstr>
      <vt:lpstr>  Investing in Two Hours                                             Key Principles</vt:lpstr>
      <vt:lpstr>  Investing in Two Hours </vt:lpstr>
      <vt:lpstr>  Discussion Prompt </vt:lpstr>
      <vt:lpstr>    NGPF Activity ANALYZE: Saving for Retirement </vt:lpstr>
      <vt:lpstr>    NGPF Reference &amp; Game Stocks, Bonds, &amp; Mutual Funds </vt:lpstr>
      <vt:lpstr>8-Hour Workshop 6. Crash Course in Investing Stocks, Bonds, &amp; Mutual Funds</vt:lpstr>
      <vt:lpstr>8-Hour Workshop 6. Crash Course in Investing Stocks, Bonds, &amp; Mutual Funds</vt:lpstr>
      <vt:lpstr>8-Hour Workshop 6. Crash Course in Investing Stocks, Bonds, &amp; Mutual Funds</vt:lpstr>
      <vt:lpstr>8-Hour Workshop 6. Crash Course in Investing Stocks, Bonds, &amp; Mutual Funds</vt:lpstr>
      <vt:lpstr>8-Hour Workshop 6. Crash Course in Investing Stocks, Bonds, &amp; Mutual Funds</vt:lpstr>
      <vt:lpstr>Investing S&amp;P500</vt:lpstr>
      <vt:lpstr>    NGPF Game Let’s Make a Mutual Fund </vt:lpstr>
      <vt:lpstr>    NGPF Game Let’s Make a Mutual Fund </vt:lpstr>
      <vt:lpstr>    NGPF Game Let’s Make a Mutual Fund </vt:lpstr>
      <vt:lpstr>    NGPF Game Let’s Make a Mutual Fund </vt:lpstr>
      <vt:lpstr>    NGPF Game Let’s Make a Mutual Fund </vt:lpstr>
      <vt:lpstr>     Interactive Vanguard Target Retirement Fund  Allocation Tool </vt:lpstr>
      <vt:lpstr>    NGPF Activity ROLEPLAY: Sign Up for a 401(k) </vt:lpstr>
      <vt:lpstr>       NGPF Activity Wealthfront Risk Tolerance Assessment </vt:lpstr>
      <vt:lpstr>    Exit Ticket</vt:lpstr>
      <vt:lpstr>Answer Keys?!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Investing in  Two Hours!</dc:title>
  <cp:lastModifiedBy>Laura Matchett</cp:lastModifiedBy>
  <cp:revision>1</cp:revision>
  <dcterms:modified xsi:type="dcterms:W3CDTF">2018-08-29T21:04:09Z</dcterms:modified>
</cp:coreProperties>
</file>