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Default Extension="png" ContentType="image/pn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Lst>
  <p:sldSz cx="17526000" cy="9861550"/>
  <p:notesSz cx="17526000" cy="986155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 Id="rId33" Type="http://schemas.openxmlformats.org/officeDocument/2006/relationships/slide" Target="slides/slide28.xml"/><Relationship Id="rId34" Type="http://schemas.openxmlformats.org/officeDocument/2006/relationships/slide" Target="slides/slide29.xml"/><Relationship Id="rId35" Type="http://schemas.openxmlformats.org/officeDocument/2006/relationships/slide" Target="slides/slide30.xml"/><Relationship Id="rId36" Type="http://schemas.openxmlformats.org/officeDocument/2006/relationships/slide" Target="slides/slide31.xml"/><Relationship Id="rId37" Type="http://schemas.openxmlformats.org/officeDocument/2006/relationships/slide" Target="slides/slide32.xml"/><Relationship Id="rId38" Type="http://schemas.openxmlformats.org/officeDocument/2006/relationships/slide" Target="slides/slide33.xml"/><Relationship Id="rId39" Type="http://schemas.openxmlformats.org/officeDocument/2006/relationships/slide" Target="slides/slide34.xml"/><Relationship Id="rId40" Type="http://schemas.openxmlformats.org/officeDocument/2006/relationships/slide" Target="slides/slide35.xml"/><Relationship Id="rId41" Type="http://schemas.openxmlformats.org/officeDocument/2006/relationships/slide" Target="slides/slide36.xml"/><Relationship Id="rId42" Type="http://schemas.openxmlformats.org/officeDocument/2006/relationships/slide" Target="slides/slide37.xml"/><Relationship Id="rId43" Type="http://schemas.openxmlformats.org/officeDocument/2006/relationships/slide" Target="slides/slide38.xml"/><Relationship Id="rId44" Type="http://schemas.openxmlformats.org/officeDocument/2006/relationships/slide" Target="slides/slide3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3446310" y="354625"/>
            <a:ext cx="10633379" cy="2311400"/>
          </a:xfrm>
          <a:prstGeom prst="rect">
            <a:avLst/>
          </a:prstGeom>
        </p:spPr>
        <p:txBody>
          <a:bodyPr wrap="square" lIns="0" tIns="0" rIns="0" bIns="0">
            <a:spAutoFit/>
          </a:bodyPr>
          <a:lstStyle>
            <a:lvl1pPr>
              <a:defRPr b="0" i="0">
                <a:solidFill>
                  <a:schemeClr val="tx1"/>
                </a:solidFill>
              </a:defRPr>
            </a:lvl1pPr>
          </a:lstStyle>
          <a:p/>
        </p:txBody>
      </p:sp>
      <p:sp>
        <p:nvSpPr>
          <p:cNvPr id="3" name="Holder 3"/>
          <p:cNvSpPr>
            <a:spLocks noGrp="1"/>
          </p:cNvSpPr>
          <p:nvPr>
            <p:ph type="subTitle" idx="4"/>
          </p:nvPr>
        </p:nvSpPr>
        <p:spPr>
          <a:xfrm>
            <a:off x="2628900" y="5522468"/>
            <a:ext cx="12268200" cy="2465387"/>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p:txBody>
          <a:bodyPr lIns="0" tIns="0" rIns="0" bIns="0"/>
          <a:lstStyle>
            <a:lvl1pPr>
              <a:defRPr sz="3000" b="1" i="0">
                <a:solidFill>
                  <a:srgbClr val="373838"/>
                </a:solidFill>
                <a:latin typeface="Courier New"/>
                <a:cs typeface="Courier New"/>
              </a:defRPr>
            </a:lvl1pPr>
          </a:lstStyle>
          <a:p>
            <a:pPr marL="12700">
              <a:lnSpc>
                <a:spcPct val="100000"/>
              </a:lnSpc>
              <a:spcBef>
                <a:spcPts val="15"/>
              </a:spcBef>
            </a:pPr>
            <a:r>
              <a:rPr dirty="0" spc="-5"/>
              <a:t>Courageous</a:t>
            </a:r>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500" b="1" i="0">
                <a:solidFill>
                  <a:srgbClr val="373838"/>
                </a:solidFill>
                <a:latin typeface="Courier New"/>
                <a:cs typeface="Courier New"/>
              </a:defRPr>
            </a:lvl1pPr>
          </a:lstStyle>
          <a:p/>
        </p:txBody>
      </p:sp>
      <p:sp>
        <p:nvSpPr>
          <p:cNvPr id="3" name="Holder 3"/>
          <p:cNvSpPr>
            <a:spLocks noGrp="1"/>
          </p:cNvSpPr>
          <p:nvPr>
            <p:ph type="body" idx="1"/>
          </p:nvPr>
        </p:nvSpPr>
        <p:spPr/>
        <p:txBody>
          <a:bodyPr lIns="0" tIns="0" rIns="0" bIns="0"/>
          <a:lstStyle>
            <a:lvl1pPr>
              <a:defRPr sz="6000" b="1" i="0">
                <a:solidFill>
                  <a:srgbClr val="373838"/>
                </a:solidFill>
                <a:latin typeface="Courier New"/>
                <a:cs typeface="Courier New"/>
              </a:defRPr>
            </a:lvl1pPr>
          </a:lstStyle>
          <a:p/>
        </p:txBody>
      </p:sp>
      <p:sp>
        <p:nvSpPr>
          <p:cNvPr id="4" name="Holder 4"/>
          <p:cNvSpPr>
            <a:spLocks noGrp="1"/>
          </p:cNvSpPr>
          <p:nvPr>
            <p:ph type="ftr" idx="5" sz="quarter"/>
          </p:nvPr>
        </p:nvSpPr>
        <p:spPr/>
        <p:txBody>
          <a:bodyPr lIns="0" tIns="0" rIns="0" bIns="0"/>
          <a:lstStyle>
            <a:lvl1pPr>
              <a:defRPr sz="3000" b="1" i="0">
                <a:solidFill>
                  <a:srgbClr val="373838"/>
                </a:solidFill>
                <a:latin typeface="Courier New"/>
                <a:cs typeface="Courier New"/>
              </a:defRPr>
            </a:lvl1pPr>
          </a:lstStyle>
          <a:p>
            <a:pPr marL="12700">
              <a:lnSpc>
                <a:spcPct val="100000"/>
              </a:lnSpc>
              <a:spcBef>
                <a:spcPts val="15"/>
              </a:spcBef>
            </a:pPr>
            <a:r>
              <a:rPr dirty="0" spc="-5"/>
              <a:t>Courageous</a:t>
            </a:r>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500" b="1" i="0">
                <a:solidFill>
                  <a:srgbClr val="373838"/>
                </a:solidFill>
                <a:latin typeface="Courier New"/>
                <a:cs typeface="Courier New"/>
              </a:defRPr>
            </a:lvl1pPr>
          </a:lstStyle>
          <a:p/>
        </p:txBody>
      </p:sp>
      <p:sp>
        <p:nvSpPr>
          <p:cNvPr id="3" name="Holder 3"/>
          <p:cNvSpPr>
            <a:spLocks noGrp="1"/>
          </p:cNvSpPr>
          <p:nvPr>
            <p:ph idx="2" sz="half"/>
          </p:nvPr>
        </p:nvSpPr>
        <p:spPr>
          <a:xfrm>
            <a:off x="3492500" y="1484434"/>
            <a:ext cx="4597400" cy="6781800"/>
          </a:xfrm>
          <a:prstGeom prst="rect">
            <a:avLst/>
          </a:prstGeom>
        </p:spPr>
        <p:txBody>
          <a:bodyPr wrap="square" lIns="0" tIns="0" rIns="0" bIns="0">
            <a:spAutoFit/>
          </a:bodyPr>
          <a:lstStyle>
            <a:lvl1pPr>
              <a:defRPr sz="3000" b="1" i="0">
                <a:solidFill>
                  <a:srgbClr val="373838"/>
                </a:solidFill>
                <a:latin typeface="Courier New"/>
                <a:cs typeface="Courier New"/>
              </a:defRPr>
            </a:lvl1pPr>
          </a:lstStyle>
          <a:p/>
        </p:txBody>
      </p:sp>
      <p:sp>
        <p:nvSpPr>
          <p:cNvPr id="4" name="Holder 4"/>
          <p:cNvSpPr>
            <a:spLocks noGrp="1"/>
          </p:cNvSpPr>
          <p:nvPr>
            <p:ph idx="3" sz="half"/>
          </p:nvPr>
        </p:nvSpPr>
        <p:spPr>
          <a:xfrm>
            <a:off x="9025890" y="2268156"/>
            <a:ext cx="7623810" cy="6508623"/>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defRPr sz="3000" b="1" i="0">
                <a:solidFill>
                  <a:srgbClr val="373838"/>
                </a:solidFill>
                <a:latin typeface="Courier New"/>
                <a:cs typeface="Courier New"/>
              </a:defRPr>
            </a:lvl1pPr>
          </a:lstStyle>
          <a:p>
            <a:pPr marL="12700">
              <a:lnSpc>
                <a:spcPct val="100000"/>
              </a:lnSpc>
              <a:spcBef>
                <a:spcPts val="15"/>
              </a:spcBef>
            </a:pPr>
            <a:r>
              <a:rPr dirty="0" spc="-5"/>
              <a:t>Courageous</a:t>
            </a:r>
          </a:p>
        </p:txBody>
      </p:sp>
      <p:sp>
        <p:nvSpPr>
          <p:cNvPr id="6" name="Holder 6"/>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7" name="Holder 7"/>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500" b="1" i="0">
                <a:solidFill>
                  <a:srgbClr val="373838"/>
                </a:solidFill>
                <a:latin typeface="Courier New"/>
                <a:cs typeface="Courier New"/>
              </a:defRPr>
            </a:lvl1pPr>
          </a:lstStyle>
          <a:p/>
        </p:txBody>
      </p:sp>
      <p:sp>
        <p:nvSpPr>
          <p:cNvPr id="3" name="Holder 3"/>
          <p:cNvSpPr>
            <a:spLocks noGrp="1"/>
          </p:cNvSpPr>
          <p:nvPr>
            <p:ph type="ftr" idx="5" sz="quarter"/>
          </p:nvPr>
        </p:nvSpPr>
        <p:spPr/>
        <p:txBody>
          <a:bodyPr lIns="0" tIns="0" rIns="0" bIns="0"/>
          <a:lstStyle>
            <a:lvl1pPr>
              <a:defRPr sz="3000" b="1" i="0">
                <a:solidFill>
                  <a:srgbClr val="373838"/>
                </a:solidFill>
                <a:latin typeface="Courier New"/>
                <a:cs typeface="Courier New"/>
              </a:defRPr>
            </a:lvl1pPr>
          </a:lstStyle>
          <a:p>
            <a:pPr marL="12700">
              <a:lnSpc>
                <a:spcPct val="100000"/>
              </a:lnSpc>
              <a:spcBef>
                <a:spcPts val="15"/>
              </a:spcBef>
            </a:pPr>
            <a:r>
              <a:rPr dirty="0" spc="-5"/>
              <a:t>Courageous</a:t>
            </a:r>
          </a:p>
        </p:txBody>
      </p:sp>
      <p:sp>
        <p:nvSpPr>
          <p:cNvPr id="4" name="Holder 4"/>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5" name="Holder 5"/>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defRPr sz="3000" b="1" i="0">
                <a:solidFill>
                  <a:srgbClr val="373838"/>
                </a:solidFill>
                <a:latin typeface="Courier New"/>
                <a:cs typeface="Courier New"/>
              </a:defRPr>
            </a:lvl1pPr>
          </a:lstStyle>
          <a:p>
            <a:pPr marL="12700">
              <a:lnSpc>
                <a:spcPct val="100000"/>
              </a:lnSpc>
              <a:spcBef>
                <a:spcPts val="15"/>
              </a:spcBef>
            </a:pPr>
            <a:r>
              <a:rPr dirty="0" spc="-5"/>
              <a:t>Courageous</a:t>
            </a:r>
          </a:p>
        </p:txBody>
      </p:sp>
      <p:sp>
        <p:nvSpPr>
          <p:cNvPr id="3" name="Holder 3"/>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4" name="Holder 4"/>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png"/><Relationship Id="rId8" Type="http://schemas.openxmlformats.org/officeDocument/2006/relationships/image" Target="../media/image2.png"/><Relationship Id="rId9" Type="http://schemas.openxmlformats.org/officeDocument/2006/relationships/image" Target="../media/image3.png"/><Relationship Id="rId10" Type="http://schemas.openxmlformats.org/officeDocument/2006/relationships/image" Target="../media/image4.png"/><Relationship Id="rId11" Type="http://schemas.openxmlformats.org/officeDocument/2006/relationships/image" Target="../media/image5.png"/><Relationship Id="rId12" Type="http://schemas.openxmlformats.org/officeDocument/2006/relationships/image" Target="../media/image6.png"/><Relationship Id="rId13" Type="http://schemas.openxmlformats.org/officeDocument/2006/relationships/image" Target="../media/image7.png"/><Relationship Id="rId14" Type="http://schemas.openxmlformats.org/officeDocument/2006/relationships/image" Target="../media/image8.png"/><Relationship Id="rId15" Type="http://schemas.openxmlformats.org/officeDocument/2006/relationships/image" Target="../media/image9.png"/><Relationship Id="rId16" Type="http://schemas.openxmlformats.org/officeDocument/2006/relationships/image" Target="../media/image10.png"/><Relationship Id="rId17" Type="http://schemas.openxmlformats.org/officeDocument/2006/relationships/image" Target="../media/image11.png"/><Relationship Id="rId18" Type="http://schemas.openxmlformats.org/officeDocument/2006/relationships/image" Target="../media/image12.png"/><Relationship Id="rId19" Type="http://schemas.openxmlformats.org/officeDocument/2006/relationships/image" Target="../media/image13.png"/><Relationship Id="rId20" Type="http://schemas.openxmlformats.org/officeDocument/2006/relationships/image" Target="../media/image14.png"/><Relationship Id="rId21" Type="http://schemas.openxmlformats.org/officeDocument/2006/relationships/image" Target="../media/image15.png"/><Relationship Id="rId22" Type="http://schemas.openxmlformats.org/officeDocument/2006/relationships/image" Target="../media/image1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266700" y="128587"/>
            <a:ext cx="2938310" cy="9729787"/>
          </a:xfrm>
          <a:prstGeom prst="rect">
            <a:avLst/>
          </a:prstGeom>
          <a:blipFill>
            <a:blip r:embed="rId7" cstate="print"/>
            <a:stretch>
              <a:fillRect/>
            </a:stretch>
          </a:blipFill>
        </p:spPr>
        <p:txBody>
          <a:bodyPr wrap="square" lIns="0" tIns="0" rIns="0" bIns="0" rtlCol="0"/>
          <a:lstStyle/>
          <a:p/>
        </p:txBody>
      </p:sp>
      <p:sp>
        <p:nvSpPr>
          <p:cNvPr id="17" name="bg object 17"/>
          <p:cNvSpPr/>
          <p:nvPr/>
        </p:nvSpPr>
        <p:spPr>
          <a:xfrm>
            <a:off x="623539" y="548787"/>
            <a:ext cx="2264410" cy="9309735"/>
          </a:xfrm>
          <a:custGeom>
            <a:avLst/>
            <a:gdLst/>
            <a:ahLst/>
            <a:cxnLst/>
            <a:rect l="l" t="t" r="r" b="b"/>
            <a:pathLst>
              <a:path w="2264410" h="9309735">
                <a:moveTo>
                  <a:pt x="0" y="9309587"/>
                </a:moveTo>
                <a:lnTo>
                  <a:pt x="2264227" y="9309587"/>
                </a:lnTo>
                <a:lnTo>
                  <a:pt x="2264227" y="0"/>
                </a:lnTo>
                <a:lnTo>
                  <a:pt x="0" y="0"/>
                </a:lnTo>
                <a:lnTo>
                  <a:pt x="0" y="9309587"/>
                </a:lnTo>
                <a:close/>
              </a:path>
            </a:pathLst>
          </a:custGeom>
          <a:solidFill>
            <a:srgbClr val="FFFFFF"/>
          </a:solidFill>
        </p:spPr>
        <p:txBody>
          <a:bodyPr wrap="square" lIns="0" tIns="0" rIns="0" bIns="0" rtlCol="0"/>
          <a:lstStyle/>
          <a:p/>
        </p:txBody>
      </p:sp>
      <p:sp>
        <p:nvSpPr>
          <p:cNvPr id="18" name="bg object 18"/>
          <p:cNvSpPr/>
          <p:nvPr/>
        </p:nvSpPr>
        <p:spPr>
          <a:xfrm>
            <a:off x="567651" y="548791"/>
            <a:ext cx="2376170" cy="9309735"/>
          </a:xfrm>
          <a:custGeom>
            <a:avLst/>
            <a:gdLst/>
            <a:ahLst/>
            <a:cxnLst/>
            <a:rect l="l" t="t" r="r" b="b"/>
            <a:pathLst>
              <a:path w="2376170" h="9309735">
                <a:moveTo>
                  <a:pt x="55880" y="0"/>
                </a:moveTo>
                <a:lnTo>
                  <a:pt x="0" y="0"/>
                </a:lnTo>
                <a:lnTo>
                  <a:pt x="0" y="9309583"/>
                </a:lnTo>
                <a:lnTo>
                  <a:pt x="55880" y="9309583"/>
                </a:lnTo>
                <a:lnTo>
                  <a:pt x="55880" y="0"/>
                </a:lnTo>
                <a:close/>
              </a:path>
              <a:path w="2376170" h="9309735">
                <a:moveTo>
                  <a:pt x="2375979" y="0"/>
                </a:moveTo>
                <a:lnTo>
                  <a:pt x="2320112" y="0"/>
                </a:lnTo>
                <a:lnTo>
                  <a:pt x="2320112" y="9309583"/>
                </a:lnTo>
                <a:lnTo>
                  <a:pt x="2375979" y="9309583"/>
                </a:lnTo>
                <a:lnTo>
                  <a:pt x="2375979" y="0"/>
                </a:lnTo>
                <a:close/>
              </a:path>
            </a:pathLst>
          </a:custGeom>
          <a:solidFill>
            <a:srgbClr val="A2A2A2"/>
          </a:solidFill>
        </p:spPr>
        <p:txBody>
          <a:bodyPr wrap="square" lIns="0" tIns="0" rIns="0" bIns="0" rtlCol="0"/>
          <a:lstStyle/>
          <a:p/>
        </p:txBody>
      </p:sp>
      <p:sp>
        <p:nvSpPr>
          <p:cNvPr id="19" name="bg object 19"/>
          <p:cNvSpPr/>
          <p:nvPr/>
        </p:nvSpPr>
        <p:spPr>
          <a:xfrm>
            <a:off x="567659" y="492907"/>
            <a:ext cx="2376170" cy="55880"/>
          </a:xfrm>
          <a:custGeom>
            <a:avLst/>
            <a:gdLst/>
            <a:ahLst/>
            <a:cxnLst/>
            <a:rect l="l" t="t" r="r" b="b"/>
            <a:pathLst>
              <a:path w="2376170" h="55879">
                <a:moveTo>
                  <a:pt x="2375979" y="12"/>
                </a:moveTo>
                <a:lnTo>
                  <a:pt x="0" y="0"/>
                </a:lnTo>
                <a:lnTo>
                  <a:pt x="55880" y="55880"/>
                </a:lnTo>
                <a:lnTo>
                  <a:pt x="2320112" y="55880"/>
                </a:lnTo>
                <a:lnTo>
                  <a:pt x="2375979" y="12"/>
                </a:lnTo>
                <a:close/>
              </a:path>
            </a:pathLst>
          </a:custGeom>
          <a:solidFill>
            <a:srgbClr val="B8B8B8"/>
          </a:solidFill>
        </p:spPr>
        <p:txBody>
          <a:bodyPr wrap="square" lIns="0" tIns="0" rIns="0" bIns="0" rtlCol="0"/>
          <a:lstStyle/>
          <a:p/>
        </p:txBody>
      </p:sp>
      <p:sp>
        <p:nvSpPr>
          <p:cNvPr id="20" name="bg object 20"/>
          <p:cNvSpPr/>
          <p:nvPr/>
        </p:nvSpPr>
        <p:spPr>
          <a:xfrm>
            <a:off x="2626845" y="9838483"/>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21" name="bg object 21"/>
          <p:cNvSpPr/>
          <p:nvPr/>
        </p:nvSpPr>
        <p:spPr>
          <a:xfrm>
            <a:off x="2626845" y="9759302"/>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22" name="bg object 22"/>
          <p:cNvSpPr/>
          <p:nvPr/>
        </p:nvSpPr>
        <p:spPr>
          <a:xfrm>
            <a:off x="2626845" y="9680119"/>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23" name="bg object 23"/>
          <p:cNvSpPr/>
          <p:nvPr/>
        </p:nvSpPr>
        <p:spPr>
          <a:xfrm>
            <a:off x="2310043" y="9600884"/>
            <a:ext cx="633730" cy="0"/>
          </a:xfrm>
          <a:custGeom>
            <a:avLst/>
            <a:gdLst/>
            <a:ahLst/>
            <a:cxnLst/>
            <a:rect l="l" t="t" r="r" b="b"/>
            <a:pathLst>
              <a:path w="633730" h="0">
                <a:moveTo>
                  <a:pt x="633590" y="0"/>
                </a:moveTo>
                <a:lnTo>
                  <a:pt x="0" y="0"/>
                </a:lnTo>
              </a:path>
            </a:pathLst>
          </a:custGeom>
          <a:ln w="15836">
            <a:solidFill>
              <a:srgbClr val="000000"/>
            </a:solidFill>
          </a:ln>
        </p:spPr>
        <p:txBody>
          <a:bodyPr wrap="square" lIns="0" tIns="0" rIns="0" bIns="0" rtlCol="0"/>
          <a:lstStyle/>
          <a:p/>
        </p:txBody>
      </p:sp>
      <p:sp>
        <p:nvSpPr>
          <p:cNvPr id="24" name="bg object 24"/>
          <p:cNvSpPr/>
          <p:nvPr/>
        </p:nvSpPr>
        <p:spPr>
          <a:xfrm>
            <a:off x="2626845" y="9521703"/>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25" name="bg object 25"/>
          <p:cNvSpPr/>
          <p:nvPr/>
        </p:nvSpPr>
        <p:spPr>
          <a:xfrm>
            <a:off x="2626845" y="9442493"/>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26" name="bg object 26"/>
          <p:cNvSpPr/>
          <p:nvPr/>
        </p:nvSpPr>
        <p:spPr>
          <a:xfrm>
            <a:off x="2626845" y="9363285"/>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27" name="bg object 27"/>
          <p:cNvSpPr/>
          <p:nvPr/>
        </p:nvSpPr>
        <p:spPr>
          <a:xfrm>
            <a:off x="2626845" y="9284103"/>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28" name="bg object 28"/>
          <p:cNvSpPr/>
          <p:nvPr/>
        </p:nvSpPr>
        <p:spPr>
          <a:xfrm>
            <a:off x="2468425" y="9204894"/>
            <a:ext cx="475615" cy="0"/>
          </a:xfrm>
          <a:custGeom>
            <a:avLst/>
            <a:gdLst/>
            <a:ahLst/>
            <a:cxnLst/>
            <a:rect l="l" t="t" r="r" b="b"/>
            <a:pathLst>
              <a:path w="475614" h="0">
                <a:moveTo>
                  <a:pt x="475208" y="0"/>
                </a:moveTo>
                <a:lnTo>
                  <a:pt x="0" y="0"/>
                </a:lnTo>
              </a:path>
            </a:pathLst>
          </a:custGeom>
          <a:ln w="15836">
            <a:solidFill>
              <a:srgbClr val="000000"/>
            </a:solidFill>
          </a:ln>
        </p:spPr>
        <p:txBody>
          <a:bodyPr wrap="square" lIns="0" tIns="0" rIns="0" bIns="0" rtlCol="0"/>
          <a:lstStyle/>
          <a:p/>
        </p:txBody>
      </p:sp>
      <p:sp>
        <p:nvSpPr>
          <p:cNvPr id="29" name="bg object 29"/>
          <p:cNvSpPr/>
          <p:nvPr/>
        </p:nvSpPr>
        <p:spPr>
          <a:xfrm>
            <a:off x="2626845" y="9125684"/>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30" name="bg object 30"/>
          <p:cNvSpPr/>
          <p:nvPr/>
        </p:nvSpPr>
        <p:spPr>
          <a:xfrm>
            <a:off x="2626845" y="9046504"/>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31" name="bg object 31"/>
          <p:cNvSpPr/>
          <p:nvPr/>
        </p:nvSpPr>
        <p:spPr>
          <a:xfrm>
            <a:off x="2626845" y="8967294"/>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32" name="bg object 32"/>
          <p:cNvSpPr/>
          <p:nvPr/>
        </p:nvSpPr>
        <p:spPr>
          <a:xfrm>
            <a:off x="2626845" y="8888084"/>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33" name="bg object 33"/>
          <p:cNvSpPr/>
          <p:nvPr/>
        </p:nvSpPr>
        <p:spPr>
          <a:xfrm>
            <a:off x="2310043" y="8808905"/>
            <a:ext cx="633730" cy="0"/>
          </a:xfrm>
          <a:custGeom>
            <a:avLst/>
            <a:gdLst/>
            <a:ahLst/>
            <a:cxnLst/>
            <a:rect l="l" t="t" r="r" b="b"/>
            <a:pathLst>
              <a:path w="633730" h="0">
                <a:moveTo>
                  <a:pt x="633590" y="0"/>
                </a:moveTo>
                <a:lnTo>
                  <a:pt x="0" y="0"/>
                </a:lnTo>
              </a:path>
            </a:pathLst>
          </a:custGeom>
          <a:ln w="15836">
            <a:solidFill>
              <a:srgbClr val="000000"/>
            </a:solidFill>
          </a:ln>
        </p:spPr>
        <p:txBody>
          <a:bodyPr wrap="square" lIns="0" tIns="0" rIns="0" bIns="0" rtlCol="0"/>
          <a:lstStyle/>
          <a:p/>
        </p:txBody>
      </p:sp>
      <p:sp>
        <p:nvSpPr>
          <p:cNvPr id="34" name="bg object 34"/>
          <p:cNvSpPr/>
          <p:nvPr/>
        </p:nvSpPr>
        <p:spPr>
          <a:xfrm>
            <a:off x="2626845" y="8729695"/>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35" name="bg object 35"/>
          <p:cNvSpPr/>
          <p:nvPr/>
        </p:nvSpPr>
        <p:spPr>
          <a:xfrm>
            <a:off x="2626845" y="8650485"/>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36" name="bg object 36"/>
          <p:cNvSpPr/>
          <p:nvPr/>
        </p:nvSpPr>
        <p:spPr>
          <a:xfrm>
            <a:off x="2626845" y="8571303"/>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37" name="bg object 37"/>
          <p:cNvSpPr/>
          <p:nvPr/>
        </p:nvSpPr>
        <p:spPr>
          <a:xfrm>
            <a:off x="2626845" y="8492096"/>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38" name="bg object 38"/>
          <p:cNvSpPr/>
          <p:nvPr/>
        </p:nvSpPr>
        <p:spPr>
          <a:xfrm>
            <a:off x="2468425" y="8412886"/>
            <a:ext cx="475615" cy="0"/>
          </a:xfrm>
          <a:custGeom>
            <a:avLst/>
            <a:gdLst/>
            <a:ahLst/>
            <a:cxnLst/>
            <a:rect l="l" t="t" r="r" b="b"/>
            <a:pathLst>
              <a:path w="475614" h="0">
                <a:moveTo>
                  <a:pt x="475208" y="0"/>
                </a:moveTo>
                <a:lnTo>
                  <a:pt x="0" y="0"/>
                </a:lnTo>
              </a:path>
            </a:pathLst>
          </a:custGeom>
          <a:ln w="15836">
            <a:solidFill>
              <a:srgbClr val="000000"/>
            </a:solidFill>
          </a:ln>
        </p:spPr>
        <p:txBody>
          <a:bodyPr wrap="square" lIns="0" tIns="0" rIns="0" bIns="0" rtlCol="0"/>
          <a:lstStyle/>
          <a:p/>
        </p:txBody>
      </p:sp>
      <p:sp>
        <p:nvSpPr>
          <p:cNvPr id="39" name="bg object 39"/>
          <p:cNvSpPr/>
          <p:nvPr/>
        </p:nvSpPr>
        <p:spPr>
          <a:xfrm>
            <a:off x="2626845" y="8333705"/>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40" name="bg object 40"/>
          <p:cNvSpPr/>
          <p:nvPr/>
        </p:nvSpPr>
        <p:spPr>
          <a:xfrm>
            <a:off x="2626845" y="8254498"/>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41" name="bg object 41"/>
          <p:cNvSpPr/>
          <p:nvPr/>
        </p:nvSpPr>
        <p:spPr>
          <a:xfrm>
            <a:off x="2626845" y="8175287"/>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42" name="bg object 42"/>
          <p:cNvSpPr/>
          <p:nvPr/>
        </p:nvSpPr>
        <p:spPr>
          <a:xfrm>
            <a:off x="2626845" y="8096105"/>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43" name="bg object 43"/>
          <p:cNvSpPr/>
          <p:nvPr/>
        </p:nvSpPr>
        <p:spPr>
          <a:xfrm>
            <a:off x="2310043" y="8016899"/>
            <a:ext cx="633730" cy="0"/>
          </a:xfrm>
          <a:custGeom>
            <a:avLst/>
            <a:gdLst/>
            <a:ahLst/>
            <a:cxnLst/>
            <a:rect l="l" t="t" r="r" b="b"/>
            <a:pathLst>
              <a:path w="633730" h="0">
                <a:moveTo>
                  <a:pt x="633590" y="0"/>
                </a:moveTo>
                <a:lnTo>
                  <a:pt x="0" y="0"/>
                </a:lnTo>
              </a:path>
            </a:pathLst>
          </a:custGeom>
          <a:ln w="15836">
            <a:solidFill>
              <a:srgbClr val="000000"/>
            </a:solidFill>
          </a:ln>
        </p:spPr>
        <p:txBody>
          <a:bodyPr wrap="square" lIns="0" tIns="0" rIns="0" bIns="0" rtlCol="0"/>
          <a:lstStyle/>
          <a:p/>
        </p:txBody>
      </p:sp>
      <p:sp>
        <p:nvSpPr>
          <p:cNvPr id="44" name="bg object 44"/>
          <p:cNvSpPr/>
          <p:nvPr/>
        </p:nvSpPr>
        <p:spPr>
          <a:xfrm>
            <a:off x="2626845" y="7937689"/>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45" name="bg object 45"/>
          <p:cNvSpPr/>
          <p:nvPr/>
        </p:nvSpPr>
        <p:spPr>
          <a:xfrm>
            <a:off x="2626845" y="7858507"/>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46" name="bg object 46"/>
          <p:cNvSpPr/>
          <p:nvPr/>
        </p:nvSpPr>
        <p:spPr>
          <a:xfrm>
            <a:off x="2626845" y="7779299"/>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47" name="bg object 47"/>
          <p:cNvSpPr/>
          <p:nvPr/>
        </p:nvSpPr>
        <p:spPr>
          <a:xfrm>
            <a:off x="2626845" y="7700089"/>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48" name="bg object 48"/>
          <p:cNvSpPr/>
          <p:nvPr/>
        </p:nvSpPr>
        <p:spPr>
          <a:xfrm>
            <a:off x="2468425" y="7620907"/>
            <a:ext cx="475615" cy="0"/>
          </a:xfrm>
          <a:custGeom>
            <a:avLst/>
            <a:gdLst/>
            <a:ahLst/>
            <a:cxnLst/>
            <a:rect l="l" t="t" r="r" b="b"/>
            <a:pathLst>
              <a:path w="475614" h="0">
                <a:moveTo>
                  <a:pt x="475208" y="0"/>
                </a:moveTo>
                <a:lnTo>
                  <a:pt x="0" y="0"/>
                </a:lnTo>
              </a:path>
            </a:pathLst>
          </a:custGeom>
          <a:ln w="15836">
            <a:solidFill>
              <a:srgbClr val="000000"/>
            </a:solidFill>
          </a:ln>
        </p:spPr>
        <p:txBody>
          <a:bodyPr wrap="square" lIns="0" tIns="0" rIns="0" bIns="0" rtlCol="0"/>
          <a:lstStyle/>
          <a:p/>
        </p:txBody>
      </p:sp>
      <p:sp>
        <p:nvSpPr>
          <p:cNvPr id="49" name="bg object 49"/>
          <p:cNvSpPr/>
          <p:nvPr/>
        </p:nvSpPr>
        <p:spPr>
          <a:xfrm>
            <a:off x="2626845" y="7541701"/>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50" name="bg object 50"/>
          <p:cNvSpPr/>
          <p:nvPr/>
        </p:nvSpPr>
        <p:spPr>
          <a:xfrm>
            <a:off x="2626845" y="7462491"/>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51" name="bg object 51"/>
          <p:cNvSpPr/>
          <p:nvPr/>
        </p:nvSpPr>
        <p:spPr>
          <a:xfrm>
            <a:off x="2626845" y="7383309"/>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52" name="bg object 52"/>
          <p:cNvSpPr/>
          <p:nvPr/>
        </p:nvSpPr>
        <p:spPr>
          <a:xfrm>
            <a:off x="2626845" y="7304101"/>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53" name="bg object 53"/>
          <p:cNvSpPr/>
          <p:nvPr/>
        </p:nvSpPr>
        <p:spPr>
          <a:xfrm>
            <a:off x="2310043" y="7224891"/>
            <a:ext cx="633730" cy="0"/>
          </a:xfrm>
          <a:custGeom>
            <a:avLst/>
            <a:gdLst/>
            <a:ahLst/>
            <a:cxnLst/>
            <a:rect l="l" t="t" r="r" b="b"/>
            <a:pathLst>
              <a:path w="633730" h="0">
                <a:moveTo>
                  <a:pt x="633590" y="0"/>
                </a:moveTo>
                <a:lnTo>
                  <a:pt x="0" y="0"/>
                </a:lnTo>
              </a:path>
            </a:pathLst>
          </a:custGeom>
          <a:ln w="15836">
            <a:solidFill>
              <a:srgbClr val="000000"/>
            </a:solidFill>
          </a:ln>
        </p:spPr>
        <p:txBody>
          <a:bodyPr wrap="square" lIns="0" tIns="0" rIns="0" bIns="0" rtlCol="0"/>
          <a:lstStyle/>
          <a:p/>
        </p:txBody>
      </p:sp>
      <p:sp>
        <p:nvSpPr>
          <p:cNvPr id="54" name="bg object 54"/>
          <p:cNvSpPr/>
          <p:nvPr/>
        </p:nvSpPr>
        <p:spPr>
          <a:xfrm>
            <a:off x="2626845" y="7145711"/>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55" name="bg object 55"/>
          <p:cNvSpPr/>
          <p:nvPr/>
        </p:nvSpPr>
        <p:spPr>
          <a:xfrm>
            <a:off x="2626845" y="7066499"/>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56" name="bg object 56"/>
          <p:cNvSpPr/>
          <p:nvPr/>
        </p:nvSpPr>
        <p:spPr>
          <a:xfrm>
            <a:off x="2626845" y="6987292"/>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57" name="bg object 57"/>
          <p:cNvSpPr/>
          <p:nvPr/>
        </p:nvSpPr>
        <p:spPr>
          <a:xfrm>
            <a:off x="2626845" y="6908096"/>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58" name="bg object 58"/>
          <p:cNvSpPr/>
          <p:nvPr/>
        </p:nvSpPr>
        <p:spPr>
          <a:xfrm>
            <a:off x="2468425" y="6828901"/>
            <a:ext cx="475615" cy="0"/>
          </a:xfrm>
          <a:custGeom>
            <a:avLst/>
            <a:gdLst/>
            <a:ahLst/>
            <a:cxnLst/>
            <a:rect l="l" t="t" r="r" b="b"/>
            <a:pathLst>
              <a:path w="475614" h="0">
                <a:moveTo>
                  <a:pt x="475208" y="0"/>
                </a:moveTo>
                <a:lnTo>
                  <a:pt x="0" y="0"/>
                </a:lnTo>
              </a:path>
            </a:pathLst>
          </a:custGeom>
          <a:ln w="15836">
            <a:solidFill>
              <a:srgbClr val="000000"/>
            </a:solidFill>
          </a:ln>
        </p:spPr>
        <p:txBody>
          <a:bodyPr wrap="square" lIns="0" tIns="0" rIns="0" bIns="0" rtlCol="0"/>
          <a:lstStyle/>
          <a:p/>
        </p:txBody>
      </p:sp>
      <p:sp>
        <p:nvSpPr>
          <p:cNvPr id="59" name="bg object 59"/>
          <p:cNvSpPr/>
          <p:nvPr/>
        </p:nvSpPr>
        <p:spPr>
          <a:xfrm>
            <a:off x="2626845" y="6749708"/>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60" name="bg object 60"/>
          <p:cNvSpPr/>
          <p:nvPr/>
        </p:nvSpPr>
        <p:spPr>
          <a:xfrm>
            <a:off x="2626845" y="6670498"/>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61" name="bg object 61"/>
          <p:cNvSpPr/>
          <p:nvPr/>
        </p:nvSpPr>
        <p:spPr>
          <a:xfrm>
            <a:off x="2626845" y="6591302"/>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62" name="bg object 62"/>
          <p:cNvSpPr/>
          <p:nvPr/>
        </p:nvSpPr>
        <p:spPr>
          <a:xfrm>
            <a:off x="2626845" y="6512109"/>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63" name="bg object 63"/>
          <p:cNvSpPr/>
          <p:nvPr/>
        </p:nvSpPr>
        <p:spPr>
          <a:xfrm>
            <a:off x="2310043" y="6432899"/>
            <a:ext cx="633730" cy="0"/>
          </a:xfrm>
          <a:custGeom>
            <a:avLst/>
            <a:gdLst/>
            <a:ahLst/>
            <a:cxnLst/>
            <a:rect l="l" t="t" r="r" b="b"/>
            <a:pathLst>
              <a:path w="633730" h="0">
                <a:moveTo>
                  <a:pt x="633590" y="0"/>
                </a:moveTo>
                <a:lnTo>
                  <a:pt x="0" y="0"/>
                </a:lnTo>
              </a:path>
            </a:pathLst>
          </a:custGeom>
          <a:ln w="15836">
            <a:solidFill>
              <a:srgbClr val="000000"/>
            </a:solidFill>
          </a:ln>
        </p:spPr>
        <p:txBody>
          <a:bodyPr wrap="square" lIns="0" tIns="0" rIns="0" bIns="0" rtlCol="0"/>
          <a:lstStyle/>
          <a:p/>
        </p:txBody>
      </p:sp>
      <p:sp>
        <p:nvSpPr>
          <p:cNvPr id="64" name="bg object 64"/>
          <p:cNvSpPr/>
          <p:nvPr/>
        </p:nvSpPr>
        <p:spPr>
          <a:xfrm>
            <a:off x="2626845" y="6353703"/>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65" name="bg object 65"/>
          <p:cNvSpPr/>
          <p:nvPr/>
        </p:nvSpPr>
        <p:spPr>
          <a:xfrm>
            <a:off x="2626845" y="6274495"/>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66" name="bg object 66"/>
          <p:cNvSpPr/>
          <p:nvPr/>
        </p:nvSpPr>
        <p:spPr>
          <a:xfrm>
            <a:off x="2626845" y="6195299"/>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67" name="bg object 67"/>
          <p:cNvSpPr/>
          <p:nvPr/>
        </p:nvSpPr>
        <p:spPr>
          <a:xfrm>
            <a:off x="2626845" y="6116103"/>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68" name="bg object 68"/>
          <p:cNvSpPr/>
          <p:nvPr/>
        </p:nvSpPr>
        <p:spPr>
          <a:xfrm>
            <a:off x="2468425" y="6036896"/>
            <a:ext cx="475615" cy="0"/>
          </a:xfrm>
          <a:custGeom>
            <a:avLst/>
            <a:gdLst/>
            <a:ahLst/>
            <a:cxnLst/>
            <a:rect l="l" t="t" r="r" b="b"/>
            <a:pathLst>
              <a:path w="475614" h="0">
                <a:moveTo>
                  <a:pt x="475208" y="0"/>
                </a:moveTo>
                <a:lnTo>
                  <a:pt x="0" y="0"/>
                </a:lnTo>
              </a:path>
            </a:pathLst>
          </a:custGeom>
          <a:ln w="15836">
            <a:solidFill>
              <a:srgbClr val="000000"/>
            </a:solidFill>
          </a:ln>
        </p:spPr>
        <p:txBody>
          <a:bodyPr wrap="square" lIns="0" tIns="0" rIns="0" bIns="0" rtlCol="0"/>
          <a:lstStyle/>
          <a:p/>
        </p:txBody>
      </p:sp>
      <p:sp>
        <p:nvSpPr>
          <p:cNvPr id="69" name="bg object 69"/>
          <p:cNvSpPr/>
          <p:nvPr/>
        </p:nvSpPr>
        <p:spPr>
          <a:xfrm>
            <a:off x="2626845" y="5957701"/>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70" name="bg object 70"/>
          <p:cNvSpPr/>
          <p:nvPr/>
        </p:nvSpPr>
        <p:spPr>
          <a:xfrm>
            <a:off x="2626845" y="5878506"/>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71" name="bg object 71"/>
          <p:cNvSpPr/>
          <p:nvPr/>
        </p:nvSpPr>
        <p:spPr>
          <a:xfrm>
            <a:off x="2626845" y="5799297"/>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72" name="bg object 72"/>
          <p:cNvSpPr/>
          <p:nvPr/>
        </p:nvSpPr>
        <p:spPr>
          <a:xfrm>
            <a:off x="2626845" y="5720101"/>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73" name="bg object 73"/>
          <p:cNvSpPr/>
          <p:nvPr/>
        </p:nvSpPr>
        <p:spPr>
          <a:xfrm>
            <a:off x="2310043" y="5640905"/>
            <a:ext cx="633730" cy="0"/>
          </a:xfrm>
          <a:custGeom>
            <a:avLst/>
            <a:gdLst/>
            <a:ahLst/>
            <a:cxnLst/>
            <a:rect l="l" t="t" r="r" b="b"/>
            <a:pathLst>
              <a:path w="633730" h="0">
                <a:moveTo>
                  <a:pt x="633590" y="0"/>
                </a:moveTo>
                <a:lnTo>
                  <a:pt x="0" y="0"/>
                </a:lnTo>
              </a:path>
            </a:pathLst>
          </a:custGeom>
          <a:ln w="15836">
            <a:solidFill>
              <a:srgbClr val="000000"/>
            </a:solidFill>
          </a:ln>
        </p:spPr>
        <p:txBody>
          <a:bodyPr wrap="square" lIns="0" tIns="0" rIns="0" bIns="0" rtlCol="0"/>
          <a:lstStyle/>
          <a:p/>
        </p:txBody>
      </p:sp>
      <p:sp>
        <p:nvSpPr>
          <p:cNvPr id="74" name="bg object 74"/>
          <p:cNvSpPr/>
          <p:nvPr/>
        </p:nvSpPr>
        <p:spPr>
          <a:xfrm>
            <a:off x="2626845" y="5561699"/>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75" name="bg object 75"/>
          <p:cNvSpPr/>
          <p:nvPr/>
        </p:nvSpPr>
        <p:spPr>
          <a:xfrm>
            <a:off x="2626845" y="5482503"/>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76" name="bg object 76"/>
          <p:cNvSpPr/>
          <p:nvPr/>
        </p:nvSpPr>
        <p:spPr>
          <a:xfrm>
            <a:off x="2626845" y="5403293"/>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77" name="bg object 77"/>
          <p:cNvSpPr/>
          <p:nvPr/>
        </p:nvSpPr>
        <p:spPr>
          <a:xfrm>
            <a:off x="2626845" y="5324097"/>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78" name="bg object 78"/>
          <p:cNvSpPr/>
          <p:nvPr/>
        </p:nvSpPr>
        <p:spPr>
          <a:xfrm>
            <a:off x="2468425" y="5244904"/>
            <a:ext cx="475615" cy="0"/>
          </a:xfrm>
          <a:custGeom>
            <a:avLst/>
            <a:gdLst/>
            <a:ahLst/>
            <a:cxnLst/>
            <a:rect l="l" t="t" r="r" b="b"/>
            <a:pathLst>
              <a:path w="475614" h="0">
                <a:moveTo>
                  <a:pt x="475208" y="0"/>
                </a:moveTo>
                <a:lnTo>
                  <a:pt x="0" y="0"/>
                </a:lnTo>
              </a:path>
            </a:pathLst>
          </a:custGeom>
          <a:ln w="15836">
            <a:solidFill>
              <a:srgbClr val="000000"/>
            </a:solidFill>
          </a:ln>
        </p:spPr>
        <p:txBody>
          <a:bodyPr wrap="square" lIns="0" tIns="0" rIns="0" bIns="0" rtlCol="0"/>
          <a:lstStyle/>
          <a:p/>
        </p:txBody>
      </p:sp>
      <p:sp>
        <p:nvSpPr>
          <p:cNvPr id="79" name="bg object 79"/>
          <p:cNvSpPr/>
          <p:nvPr/>
        </p:nvSpPr>
        <p:spPr>
          <a:xfrm>
            <a:off x="2626845" y="5165694"/>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80" name="bg object 80"/>
          <p:cNvSpPr/>
          <p:nvPr/>
        </p:nvSpPr>
        <p:spPr>
          <a:xfrm>
            <a:off x="2626845" y="5086498"/>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81" name="bg object 81"/>
          <p:cNvSpPr/>
          <p:nvPr/>
        </p:nvSpPr>
        <p:spPr>
          <a:xfrm>
            <a:off x="2626845" y="5007305"/>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82" name="bg object 82"/>
          <p:cNvSpPr/>
          <p:nvPr/>
        </p:nvSpPr>
        <p:spPr>
          <a:xfrm>
            <a:off x="2626845" y="4928095"/>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83" name="bg object 83"/>
          <p:cNvSpPr/>
          <p:nvPr/>
        </p:nvSpPr>
        <p:spPr>
          <a:xfrm>
            <a:off x="2310043" y="4848899"/>
            <a:ext cx="633730" cy="0"/>
          </a:xfrm>
          <a:custGeom>
            <a:avLst/>
            <a:gdLst/>
            <a:ahLst/>
            <a:cxnLst/>
            <a:rect l="l" t="t" r="r" b="b"/>
            <a:pathLst>
              <a:path w="633730" h="0">
                <a:moveTo>
                  <a:pt x="633590" y="0"/>
                </a:moveTo>
                <a:lnTo>
                  <a:pt x="0" y="0"/>
                </a:lnTo>
              </a:path>
            </a:pathLst>
          </a:custGeom>
          <a:ln w="15836">
            <a:solidFill>
              <a:srgbClr val="000000"/>
            </a:solidFill>
          </a:ln>
        </p:spPr>
        <p:txBody>
          <a:bodyPr wrap="square" lIns="0" tIns="0" rIns="0" bIns="0" rtlCol="0"/>
          <a:lstStyle/>
          <a:p/>
        </p:txBody>
      </p:sp>
      <p:sp>
        <p:nvSpPr>
          <p:cNvPr id="84" name="bg object 84"/>
          <p:cNvSpPr/>
          <p:nvPr/>
        </p:nvSpPr>
        <p:spPr>
          <a:xfrm>
            <a:off x="2626845" y="4769705"/>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85" name="bg object 85"/>
          <p:cNvSpPr/>
          <p:nvPr/>
        </p:nvSpPr>
        <p:spPr>
          <a:xfrm>
            <a:off x="2626845" y="4690496"/>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86" name="bg object 86"/>
          <p:cNvSpPr/>
          <p:nvPr/>
        </p:nvSpPr>
        <p:spPr>
          <a:xfrm>
            <a:off x="2626845" y="4611300"/>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87" name="bg object 87"/>
          <p:cNvSpPr/>
          <p:nvPr/>
        </p:nvSpPr>
        <p:spPr>
          <a:xfrm>
            <a:off x="2626845" y="4532107"/>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88" name="bg object 88"/>
          <p:cNvSpPr/>
          <p:nvPr/>
        </p:nvSpPr>
        <p:spPr>
          <a:xfrm>
            <a:off x="2468425" y="4452896"/>
            <a:ext cx="475615" cy="0"/>
          </a:xfrm>
          <a:custGeom>
            <a:avLst/>
            <a:gdLst/>
            <a:ahLst/>
            <a:cxnLst/>
            <a:rect l="l" t="t" r="r" b="b"/>
            <a:pathLst>
              <a:path w="475614" h="0">
                <a:moveTo>
                  <a:pt x="475208" y="0"/>
                </a:moveTo>
                <a:lnTo>
                  <a:pt x="0" y="0"/>
                </a:lnTo>
              </a:path>
            </a:pathLst>
          </a:custGeom>
          <a:ln w="15836">
            <a:solidFill>
              <a:srgbClr val="000000"/>
            </a:solidFill>
          </a:ln>
        </p:spPr>
        <p:txBody>
          <a:bodyPr wrap="square" lIns="0" tIns="0" rIns="0" bIns="0" rtlCol="0"/>
          <a:lstStyle/>
          <a:p/>
        </p:txBody>
      </p:sp>
      <p:sp>
        <p:nvSpPr>
          <p:cNvPr id="89" name="bg object 89"/>
          <p:cNvSpPr/>
          <p:nvPr/>
        </p:nvSpPr>
        <p:spPr>
          <a:xfrm>
            <a:off x="2626845" y="4373702"/>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90" name="bg object 90"/>
          <p:cNvSpPr/>
          <p:nvPr/>
        </p:nvSpPr>
        <p:spPr>
          <a:xfrm>
            <a:off x="2626845" y="4294506"/>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91" name="bg object 91"/>
          <p:cNvSpPr/>
          <p:nvPr/>
        </p:nvSpPr>
        <p:spPr>
          <a:xfrm>
            <a:off x="2626845" y="4215299"/>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92" name="bg object 92"/>
          <p:cNvSpPr/>
          <p:nvPr/>
        </p:nvSpPr>
        <p:spPr>
          <a:xfrm>
            <a:off x="2626845" y="4136103"/>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93" name="bg object 93"/>
          <p:cNvSpPr/>
          <p:nvPr/>
        </p:nvSpPr>
        <p:spPr>
          <a:xfrm>
            <a:off x="2310043" y="4056895"/>
            <a:ext cx="633730" cy="0"/>
          </a:xfrm>
          <a:custGeom>
            <a:avLst/>
            <a:gdLst/>
            <a:ahLst/>
            <a:cxnLst/>
            <a:rect l="l" t="t" r="r" b="b"/>
            <a:pathLst>
              <a:path w="633730" h="0">
                <a:moveTo>
                  <a:pt x="633590" y="0"/>
                </a:moveTo>
                <a:lnTo>
                  <a:pt x="0" y="0"/>
                </a:lnTo>
              </a:path>
            </a:pathLst>
          </a:custGeom>
          <a:ln w="15836">
            <a:solidFill>
              <a:srgbClr val="000000"/>
            </a:solidFill>
          </a:ln>
        </p:spPr>
        <p:txBody>
          <a:bodyPr wrap="square" lIns="0" tIns="0" rIns="0" bIns="0" rtlCol="0"/>
          <a:lstStyle/>
          <a:p/>
        </p:txBody>
      </p:sp>
      <p:sp>
        <p:nvSpPr>
          <p:cNvPr id="94" name="bg object 94"/>
          <p:cNvSpPr/>
          <p:nvPr/>
        </p:nvSpPr>
        <p:spPr>
          <a:xfrm>
            <a:off x="2626845" y="3977699"/>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95" name="bg object 95"/>
          <p:cNvSpPr/>
          <p:nvPr/>
        </p:nvSpPr>
        <p:spPr>
          <a:xfrm>
            <a:off x="2626845" y="3898503"/>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96" name="bg object 96"/>
          <p:cNvSpPr/>
          <p:nvPr/>
        </p:nvSpPr>
        <p:spPr>
          <a:xfrm>
            <a:off x="2626845" y="3819293"/>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97" name="bg object 97"/>
          <p:cNvSpPr/>
          <p:nvPr/>
        </p:nvSpPr>
        <p:spPr>
          <a:xfrm>
            <a:off x="2626845" y="3740100"/>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98" name="bg object 98"/>
          <p:cNvSpPr/>
          <p:nvPr/>
        </p:nvSpPr>
        <p:spPr>
          <a:xfrm>
            <a:off x="2468425" y="3660904"/>
            <a:ext cx="475615" cy="0"/>
          </a:xfrm>
          <a:custGeom>
            <a:avLst/>
            <a:gdLst/>
            <a:ahLst/>
            <a:cxnLst/>
            <a:rect l="l" t="t" r="r" b="b"/>
            <a:pathLst>
              <a:path w="475614" h="0">
                <a:moveTo>
                  <a:pt x="475208" y="0"/>
                </a:moveTo>
                <a:lnTo>
                  <a:pt x="0" y="0"/>
                </a:lnTo>
              </a:path>
            </a:pathLst>
          </a:custGeom>
          <a:ln w="15836">
            <a:solidFill>
              <a:srgbClr val="000000"/>
            </a:solidFill>
          </a:ln>
        </p:spPr>
        <p:txBody>
          <a:bodyPr wrap="square" lIns="0" tIns="0" rIns="0" bIns="0" rtlCol="0"/>
          <a:lstStyle/>
          <a:p/>
        </p:txBody>
      </p:sp>
      <p:sp>
        <p:nvSpPr>
          <p:cNvPr id="99" name="bg object 99"/>
          <p:cNvSpPr/>
          <p:nvPr/>
        </p:nvSpPr>
        <p:spPr>
          <a:xfrm>
            <a:off x="2626845" y="3581694"/>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00" name="bg object 100"/>
          <p:cNvSpPr/>
          <p:nvPr/>
        </p:nvSpPr>
        <p:spPr>
          <a:xfrm>
            <a:off x="2626845" y="3502501"/>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01" name="bg object 101"/>
          <p:cNvSpPr/>
          <p:nvPr/>
        </p:nvSpPr>
        <p:spPr>
          <a:xfrm>
            <a:off x="2626845" y="3423305"/>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02" name="bg object 102"/>
          <p:cNvSpPr/>
          <p:nvPr/>
        </p:nvSpPr>
        <p:spPr>
          <a:xfrm>
            <a:off x="2626845" y="3344095"/>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03" name="bg object 103"/>
          <p:cNvSpPr/>
          <p:nvPr/>
        </p:nvSpPr>
        <p:spPr>
          <a:xfrm>
            <a:off x="2310043" y="3264903"/>
            <a:ext cx="633730" cy="0"/>
          </a:xfrm>
          <a:custGeom>
            <a:avLst/>
            <a:gdLst/>
            <a:ahLst/>
            <a:cxnLst/>
            <a:rect l="l" t="t" r="r" b="b"/>
            <a:pathLst>
              <a:path w="633730" h="0">
                <a:moveTo>
                  <a:pt x="633590" y="0"/>
                </a:moveTo>
                <a:lnTo>
                  <a:pt x="0" y="0"/>
                </a:lnTo>
              </a:path>
            </a:pathLst>
          </a:custGeom>
          <a:ln w="15836">
            <a:solidFill>
              <a:srgbClr val="000000"/>
            </a:solidFill>
          </a:ln>
        </p:spPr>
        <p:txBody>
          <a:bodyPr wrap="square" lIns="0" tIns="0" rIns="0" bIns="0" rtlCol="0"/>
          <a:lstStyle/>
          <a:p/>
        </p:txBody>
      </p:sp>
      <p:sp>
        <p:nvSpPr>
          <p:cNvPr id="104" name="bg object 104"/>
          <p:cNvSpPr/>
          <p:nvPr/>
        </p:nvSpPr>
        <p:spPr>
          <a:xfrm>
            <a:off x="2626845" y="3185692"/>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05" name="bg object 105"/>
          <p:cNvSpPr/>
          <p:nvPr/>
        </p:nvSpPr>
        <p:spPr>
          <a:xfrm>
            <a:off x="2626845" y="3106497"/>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06" name="bg object 106"/>
          <p:cNvSpPr/>
          <p:nvPr/>
        </p:nvSpPr>
        <p:spPr>
          <a:xfrm>
            <a:off x="2626845" y="3027304"/>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07" name="bg object 107"/>
          <p:cNvSpPr/>
          <p:nvPr/>
        </p:nvSpPr>
        <p:spPr>
          <a:xfrm>
            <a:off x="2626845" y="2948094"/>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08" name="bg object 108"/>
          <p:cNvSpPr/>
          <p:nvPr/>
        </p:nvSpPr>
        <p:spPr>
          <a:xfrm>
            <a:off x="2468425" y="2868898"/>
            <a:ext cx="475615" cy="0"/>
          </a:xfrm>
          <a:custGeom>
            <a:avLst/>
            <a:gdLst/>
            <a:ahLst/>
            <a:cxnLst/>
            <a:rect l="l" t="t" r="r" b="b"/>
            <a:pathLst>
              <a:path w="475614" h="0">
                <a:moveTo>
                  <a:pt x="475208" y="0"/>
                </a:moveTo>
                <a:lnTo>
                  <a:pt x="0" y="0"/>
                </a:lnTo>
              </a:path>
            </a:pathLst>
          </a:custGeom>
          <a:ln w="15836">
            <a:solidFill>
              <a:srgbClr val="000000"/>
            </a:solidFill>
          </a:ln>
        </p:spPr>
        <p:txBody>
          <a:bodyPr wrap="square" lIns="0" tIns="0" rIns="0" bIns="0" rtlCol="0"/>
          <a:lstStyle/>
          <a:p/>
        </p:txBody>
      </p:sp>
      <p:sp>
        <p:nvSpPr>
          <p:cNvPr id="109" name="bg object 109"/>
          <p:cNvSpPr/>
          <p:nvPr/>
        </p:nvSpPr>
        <p:spPr>
          <a:xfrm>
            <a:off x="2626845" y="2789702"/>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10" name="bg object 110"/>
          <p:cNvSpPr/>
          <p:nvPr/>
        </p:nvSpPr>
        <p:spPr>
          <a:xfrm>
            <a:off x="2626845" y="2710508"/>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11" name="bg object 111"/>
          <p:cNvSpPr/>
          <p:nvPr/>
        </p:nvSpPr>
        <p:spPr>
          <a:xfrm>
            <a:off x="2626845" y="2631299"/>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12" name="bg object 112"/>
          <p:cNvSpPr/>
          <p:nvPr/>
        </p:nvSpPr>
        <p:spPr>
          <a:xfrm>
            <a:off x="2626845" y="2552103"/>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13" name="bg object 113"/>
          <p:cNvSpPr/>
          <p:nvPr/>
        </p:nvSpPr>
        <p:spPr>
          <a:xfrm>
            <a:off x="2310043" y="2472895"/>
            <a:ext cx="633730" cy="0"/>
          </a:xfrm>
          <a:custGeom>
            <a:avLst/>
            <a:gdLst/>
            <a:ahLst/>
            <a:cxnLst/>
            <a:rect l="l" t="t" r="r" b="b"/>
            <a:pathLst>
              <a:path w="633730" h="0">
                <a:moveTo>
                  <a:pt x="633590" y="0"/>
                </a:moveTo>
                <a:lnTo>
                  <a:pt x="0" y="0"/>
                </a:lnTo>
              </a:path>
            </a:pathLst>
          </a:custGeom>
          <a:ln w="15836">
            <a:solidFill>
              <a:srgbClr val="000000"/>
            </a:solidFill>
          </a:ln>
        </p:spPr>
        <p:txBody>
          <a:bodyPr wrap="square" lIns="0" tIns="0" rIns="0" bIns="0" rtlCol="0"/>
          <a:lstStyle/>
          <a:p/>
        </p:txBody>
      </p:sp>
      <p:sp>
        <p:nvSpPr>
          <p:cNvPr id="114" name="bg object 114"/>
          <p:cNvSpPr/>
          <p:nvPr/>
        </p:nvSpPr>
        <p:spPr>
          <a:xfrm>
            <a:off x="2626845" y="2393699"/>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15" name="bg object 115"/>
          <p:cNvSpPr/>
          <p:nvPr/>
        </p:nvSpPr>
        <p:spPr>
          <a:xfrm>
            <a:off x="2626845" y="2314503"/>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16" name="bg object 116"/>
          <p:cNvSpPr/>
          <p:nvPr/>
        </p:nvSpPr>
        <p:spPr>
          <a:xfrm>
            <a:off x="2626845" y="2235296"/>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17" name="bg object 117"/>
          <p:cNvSpPr/>
          <p:nvPr/>
        </p:nvSpPr>
        <p:spPr>
          <a:xfrm>
            <a:off x="2626845" y="2156100"/>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18" name="bg object 118"/>
          <p:cNvSpPr/>
          <p:nvPr/>
        </p:nvSpPr>
        <p:spPr>
          <a:xfrm>
            <a:off x="2468425" y="2076904"/>
            <a:ext cx="475615" cy="0"/>
          </a:xfrm>
          <a:custGeom>
            <a:avLst/>
            <a:gdLst/>
            <a:ahLst/>
            <a:cxnLst/>
            <a:rect l="l" t="t" r="r" b="b"/>
            <a:pathLst>
              <a:path w="475614" h="0">
                <a:moveTo>
                  <a:pt x="475208" y="0"/>
                </a:moveTo>
                <a:lnTo>
                  <a:pt x="0" y="0"/>
                </a:lnTo>
              </a:path>
            </a:pathLst>
          </a:custGeom>
          <a:ln w="15836">
            <a:solidFill>
              <a:srgbClr val="000000"/>
            </a:solidFill>
          </a:ln>
        </p:spPr>
        <p:txBody>
          <a:bodyPr wrap="square" lIns="0" tIns="0" rIns="0" bIns="0" rtlCol="0"/>
          <a:lstStyle/>
          <a:p/>
        </p:txBody>
      </p:sp>
      <p:sp>
        <p:nvSpPr>
          <p:cNvPr id="119" name="bg object 119"/>
          <p:cNvSpPr/>
          <p:nvPr/>
        </p:nvSpPr>
        <p:spPr>
          <a:xfrm>
            <a:off x="2626845" y="1997698"/>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20" name="bg object 120"/>
          <p:cNvSpPr/>
          <p:nvPr/>
        </p:nvSpPr>
        <p:spPr>
          <a:xfrm>
            <a:off x="2626845" y="1918501"/>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21" name="bg object 121"/>
          <p:cNvSpPr/>
          <p:nvPr/>
        </p:nvSpPr>
        <p:spPr>
          <a:xfrm>
            <a:off x="2626845" y="1839306"/>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22" name="bg object 122"/>
          <p:cNvSpPr/>
          <p:nvPr/>
        </p:nvSpPr>
        <p:spPr>
          <a:xfrm>
            <a:off x="2626845" y="1760099"/>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23" name="bg object 123"/>
          <p:cNvSpPr/>
          <p:nvPr/>
        </p:nvSpPr>
        <p:spPr>
          <a:xfrm>
            <a:off x="2310043" y="1680903"/>
            <a:ext cx="633730" cy="0"/>
          </a:xfrm>
          <a:custGeom>
            <a:avLst/>
            <a:gdLst/>
            <a:ahLst/>
            <a:cxnLst/>
            <a:rect l="l" t="t" r="r" b="b"/>
            <a:pathLst>
              <a:path w="633730" h="0">
                <a:moveTo>
                  <a:pt x="633590" y="0"/>
                </a:moveTo>
                <a:lnTo>
                  <a:pt x="0" y="0"/>
                </a:lnTo>
              </a:path>
            </a:pathLst>
          </a:custGeom>
          <a:ln w="15836">
            <a:solidFill>
              <a:srgbClr val="000000"/>
            </a:solidFill>
          </a:ln>
        </p:spPr>
        <p:txBody>
          <a:bodyPr wrap="square" lIns="0" tIns="0" rIns="0" bIns="0" rtlCol="0"/>
          <a:lstStyle/>
          <a:p/>
        </p:txBody>
      </p:sp>
      <p:sp>
        <p:nvSpPr>
          <p:cNvPr id="124" name="bg object 124"/>
          <p:cNvSpPr/>
          <p:nvPr/>
        </p:nvSpPr>
        <p:spPr>
          <a:xfrm>
            <a:off x="2626845" y="1601693"/>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25" name="bg object 125"/>
          <p:cNvSpPr/>
          <p:nvPr/>
        </p:nvSpPr>
        <p:spPr>
          <a:xfrm>
            <a:off x="2626845" y="1522500"/>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26" name="bg object 126"/>
          <p:cNvSpPr/>
          <p:nvPr/>
        </p:nvSpPr>
        <p:spPr>
          <a:xfrm>
            <a:off x="2626845" y="1443304"/>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27" name="bg object 127"/>
          <p:cNvSpPr/>
          <p:nvPr/>
        </p:nvSpPr>
        <p:spPr>
          <a:xfrm>
            <a:off x="2626845" y="1364094"/>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28" name="bg object 128"/>
          <p:cNvSpPr/>
          <p:nvPr/>
        </p:nvSpPr>
        <p:spPr>
          <a:xfrm>
            <a:off x="2468425" y="1284900"/>
            <a:ext cx="475615" cy="0"/>
          </a:xfrm>
          <a:custGeom>
            <a:avLst/>
            <a:gdLst/>
            <a:ahLst/>
            <a:cxnLst/>
            <a:rect l="l" t="t" r="r" b="b"/>
            <a:pathLst>
              <a:path w="475614" h="0">
                <a:moveTo>
                  <a:pt x="475208" y="0"/>
                </a:moveTo>
                <a:lnTo>
                  <a:pt x="0" y="0"/>
                </a:lnTo>
              </a:path>
            </a:pathLst>
          </a:custGeom>
          <a:ln w="15836">
            <a:solidFill>
              <a:srgbClr val="000000"/>
            </a:solidFill>
          </a:ln>
        </p:spPr>
        <p:txBody>
          <a:bodyPr wrap="square" lIns="0" tIns="0" rIns="0" bIns="0" rtlCol="0"/>
          <a:lstStyle/>
          <a:p/>
        </p:txBody>
      </p:sp>
      <p:sp>
        <p:nvSpPr>
          <p:cNvPr id="129" name="bg object 129"/>
          <p:cNvSpPr/>
          <p:nvPr/>
        </p:nvSpPr>
        <p:spPr>
          <a:xfrm>
            <a:off x="2626845" y="1205704"/>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30" name="bg object 130"/>
          <p:cNvSpPr/>
          <p:nvPr/>
        </p:nvSpPr>
        <p:spPr>
          <a:xfrm>
            <a:off x="2626845" y="1126495"/>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31" name="bg object 131"/>
          <p:cNvSpPr/>
          <p:nvPr/>
        </p:nvSpPr>
        <p:spPr>
          <a:xfrm>
            <a:off x="2626845" y="1047299"/>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32" name="bg object 132"/>
          <p:cNvSpPr/>
          <p:nvPr/>
        </p:nvSpPr>
        <p:spPr>
          <a:xfrm>
            <a:off x="2626845" y="968105"/>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33" name="bg object 133"/>
          <p:cNvSpPr/>
          <p:nvPr/>
        </p:nvSpPr>
        <p:spPr>
          <a:xfrm>
            <a:off x="2310043" y="888895"/>
            <a:ext cx="633730" cy="0"/>
          </a:xfrm>
          <a:custGeom>
            <a:avLst/>
            <a:gdLst/>
            <a:ahLst/>
            <a:cxnLst/>
            <a:rect l="l" t="t" r="r" b="b"/>
            <a:pathLst>
              <a:path w="633730" h="0">
                <a:moveTo>
                  <a:pt x="633590" y="0"/>
                </a:moveTo>
                <a:lnTo>
                  <a:pt x="0" y="0"/>
                </a:lnTo>
              </a:path>
            </a:pathLst>
          </a:custGeom>
          <a:ln w="15836">
            <a:solidFill>
              <a:srgbClr val="000000"/>
            </a:solidFill>
          </a:ln>
        </p:spPr>
        <p:txBody>
          <a:bodyPr wrap="square" lIns="0" tIns="0" rIns="0" bIns="0" rtlCol="0"/>
          <a:lstStyle/>
          <a:p/>
        </p:txBody>
      </p:sp>
      <p:sp>
        <p:nvSpPr>
          <p:cNvPr id="134" name="bg object 134"/>
          <p:cNvSpPr/>
          <p:nvPr/>
        </p:nvSpPr>
        <p:spPr>
          <a:xfrm>
            <a:off x="2029937" y="9444747"/>
            <a:ext cx="211137" cy="113626"/>
          </a:xfrm>
          <a:prstGeom prst="rect">
            <a:avLst/>
          </a:prstGeom>
          <a:blipFill>
            <a:blip r:embed="rId8" cstate="print"/>
            <a:stretch>
              <a:fillRect/>
            </a:stretch>
          </a:blipFill>
        </p:spPr>
        <p:txBody>
          <a:bodyPr wrap="square" lIns="0" tIns="0" rIns="0" bIns="0" rtlCol="0"/>
          <a:lstStyle/>
          <a:p/>
        </p:txBody>
      </p:sp>
      <p:sp>
        <p:nvSpPr>
          <p:cNvPr id="135" name="bg object 135"/>
          <p:cNvSpPr/>
          <p:nvPr/>
        </p:nvSpPr>
        <p:spPr>
          <a:xfrm>
            <a:off x="2029937" y="9632196"/>
            <a:ext cx="211137" cy="113626"/>
          </a:xfrm>
          <a:prstGeom prst="rect">
            <a:avLst/>
          </a:prstGeom>
          <a:blipFill>
            <a:blip r:embed="rId9" cstate="print"/>
            <a:stretch>
              <a:fillRect/>
            </a:stretch>
          </a:blipFill>
        </p:spPr>
        <p:txBody>
          <a:bodyPr wrap="square" lIns="0" tIns="0" rIns="0" bIns="0" rtlCol="0"/>
          <a:lstStyle/>
          <a:p/>
        </p:txBody>
      </p:sp>
      <p:sp>
        <p:nvSpPr>
          <p:cNvPr id="136" name="bg object 136"/>
          <p:cNvSpPr/>
          <p:nvPr/>
        </p:nvSpPr>
        <p:spPr>
          <a:xfrm>
            <a:off x="2029937" y="8652765"/>
            <a:ext cx="211137" cy="113601"/>
          </a:xfrm>
          <a:prstGeom prst="rect">
            <a:avLst/>
          </a:prstGeom>
          <a:blipFill>
            <a:blip r:embed="rId10" cstate="print"/>
            <a:stretch>
              <a:fillRect/>
            </a:stretch>
          </a:blipFill>
        </p:spPr>
        <p:txBody>
          <a:bodyPr wrap="square" lIns="0" tIns="0" rIns="0" bIns="0" rtlCol="0"/>
          <a:lstStyle/>
          <a:p/>
        </p:txBody>
      </p:sp>
      <p:sp>
        <p:nvSpPr>
          <p:cNvPr id="137" name="bg object 137"/>
          <p:cNvSpPr/>
          <p:nvPr/>
        </p:nvSpPr>
        <p:spPr>
          <a:xfrm>
            <a:off x="2024978" y="8829110"/>
            <a:ext cx="216090" cy="148412"/>
          </a:xfrm>
          <a:prstGeom prst="rect">
            <a:avLst/>
          </a:prstGeom>
          <a:blipFill>
            <a:blip r:embed="rId11" cstate="print"/>
            <a:stretch>
              <a:fillRect/>
            </a:stretch>
          </a:blipFill>
        </p:spPr>
        <p:txBody>
          <a:bodyPr wrap="square" lIns="0" tIns="0" rIns="0" bIns="0" rtlCol="0"/>
          <a:lstStyle/>
          <a:p/>
        </p:txBody>
      </p:sp>
      <p:sp>
        <p:nvSpPr>
          <p:cNvPr id="138" name="bg object 138"/>
          <p:cNvSpPr/>
          <p:nvPr/>
        </p:nvSpPr>
        <p:spPr>
          <a:xfrm>
            <a:off x="2024973" y="7942322"/>
            <a:ext cx="216012" cy="148424"/>
          </a:xfrm>
          <a:prstGeom prst="rect">
            <a:avLst/>
          </a:prstGeom>
          <a:blipFill>
            <a:blip r:embed="rId12" cstate="print"/>
            <a:stretch>
              <a:fillRect/>
            </a:stretch>
          </a:blipFill>
        </p:spPr>
        <p:txBody>
          <a:bodyPr wrap="square" lIns="0" tIns="0" rIns="0" bIns="0" rtlCol="0"/>
          <a:lstStyle/>
          <a:p/>
        </p:txBody>
      </p:sp>
      <p:sp>
        <p:nvSpPr>
          <p:cNvPr id="139" name="bg object 139"/>
          <p:cNvSpPr/>
          <p:nvPr/>
        </p:nvSpPr>
        <p:spPr>
          <a:xfrm>
            <a:off x="2025064" y="7150331"/>
            <a:ext cx="215993" cy="148132"/>
          </a:xfrm>
          <a:prstGeom prst="rect">
            <a:avLst/>
          </a:prstGeom>
          <a:blipFill>
            <a:blip r:embed="rId13" cstate="print"/>
            <a:stretch>
              <a:fillRect/>
            </a:stretch>
          </a:blipFill>
        </p:spPr>
        <p:txBody>
          <a:bodyPr wrap="square" lIns="0" tIns="0" rIns="0" bIns="0" rtlCol="0"/>
          <a:lstStyle/>
          <a:p/>
        </p:txBody>
      </p:sp>
      <p:sp>
        <p:nvSpPr>
          <p:cNvPr id="140" name="bg object 140"/>
          <p:cNvSpPr/>
          <p:nvPr/>
        </p:nvSpPr>
        <p:spPr>
          <a:xfrm>
            <a:off x="2024978" y="6358905"/>
            <a:ext cx="211137" cy="147218"/>
          </a:xfrm>
          <a:prstGeom prst="rect">
            <a:avLst/>
          </a:prstGeom>
          <a:blipFill>
            <a:blip r:embed="rId14" cstate="print"/>
            <a:stretch>
              <a:fillRect/>
            </a:stretch>
          </a:blipFill>
        </p:spPr>
        <p:txBody>
          <a:bodyPr wrap="square" lIns="0" tIns="0" rIns="0" bIns="0" rtlCol="0"/>
          <a:lstStyle/>
          <a:p/>
        </p:txBody>
      </p:sp>
      <p:sp>
        <p:nvSpPr>
          <p:cNvPr id="141" name="bg object 141"/>
          <p:cNvSpPr/>
          <p:nvPr/>
        </p:nvSpPr>
        <p:spPr>
          <a:xfrm>
            <a:off x="2024969" y="5566331"/>
            <a:ext cx="216115" cy="148424"/>
          </a:xfrm>
          <a:prstGeom prst="rect">
            <a:avLst/>
          </a:prstGeom>
          <a:blipFill>
            <a:blip r:embed="rId15" cstate="print"/>
            <a:stretch>
              <a:fillRect/>
            </a:stretch>
          </a:blipFill>
        </p:spPr>
        <p:txBody>
          <a:bodyPr wrap="square" lIns="0" tIns="0" rIns="0" bIns="0" rtlCol="0"/>
          <a:lstStyle/>
          <a:p/>
        </p:txBody>
      </p:sp>
      <p:sp>
        <p:nvSpPr>
          <p:cNvPr id="142" name="bg object 142"/>
          <p:cNvSpPr/>
          <p:nvPr/>
        </p:nvSpPr>
        <p:spPr>
          <a:xfrm>
            <a:off x="2024950" y="4775812"/>
            <a:ext cx="211175" cy="145122"/>
          </a:xfrm>
          <a:prstGeom prst="rect">
            <a:avLst/>
          </a:prstGeom>
          <a:blipFill>
            <a:blip r:embed="rId16" cstate="print"/>
            <a:stretch>
              <a:fillRect/>
            </a:stretch>
          </a:blipFill>
        </p:spPr>
        <p:txBody>
          <a:bodyPr wrap="square" lIns="0" tIns="0" rIns="0" bIns="0" rtlCol="0"/>
          <a:lstStyle/>
          <a:p/>
        </p:txBody>
      </p:sp>
      <p:sp>
        <p:nvSpPr>
          <p:cNvPr id="143" name="bg object 143"/>
          <p:cNvSpPr/>
          <p:nvPr/>
        </p:nvSpPr>
        <p:spPr>
          <a:xfrm>
            <a:off x="2024970" y="3982331"/>
            <a:ext cx="216090" cy="148412"/>
          </a:xfrm>
          <a:prstGeom prst="rect">
            <a:avLst/>
          </a:prstGeom>
          <a:blipFill>
            <a:blip r:embed="rId17" cstate="print"/>
            <a:stretch>
              <a:fillRect/>
            </a:stretch>
          </a:blipFill>
        </p:spPr>
        <p:txBody>
          <a:bodyPr wrap="square" lIns="0" tIns="0" rIns="0" bIns="0" rtlCol="0"/>
          <a:lstStyle/>
          <a:p/>
        </p:txBody>
      </p:sp>
      <p:sp>
        <p:nvSpPr>
          <p:cNvPr id="144" name="bg object 144"/>
          <p:cNvSpPr/>
          <p:nvPr/>
        </p:nvSpPr>
        <p:spPr>
          <a:xfrm>
            <a:off x="2024985" y="3192413"/>
            <a:ext cx="216077" cy="144221"/>
          </a:xfrm>
          <a:prstGeom prst="rect">
            <a:avLst/>
          </a:prstGeom>
          <a:blipFill>
            <a:blip r:embed="rId18" cstate="print"/>
            <a:stretch>
              <a:fillRect/>
            </a:stretch>
          </a:blipFill>
        </p:spPr>
        <p:txBody>
          <a:bodyPr wrap="square" lIns="0" tIns="0" rIns="0" bIns="0" rtlCol="0"/>
          <a:lstStyle/>
          <a:p/>
        </p:txBody>
      </p:sp>
      <p:sp>
        <p:nvSpPr>
          <p:cNvPr id="145" name="bg object 145"/>
          <p:cNvSpPr/>
          <p:nvPr/>
        </p:nvSpPr>
        <p:spPr>
          <a:xfrm>
            <a:off x="2029937" y="2400425"/>
            <a:ext cx="211137" cy="144221"/>
          </a:xfrm>
          <a:prstGeom prst="rect">
            <a:avLst/>
          </a:prstGeom>
          <a:blipFill>
            <a:blip r:embed="rId19" cstate="print"/>
            <a:stretch>
              <a:fillRect/>
            </a:stretch>
          </a:blipFill>
        </p:spPr>
        <p:txBody>
          <a:bodyPr wrap="square" lIns="0" tIns="0" rIns="0" bIns="0" rtlCol="0"/>
          <a:lstStyle/>
          <a:p/>
        </p:txBody>
      </p:sp>
      <p:sp>
        <p:nvSpPr>
          <p:cNvPr id="146" name="bg object 146"/>
          <p:cNvSpPr/>
          <p:nvPr/>
        </p:nvSpPr>
        <p:spPr>
          <a:xfrm>
            <a:off x="2029937" y="1617423"/>
            <a:ext cx="211137" cy="113601"/>
          </a:xfrm>
          <a:prstGeom prst="rect">
            <a:avLst/>
          </a:prstGeom>
          <a:blipFill>
            <a:blip r:embed="rId20" cstate="print"/>
            <a:stretch>
              <a:fillRect/>
            </a:stretch>
          </a:blipFill>
        </p:spPr>
        <p:txBody>
          <a:bodyPr wrap="square" lIns="0" tIns="0" rIns="0" bIns="0" rtlCol="0"/>
          <a:lstStyle/>
          <a:p/>
        </p:txBody>
      </p:sp>
      <p:sp>
        <p:nvSpPr>
          <p:cNvPr id="147" name="bg object 147"/>
          <p:cNvSpPr/>
          <p:nvPr/>
        </p:nvSpPr>
        <p:spPr>
          <a:xfrm>
            <a:off x="2024978" y="814354"/>
            <a:ext cx="216090" cy="148412"/>
          </a:xfrm>
          <a:prstGeom prst="rect">
            <a:avLst/>
          </a:prstGeom>
          <a:blipFill>
            <a:blip r:embed="rId21" cstate="print"/>
            <a:stretch>
              <a:fillRect/>
            </a:stretch>
          </a:blipFill>
        </p:spPr>
        <p:txBody>
          <a:bodyPr wrap="square" lIns="0" tIns="0" rIns="0" bIns="0" rtlCol="0"/>
          <a:lstStyle/>
          <a:p/>
        </p:txBody>
      </p:sp>
      <p:sp>
        <p:nvSpPr>
          <p:cNvPr id="148" name="bg object 148"/>
          <p:cNvSpPr/>
          <p:nvPr/>
        </p:nvSpPr>
        <p:spPr>
          <a:xfrm>
            <a:off x="1626218" y="814360"/>
            <a:ext cx="155651" cy="387172"/>
          </a:xfrm>
          <a:prstGeom prst="rect">
            <a:avLst/>
          </a:prstGeom>
          <a:blipFill>
            <a:blip r:embed="rId22" cstate="print"/>
            <a:stretch>
              <a:fillRect/>
            </a:stretch>
          </a:blipFill>
        </p:spPr>
        <p:txBody>
          <a:bodyPr wrap="square" lIns="0" tIns="0" rIns="0" bIns="0" rtlCol="0"/>
          <a:lstStyle/>
          <a:p/>
        </p:txBody>
      </p:sp>
      <p:sp>
        <p:nvSpPr>
          <p:cNvPr id="2" name="Holder 2"/>
          <p:cNvSpPr>
            <a:spLocks noGrp="1"/>
          </p:cNvSpPr>
          <p:nvPr>
            <p:ph type="title"/>
          </p:nvPr>
        </p:nvSpPr>
        <p:spPr>
          <a:xfrm>
            <a:off x="1278089" y="444684"/>
            <a:ext cx="14969820" cy="711200"/>
          </a:xfrm>
          <a:prstGeom prst="rect">
            <a:avLst/>
          </a:prstGeom>
        </p:spPr>
        <p:txBody>
          <a:bodyPr wrap="square" lIns="0" tIns="0" rIns="0" bIns="0">
            <a:spAutoFit/>
          </a:bodyPr>
          <a:lstStyle>
            <a:lvl1pPr>
              <a:defRPr sz="4500" b="1" i="0">
                <a:solidFill>
                  <a:srgbClr val="373838"/>
                </a:solidFill>
                <a:latin typeface="Courier New"/>
                <a:cs typeface="Courier New"/>
              </a:defRPr>
            </a:lvl1pPr>
          </a:lstStyle>
          <a:p/>
        </p:txBody>
      </p:sp>
      <p:sp>
        <p:nvSpPr>
          <p:cNvPr id="3" name="Holder 3"/>
          <p:cNvSpPr>
            <a:spLocks noGrp="1"/>
          </p:cNvSpPr>
          <p:nvPr>
            <p:ph type="body" idx="1"/>
          </p:nvPr>
        </p:nvSpPr>
        <p:spPr>
          <a:xfrm>
            <a:off x="795489" y="3189532"/>
            <a:ext cx="15935020" cy="6019800"/>
          </a:xfrm>
          <a:prstGeom prst="rect">
            <a:avLst/>
          </a:prstGeom>
        </p:spPr>
        <p:txBody>
          <a:bodyPr wrap="square" lIns="0" tIns="0" rIns="0" bIns="0">
            <a:spAutoFit/>
          </a:bodyPr>
          <a:lstStyle>
            <a:lvl1pPr>
              <a:defRPr sz="6000" b="1" i="0">
                <a:solidFill>
                  <a:srgbClr val="373838"/>
                </a:solidFill>
                <a:latin typeface="Courier New"/>
                <a:cs typeface="Courier New"/>
              </a:defRPr>
            </a:lvl1pPr>
          </a:lstStyle>
          <a:p/>
        </p:txBody>
      </p:sp>
      <p:sp>
        <p:nvSpPr>
          <p:cNvPr id="4" name="Holder 4"/>
          <p:cNvSpPr>
            <a:spLocks noGrp="1"/>
          </p:cNvSpPr>
          <p:nvPr>
            <p:ph type="ftr" idx="5" sz="quarter"/>
          </p:nvPr>
        </p:nvSpPr>
        <p:spPr>
          <a:xfrm>
            <a:off x="3492500" y="8581321"/>
            <a:ext cx="2311400" cy="506095"/>
          </a:xfrm>
          <a:prstGeom prst="rect">
            <a:avLst/>
          </a:prstGeom>
        </p:spPr>
        <p:txBody>
          <a:bodyPr wrap="square" lIns="0" tIns="0" rIns="0" bIns="0">
            <a:spAutoFit/>
          </a:bodyPr>
          <a:lstStyle>
            <a:lvl1pPr>
              <a:defRPr sz="3000" b="1" i="0">
                <a:solidFill>
                  <a:srgbClr val="373838"/>
                </a:solidFill>
                <a:latin typeface="Courier New"/>
                <a:cs typeface="Courier New"/>
              </a:defRPr>
            </a:lvl1pPr>
          </a:lstStyle>
          <a:p>
            <a:pPr marL="12700">
              <a:lnSpc>
                <a:spcPct val="100000"/>
              </a:lnSpc>
              <a:spcBef>
                <a:spcPts val="15"/>
              </a:spcBef>
            </a:pPr>
            <a:r>
              <a:rPr dirty="0" spc="-5"/>
              <a:t>Courageous</a:t>
            </a:r>
          </a:p>
        </p:txBody>
      </p:sp>
      <p:sp>
        <p:nvSpPr>
          <p:cNvPr id="5" name="Holder 5"/>
          <p:cNvSpPr>
            <a:spLocks noGrp="1"/>
          </p:cNvSpPr>
          <p:nvPr>
            <p:ph type="dt" idx="6" sz="half"/>
          </p:nvPr>
        </p:nvSpPr>
        <p:spPr>
          <a:xfrm>
            <a:off x="876300" y="9171242"/>
            <a:ext cx="4030980" cy="49307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a:xfrm>
            <a:off x="12618721" y="9171242"/>
            <a:ext cx="4030980" cy="493077"/>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18.png"/><Relationship Id="rId9" Type="http://schemas.openxmlformats.org/officeDocument/2006/relationships/image" Target="../media/image8.png"/><Relationship Id="rId10" Type="http://schemas.openxmlformats.org/officeDocument/2006/relationships/image" Target="../media/image9.png"/><Relationship Id="rId11" Type="http://schemas.openxmlformats.org/officeDocument/2006/relationships/image" Target="../media/image10.png"/><Relationship Id="rId12" Type="http://schemas.openxmlformats.org/officeDocument/2006/relationships/image" Target="../media/image11.png"/><Relationship Id="rId13" Type="http://schemas.openxmlformats.org/officeDocument/2006/relationships/image" Target="../media/image12.png"/><Relationship Id="rId14" Type="http://schemas.openxmlformats.org/officeDocument/2006/relationships/image" Target="../media/image13.png"/><Relationship Id="rId15" Type="http://schemas.openxmlformats.org/officeDocument/2006/relationships/image" Target="../media/image14.png"/><Relationship Id="rId16" Type="http://schemas.openxmlformats.org/officeDocument/2006/relationships/image" Target="../media/image15.png"/><Relationship Id="rId17" Type="http://schemas.openxmlformats.org/officeDocument/2006/relationships/image" Target="../media/image1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ng"/><Relationship Id="rId3" Type="http://schemas.openxmlformats.org/officeDocument/2006/relationships/hyperlink" Target="http://www.wisdompage.com/developingwisdom.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png"/><Relationship Id="rId3" Type="http://schemas.openxmlformats.org/officeDocument/2006/relationships/hyperlink" Target="http://www.agilebuddha.com/agile/agile-principle-simplicity-the-art-of-maximising-the-work-not-done/"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png"/><Relationship Id="rId3" Type="http://schemas.openxmlformats.org/officeDocument/2006/relationships/hyperlink" Target="https://greatergood.berkeley.edu/arti%20cle/item/six_habits_of_highly_empat%20hic_people1"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dan@essentialed.com" TargetMode="External"/><Relationship Id="rId3" Type="http://schemas.openxmlformats.org/officeDocument/2006/relationships/image" Target="../media/image19.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4.png"/><Relationship Id="rId3" Type="http://schemas.openxmlformats.org/officeDocument/2006/relationships/hyperlink" Target="https://paidtoexist.com/go-all-out/"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5.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5.png"/><Relationship Id="rId3" Type="http://schemas.openxmlformats.org/officeDocument/2006/relationships/hyperlink" Target="https://www.mindful.org/three-tips-for-cultivating-humility/"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6.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6.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6.png"/><Relationship Id="rId3" Type="http://schemas.openxmlformats.org/officeDocument/2006/relationships/hyperlink" Target="https://www.psychologytoday.com/blog/the-end-work-you-know-it/201406/the-three-steps-maximizing-your-collaboration-skills"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7.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7.png"/><Relationship Id="rId3" Type="http://schemas.openxmlformats.org/officeDocument/2006/relationships/hyperlink" Target="https://michaelhyatt.com/developing-persistence/"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8.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8.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8.png"/><Relationship Id="rId3" Type="http://schemas.openxmlformats.org/officeDocument/2006/relationships/hyperlink" Target="https://www.briantracy.com/blog/time-management/6-time-management-tips-to-increase-productivity-organizational-skills/"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9.png"/><Relationship Id="rId3" Type="http://schemas.openxmlformats.org/officeDocument/2006/relationships/image" Target="../media/image30.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9.png"/><Relationship Id="rId3" Type="http://schemas.openxmlformats.org/officeDocument/2006/relationships/image" Target="../media/image30.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9.png"/><Relationship Id="rId3" Type="http://schemas.openxmlformats.org/officeDocument/2006/relationships/image" Target="../media/image30.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1.png"/><Relationship Id="rId3" Type="http://schemas.openxmlformats.org/officeDocument/2006/relationships/image" Target="../media/image32.png"/><Relationship Id="rId4" Type="http://schemas.openxmlformats.org/officeDocument/2006/relationships/image" Target="../media/image33.png"/><Relationship Id="rId5" Type="http://schemas.openxmlformats.org/officeDocument/2006/relationships/image" Target="../media/image3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png"/><Relationship Id="rId3" Type="http://schemas.openxmlformats.org/officeDocument/2006/relationships/hyperlink" Target="https://www.opencolleges.edu.au/informed/fe%20atures/7-ways-develop-cognitive-flexibility/"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3581400" y="128587"/>
            <a:ext cx="2938780" cy="9730105"/>
            <a:chOff x="3581400" y="128587"/>
            <a:chExt cx="2938780" cy="9730105"/>
          </a:xfrm>
        </p:grpSpPr>
        <p:sp>
          <p:nvSpPr>
            <p:cNvPr id="3" name="object 3"/>
            <p:cNvSpPr/>
            <p:nvPr/>
          </p:nvSpPr>
          <p:spPr>
            <a:xfrm>
              <a:off x="3581400" y="128587"/>
              <a:ext cx="2938309" cy="9729787"/>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3938239" y="548787"/>
              <a:ext cx="2264410" cy="9309735"/>
            </a:xfrm>
            <a:custGeom>
              <a:avLst/>
              <a:gdLst/>
              <a:ahLst/>
              <a:cxnLst/>
              <a:rect l="l" t="t" r="r" b="b"/>
              <a:pathLst>
                <a:path w="2264410" h="9309735">
                  <a:moveTo>
                    <a:pt x="0" y="9309587"/>
                  </a:moveTo>
                  <a:lnTo>
                    <a:pt x="2264227" y="9309587"/>
                  </a:lnTo>
                  <a:lnTo>
                    <a:pt x="2264227" y="0"/>
                  </a:lnTo>
                  <a:lnTo>
                    <a:pt x="0" y="0"/>
                  </a:lnTo>
                  <a:lnTo>
                    <a:pt x="0" y="9309587"/>
                  </a:lnTo>
                  <a:close/>
                </a:path>
              </a:pathLst>
            </a:custGeom>
            <a:solidFill>
              <a:srgbClr val="FFFFFF"/>
            </a:solidFill>
          </p:spPr>
          <p:txBody>
            <a:bodyPr wrap="square" lIns="0" tIns="0" rIns="0" bIns="0" rtlCol="0"/>
            <a:lstStyle/>
            <a:p/>
          </p:txBody>
        </p:sp>
        <p:sp>
          <p:nvSpPr>
            <p:cNvPr id="5" name="object 5"/>
            <p:cNvSpPr/>
            <p:nvPr/>
          </p:nvSpPr>
          <p:spPr>
            <a:xfrm>
              <a:off x="3882352" y="548791"/>
              <a:ext cx="2376170" cy="9309735"/>
            </a:xfrm>
            <a:custGeom>
              <a:avLst/>
              <a:gdLst/>
              <a:ahLst/>
              <a:cxnLst/>
              <a:rect l="l" t="t" r="r" b="b"/>
              <a:pathLst>
                <a:path w="2376170" h="9309735">
                  <a:moveTo>
                    <a:pt x="55880" y="0"/>
                  </a:moveTo>
                  <a:lnTo>
                    <a:pt x="0" y="0"/>
                  </a:lnTo>
                  <a:lnTo>
                    <a:pt x="0" y="9309583"/>
                  </a:lnTo>
                  <a:lnTo>
                    <a:pt x="55880" y="9309583"/>
                  </a:lnTo>
                  <a:lnTo>
                    <a:pt x="55880" y="0"/>
                  </a:lnTo>
                  <a:close/>
                </a:path>
                <a:path w="2376170" h="9309735">
                  <a:moveTo>
                    <a:pt x="2375979" y="0"/>
                  </a:moveTo>
                  <a:lnTo>
                    <a:pt x="2320112" y="0"/>
                  </a:lnTo>
                  <a:lnTo>
                    <a:pt x="2320112" y="9309583"/>
                  </a:lnTo>
                  <a:lnTo>
                    <a:pt x="2375979" y="9309583"/>
                  </a:lnTo>
                  <a:lnTo>
                    <a:pt x="2375979" y="0"/>
                  </a:lnTo>
                  <a:close/>
                </a:path>
              </a:pathLst>
            </a:custGeom>
            <a:solidFill>
              <a:srgbClr val="A2A2A2"/>
            </a:solidFill>
          </p:spPr>
          <p:txBody>
            <a:bodyPr wrap="square" lIns="0" tIns="0" rIns="0" bIns="0" rtlCol="0"/>
            <a:lstStyle/>
            <a:p/>
          </p:txBody>
        </p:sp>
        <p:sp>
          <p:nvSpPr>
            <p:cNvPr id="6" name="object 6"/>
            <p:cNvSpPr/>
            <p:nvPr/>
          </p:nvSpPr>
          <p:spPr>
            <a:xfrm>
              <a:off x="3882359" y="492907"/>
              <a:ext cx="2376170" cy="55880"/>
            </a:xfrm>
            <a:custGeom>
              <a:avLst/>
              <a:gdLst/>
              <a:ahLst/>
              <a:cxnLst/>
              <a:rect l="l" t="t" r="r" b="b"/>
              <a:pathLst>
                <a:path w="2376170" h="55879">
                  <a:moveTo>
                    <a:pt x="2375979" y="12"/>
                  </a:moveTo>
                  <a:lnTo>
                    <a:pt x="0" y="0"/>
                  </a:lnTo>
                  <a:lnTo>
                    <a:pt x="55880" y="55880"/>
                  </a:lnTo>
                  <a:lnTo>
                    <a:pt x="2320112" y="55880"/>
                  </a:lnTo>
                  <a:lnTo>
                    <a:pt x="2375979" y="12"/>
                  </a:lnTo>
                  <a:close/>
                </a:path>
              </a:pathLst>
            </a:custGeom>
            <a:solidFill>
              <a:srgbClr val="B8B8B8"/>
            </a:solidFill>
          </p:spPr>
          <p:txBody>
            <a:bodyPr wrap="square" lIns="0" tIns="0" rIns="0" bIns="0" rtlCol="0"/>
            <a:lstStyle/>
            <a:p/>
          </p:txBody>
        </p:sp>
        <p:sp>
          <p:nvSpPr>
            <p:cNvPr id="7" name="object 7"/>
            <p:cNvSpPr/>
            <p:nvPr/>
          </p:nvSpPr>
          <p:spPr>
            <a:xfrm>
              <a:off x="5941545" y="9838483"/>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8" name="object 8"/>
            <p:cNvSpPr/>
            <p:nvPr/>
          </p:nvSpPr>
          <p:spPr>
            <a:xfrm>
              <a:off x="5941545" y="9759302"/>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9" name="object 9"/>
            <p:cNvSpPr/>
            <p:nvPr/>
          </p:nvSpPr>
          <p:spPr>
            <a:xfrm>
              <a:off x="5941545" y="9680119"/>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0" name="object 10"/>
            <p:cNvSpPr/>
            <p:nvPr/>
          </p:nvSpPr>
          <p:spPr>
            <a:xfrm>
              <a:off x="5624743" y="9600884"/>
              <a:ext cx="633730" cy="0"/>
            </a:xfrm>
            <a:custGeom>
              <a:avLst/>
              <a:gdLst/>
              <a:ahLst/>
              <a:cxnLst/>
              <a:rect l="l" t="t" r="r" b="b"/>
              <a:pathLst>
                <a:path w="633729" h="0">
                  <a:moveTo>
                    <a:pt x="633590" y="0"/>
                  </a:moveTo>
                  <a:lnTo>
                    <a:pt x="0" y="0"/>
                  </a:lnTo>
                </a:path>
              </a:pathLst>
            </a:custGeom>
            <a:ln w="15836">
              <a:solidFill>
                <a:srgbClr val="000000"/>
              </a:solidFill>
            </a:ln>
          </p:spPr>
          <p:txBody>
            <a:bodyPr wrap="square" lIns="0" tIns="0" rIns="0" bIns="0" rtlCol="0"/>
            <a:lstStyle/>
            <a:p/>
          </p:txBody>
        </p:sp>
        <p:sp>
          <p:nvSpPr>
            <p:cNvPr id="11" name="object 11"/>
            <p:cNvSpPr/>
            <p:nvPr/>
          </p:nvSpPr>
          <p:spPr>
            <a:xfrm>
              <a:off x="5941545" y="9521703"/>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2" name="object 12"/>
            <p:cNvSpPr/>
            <p:nvPr/>
          </p:nvSpPr>
          <p:spPr>
            <a:xfrm>
              <a:off x="5941545" y="9442493"/>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3" name="object 13"/>
            <p:cNvSpPr/>
            <p:nvPr/>
          </p:nvSpPr>
          <p:spPr>
            <a:xfrm>
              <a:off x="5941545" y="9363285"/>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4" name="object 14"/>
            <p:cNvSpPr/>
            <p:nvPr/>
          </p:nvSpPr>
          <p:spPr>
            <a:xfrm>
              <a:off x="5941545" y="9284103"/>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5" name="object 15"/>
            <p:cNvSpPr/>
            <p:nvPr/>
          </p:nvSpPr>
          <p:spPr>
            <a:xfrm>
              <a:off x="5783125" y="9204894"/>
              <a:ext cx="475615" cy="0"/>
            </a:xfrm>
            <a:custGeom>
              <a:avLst/>
              <a:gdLst/>
              <a:ahLst/>
              <a:cxnLst/>
              <a:rect l="l" t="t" r="r" b="b"/>
              <a:pathLst>
                <a:path w="475614" h="0">
                  <a:moveTo>
                    <a:pt x="475208" y="0"/>
                  </a:moveTo>
                  <a:lnTo>
                    <a:pt x="0" y="0"/>
                  </a:lnTo>
                </a:path>
              </a:pathLst>
            </a:custGeom>
            <a:ln w="15836">
              <a:solidFill>
                <a:srgbClr val="000000"/>
              </a:solidFill>
            </a:ln>
          </p:spPr>
          <p:txBody>
            <a:bodyPr wrap="square" lIns="0" tIns="0" rIns="0" bIns="0" rtlCol="0"/>
            <a:lstStyle/>
            <a:p/>
          </p:txBody>
        </p:sp>
        <p:sp>
          <p:nvSpPr>
            <p:cNvPr id="16" name="object 16"/>
            <p:cNvSpPr/>
            <p:nvPr/>
          </p:nvSpPr>
          <p:spPr>
            <a:xfrm>
              <a:off x="5941545" y="9125684"/>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7" name="object 17"/>
            <p:cNvSpPr/>
            <p:nvPr/>
          </p:nvSpPr>
          <p:spPr>
            <a:xfrm>
              <a:off x="5941545" y="9046504"/>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8" name="object 18"/>
            <p:cNvSpPr/>
            <p:nvPr/>
          </p:nvSpPr>
          <p:spPr>
            <a:xfrm>
              <a:off x="5941545" y="8967294"/>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9" name="object 19"/>
            <p:cNvSpPr/>
            <p:nvPr/>
          </p:nvSpPr>
          <p:spPr>
            <a:xfrm>
              <a:off x="5941545" y="8888084"/>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20" name="object 20"/>
            <p:cNvSpPr/>
            <p:nvPr/>
          </p:nvSpPr>
          <p:spPr>
            <a:xfrm>
              <a:off x="5624743" y="8808905"/>
              <a:ext cx="633730" cy="0"/>
            </a:xfrm>
            <a:custGeom>
              <a:avLst/>
              <a:gdLst/>
              <a:ahLst/>
              <a:cxnLst/>
              <a:rect l="l" t="t" r="r" b="b"/>
              <a:pathLst>
                <a:path w="633729" h="0">
                  <a:moveTo>
                    <a:pt x="633590" y="0"/>
                  </a:moveTo>
                  <a:lnTo>
                    <a:pt x="0" y="0"/>
                  </a:lnTo>
                </a:path>
              </a:pathLst>
            </a:custGeom>
            <a:ln w="15836">
              <a:solidFill>
                <a:srgbClr val="000000"/>
              </a:solidFill>
            </a:ln>
          </p:spPr>
          <p:txBody>
            <a:bodyPr wrap="square" lIns="0" tIns="0" rIns="0" bIns="0" rtlCol="0"/>
            <a:lstStyle/>
            <a:p/>
          </p:txBody>
        </p:sp>
        <p:sp>
          <p:nvSpPr>
            <p:cNvPr id="21" name="object 21"/>
            <p:cNvSpPr/>
            <p:nvPr/>
          </p:nvSpPr>
          <p:spPr>
            <a:xfrm>
              <a:off x="5941545" y="8729695"/>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22" name="object 22"/>
            <p:cNvSpPr/>
            <p:nvPr/>
          </p:nvSpPr>
          <p:spPr>
            <a:xfrm>
              <a:off x="5941545" y="8650485"/>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23" name="object 23"/>
            <p:cNvSpPr/>
            <p:nvPr/>
          </p:nvSpPr>
          <p:spPr>
            <a:xfrm>
              <a:off x="5941545" y="8571303"/>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24" name="object 24"/>
            <p:cNvSpPr/>
            <p:nvPr/>
          </p:nvSpPr>
          <p:spPr>
            <a:xfrm>
              <a:off x="5941545" y="8492096"/>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25" name="object 25"/>
            <p:cNvSpPr/>
            <p:nvPr/>
          </p:nvSpPr>
          <p:spPr>
            <a:xfrm>
              <a:off x="5783125" y="8412886"/>
              <a:ext cx="475615" cy="0"/>
            </a:xfrm>
            <a:custGeom>
              <a:avLst/>
              <a:gdLst/>
              <a:ahLst/>
              <a:cxnLst/>
              <a:rect l="l" t="t" r="r" b="b"/>
              <a:pathLst>
                <a:path w="475614" h="0">
                  <a:moveTo>
                    <a:pt x="475208" y="0"/>
                  </a:moveTo>
                  <a:lnTo>
                    <a:pt x="0" y="0"/>
                  </a:lnTo>
                </a:path>
              </a:pathLst>
            </a:custGeom>
            <a:ln w="15836">
              <a:solidFill>
                <a:srgbClr val="000000"/>
              </a:solidFill>
            </a:ln>
          </p:spPr>
          <p:txBody>
            <a:bodyPr wrap="square" lIns="0" tIns="0" rIns="0" bIns="0" rtlCol="0"/>
            <a:lstStyle/>
            <a:p/>
          </p:txBody>
        </p:sp>
        <p:sp>
          <p:nvSpPr>
            <p:cNvPr id="26" name="object 26"/>
            <p:cNvSpPr/>
            <p:nvPr/>
          </p:nvSpPr>
          <p:spPr>
            <a:xfrm>
              <a:off x="5941545" y="8333705"/>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27" name="object 27"/>
            <p:cNvSpPr/>
            <p:nvPr/>
          </p:nvSpPr>
          <p:spPr>
            <a:xfrm>
              <a:off x="5941545" y="8254498"/>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28" name="object 28"/>
            <p:cNvSpPr/>
            <p:nvPr/>
          </p:nvSpPr>
          <p:spPr>
            <a:xfrm>
              <a:off x="5941545" y="8175287"/>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29" name="object 29"/>
            <p:cNvSpPr/>
            <p:nvPr/>
          </p:nvSpPr>
          <p:spPr>
            <a:xfrm>
              <a:off x="5941545" y="8096105"/>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30" name="object 30"/>
            <p:cNvSpPr/>
            <p:nvPr/>
          </p:nvSpPr>
          <p:spPr>
            <a:xfrm>
              <a:off x="5624743" y="8016899"/>
              <a:ext cx="633730" cy="0"/>
            </a:xfrm>
            <a:custGeom>
              <a:avLst/>
              <a:gdLst/>
              <a:ahLst/>
              <a:cxnLst/>
              <a:rect l="l" t="t" r="r" b="b"/>
              <a:pathLst>
                <a:path w="633729" h="0">
                  <a:moveTo>
                    <a:pt x="633590" y="0"/>
                  </a:moveTo>
                  <a:lnTo>
                    <a:pt x="0" y="0"/>
                  </a:lnTo>
                </a:path>
              </a:pathLst>
            </a:custGeom>
            <a:ln w="15836">
              <a:solidFill>
                <a:srgbClr val="000000"/>
              </a:solidFill>
            </a:ln>
          </p:spPr>
          <p:txBody>
            <a:bodyPr wrap="square" lIns="0" tIns="0" rIns="0" bIns="0" rtlCol="0"/>
            <a:lstStyle/>
            <a:p/>
          </p:txBody>
        </p:sp>
        <p:sp>
          <p:nvSpPr>
            <p:cNvPr id="31" name="object 31"/>
            <p:cNvSpPr/>
            <p:nvPr/>
          </p:nvSpPr>
          <p:spPr>
            <a:xfrm>
              <a:off x="5941545" y="7937689"/>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32" name="object 32"/>
            <p:cNvSpPr/>
            <p:nvPr/>
          </p:nvSpPr>
          <p:spPr>
            <a:xfrm>
              <a:off x="5941545" y="7858507"/>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33" name="object 33"/>
            <p:cNvSpPr/>
            <p:nvPr/>
          </p:nvSpPr>
          <p:spPr>
            <a:xfrm>
              <a:off x="5941545" y="7779299"/>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34" name="object 34"/>
            <p:cNvSpPr/>
            <p:nvPr/>
          </p:nvSpPr>
          <p:spPr>
            <a:xfrm>
              <a:off x="5941545" y="7700089"/>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35" name="object 35"/>
            <p:cNvSpPr/>
            <p:nvPr/>
          </p:nvSpPr>
          <p:spPr>
            <a:xfrm>
              <a:off x="5783125" y="7620907"/>
              <a:ext cx="475615" cy="0"/>
            </a:xfrm>
            <a:custGeom>
              <a:avLst/>
              <a:gdLst/>
              <a:ahLst/>
              <a:cxnLst/>
              <a:rect l="l" t="t" r="r" b="b"/>
              <a:pathLst>
                <a:path w="475614" h="0">
                  <a:moveTo>
                    <a:pt x="475208" y="0"/>
                  </a:moveTo>
                  <a:lnTo>
                    <a:pt x="0" y="0"/>
                  </a:lnTo>
                </a:path>
              </a:pathLst>
            </a:custGeom>
            <a:ln w="15836">
              <a:solidFill>
                <a:srgbClr val="000000"/>
              </a:solidFill>
            </a:ln>
          </p:spPr>
          <p:txBody>
            <a:bodyPr wrap="square" lIns="0" tIns="0" rIns="0" bIns="0" rtlCol="0"/>
            <a:lstStyle/>
            <a:p/>
          </p:txBody>
        </p:sp>
        <p:sp>
          <p:nvSpPr>
            <p:cNvPr id="36" name="object 36"/>
            <p:cNvSpPr/>
            <p:nvPr/>
          </p:nvSpPr>
          <p:spPr>
            <a:xfrm>
              <a:off x="5941545" y="7541701"/>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37" name="object 37"/>
            <p:cNvSpPr/>
            <p:nvPr/>
          </p:nvSpPr>
          <p:spPr>
            <a:xfrm>
              <a:off x="5941545" y="7462491"/>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38" name="object 38"/>
            <p:cNvSpPr/>
            <p:nvPr/>
          </p:nvSpPr>
          <p:spPr>
            <a:xfrm>
              <a:off x="5941545" y="7383309"/>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39" name="object 39"/>
            <p:cNvSpPr/>
            <p:nvPr/>
          </p:nvSpPr>
          <p:spPr>
            <a:xfrm>
              <a:off x="5941545" y="7304101"/>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40" name="object 40"/>
            <p:cNvSpPr/>
            <p:nvPr/>
          </p:nvSpPr>
          <p:spPr>
            <a:xfrm>
              <a:off x="5624743" y="7224891"/>
              <a:ext cx="633730" cy="0"/>
            </a:xfrm>
            <a:custGeom>
              <a:avLst/>
              <a:gdLst/>
              <a:ahLst/>
              <a:cxnLst/>
              <a:rect l="l" t="t" r="r" b="b"/>
              <a:pathLst>
                <a:path w="633729" h="0">
                  <a:moveTo>
                    <a:pt x="633590" y="0"/>
                  </a:moveTo>
                  <a:lnTo>
                    <a:pt x="0" y="0"/>
                  </a:lnTo>
                </a:path>
              </a:pathLst>
            </a:custGeom>
            <a:ln w="15836">
              <a:solidFill>
                <a:srgbClr val="000000"/>
              </a:solidFill>
            </a:ln>
          </p:spPr>
          <p:txBody>
            <a:bodyPr wrap="square" lIns="0" tIns="0" rIns="0" bIns="0" rtlCol="0"/>
            <a:lstStyle/>
            <a:p/>
          </p:txBody>
        </p:sp>
        <p:sp>
          <p:nvSpPr>
            <p:cNvPr id="41" name="object 41"/>
            <p:cNvSpPr/>
            <p:nvPr/>
          </p:nvSpPr>
          <p:spPr>
            <a:xfrm>
              <a:off x="5941545" y="7145711"/>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42" name="object 42"/>
            <p:cNvSpPr/>
            <p:nvPr/>
          </p:nvSpPr>
          <p:spPr>
            <a:xfrm>
              <a:off x="5941545" y="7066499"/>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43" name="object 43"/>
            <p:cNvSpPr/>
            <p:nvPr/>
          </p:nvSpPr>
          <p:spPr>
            <a:xfrm>
              <a:off x="5941545" y="6987292"/>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44" name="object 44"/>
            <p:cNvSpPr/>
            <p:nvPr/>
          </p:nvSpPr>
          <p:spPr>
            <a:xfrm>
              <a:off x="5941545" y="6908096"/>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45" name="object 45"/>
            <p:cNvSpPr/>
            <p:nvPr/>
          </p:nvSpPr>
          <p:spPr>
            <a:xfrm>
              <a:off x="5783125" y="6828901"/>
              <a:ext cx="475615" cy="0"/>
            </a:xfrm>
            <a:custGeom>
              <a:avLst/>
              <a:gdLst/>
              <a:ahLst/>
              <a:cxnLst/>
              <a:rect l="l" t="t" r="r" b="b"/>
              <a:pathLst>
                <a:path w="475614" h="0">
                  <a:moveTo>
                    <a:pt x="475208" y="0"/>
                  </a:moveTo>
                  <a:lnTo>
                    <a:pt x="0" y="0"/>
                  </a:lnTo>
                </a:path>
              </a:pathLst>
            </a:custGeom>
            <a:ln w="15836">
              <a:solidFill>
                <a:srgbClr val="000000"/>
              </a:solidFill>
            </a:ln>
          </p:spPr>
          <p:txBody>
            <a:bodyPr wrap="square" lIns="0" tIns="0" rIns="0" bIns="0" rtlCol="0"/>
            <a:lstStyle/>
            <a:p/>
          </p:txBody>
        </p:sp>
        <p:sp>
          <p:nvSpPr>
            <p:cNvPr id="46" name="object 46"/>
            <p:cNvSpPr/>
            <p:nvPr/>
          </p:nvSpPr>
          <p:spPr>
            <a:xfrm>
              <a:off x="5941545" y="6749708"/>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47" name="object 47"/>
            <p:cNvSpPr/>
            <p:nvPr/>
          </p:nvSpPr>
          <p:spPr>
            <a:xfrm>
              <a:off x="5941545" y="6670498"/>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48" name="object 48"/>
            <p:cNvSpPr/>
            <p:nvPr/>
          </p:nvSpPr>
          <p:spPr>
            <a:xfrm>
              <a:off x="5941545" y="6591302"/>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49" name="object 49"/>
            <p:cNvSpPr/>
            <p:nvPr/>
          </p:nvSpPr>
          <p:spPr>
            <a:xfrm>
              <a:off x="5941545" y="6512109"/>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50" name="object 50"/>
            <p:cNvSpPr/>
            <p:nvPr/>
          </p:nvSpPr>
          <p:spPr>
            <a:xfrm>
              <a:off x="5624743" y="6432899"/>
              <a:ext cx="633730" cy="0"/>
            </a:xfrm>
            <a:custGeom>
              <a:avLst/>
              <a:gdLst/>
              <a:ahLst/>
              <a:cxnLst/>
              <a:rect l="l" t="t" r="r" b="b"/>
              <a:pathLst>
                <a:path w="633729" h="0">
                  <a:moveTo>
                    <a:pt x="633590" y="0"/>
                  </a:moveTo>
                  <a:lnTo>
                    <a:pt x="0" y="0"/>
                  </a:lnTo>
                </a:path>
              </a:pathLst>
            </a:custGeom>
            <a:ln w="15836">
              <a:solidFill>
                <a:srgbClr val="000000"/>
              </a:solidFill>
            </a:ln>
          </p:spPr>
          <p:txBody>
            <a:bodyPr wrap="square" lIns="0" tIns="0" rIns="0" bIns="0" rtlCol="0"/>
            <a:lstStyle/>
            <a:p/>
          </p:txBody>
        </p:sp>
        <p:sp>
          <p:nvSpPr>
            <p:cNvPr id="51" name="object 51"/>
            <p:cNvSpPr/>
            <p:nvPr/>
          </p:nvSpPr>
          <p:spPr>
            <a:xfrm>
              <a:off x="5941545" y="6353703"/>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52" name="object 52"/>
            <p:cNvSpPr/>
            <p:nvPr/>
          </p:nvSpPr>
          <p:spPr>
            <a:xfrm>
              <a:off x="5941545" y="6274495"/>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53" name="object 53"/>
            <p:cNvSpPr/>
            <p:nvPr/>
          </p:nvSpPr>
          <p:spPr>
            <a:xfrm>
              <a:off x="5941545" y="6195299"/>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54" name="object 54"/>
            <p:cNvSpPr/>
            <p:nvPr/>
          </p:nvSpPr>
          <p:spPr>
            <a:xfrm>
              <a:off x="5941545" y="6116103"/>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55" name="object 55"/>
            <p:cNvSpPr/>
            <p:nvPr/>
          </p:nvSpPr>
          <p:spPr>
            <a:xfrm>
              <a:off x="5783125" y="6036896"/>
              <a:ext cx="475615" cy="0"/>
            </a:xfrm>
            <a:custGeom>
              <a:avLst/>
              <a:gdLst/>
              <a:ahLst/>
              <a:cxnLst/>
              <a:rect l="l" t="t" r="r" b="b"/>
              <a:pathLst>
                <a:path w="475614" h="0">
                  <a:moveTo>
                    <a:pt x="475208" y="0"/>
                  </a:moveTo>
                  <a:lnTo>
                    <a:pt x="0" y="0"/>
                  </a:lnTo>
                </a:path>
              </a:pathLst>
            </a:custGeom>
            <a:ln w="15836">
              <a:solidFill>
                <a:srgbClr val="000000"/>
              </a:solidFill>
            </a:ln>
          </p:spPr>
          <p:txBody>
            <a:bodyPr wrap="square" lIns="0" tIns="0" rIns="0" bIns="0" rtlCol="0"/>
            <a:lstStyle/>
            <a:p/>
          </p:txBody>
        </p:sp>
        <p:sp>
          <p:nvSpPr>
            <p:cNvPr id="56" name="object 56"/>
            <p:cNvSpPr/>
            <p:nvPr/>
          </p:nvSpPr>
          <p:spPr>
            <a:xfrm>
              <a:off x="5941545" y="5957701"/>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57" name="object 57"/>
            <p:cNvSpPr/>
            <p:nvPr/>
          </p:nvSpPr>
          <p:spPr>
            <a:xfrm>
              <a:off x="5941545" y="5878506"/>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58" name="object 58"/>
            <p:cNvSpPr/>
            <p:nvPr/>
          </p:nvSpPr>
          <p:spPr>
            <a:xfrm>
              <a:off x="5941545" y="5799297"/>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59" name="object 59"/>
            <p:cNvSpPr/>
            <p:nvPr/>
          </p:nvSpPr>
          <p:spPr>
            <a:xfrm>
              <a:off x="5941545" y="5720101"/>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60" name="object 60"/>
            <p:cNvSpPr/>
            <p:nvPr/>
          </p:nvSpPr>
          <p:spPr>
            <a:xfrm>
              <a:off x="5624743" y="5640905"/>
              <a:ext cx="633730" cy="0"/>
            </a:xfrm>
            <a:custGeom>
              <a:avLst/>
              <a:gdLst/>
              <a:ahLst/>
              <a:cxnLst/>
              <a:rect l="l" t="t" r="r" b="b"/>
              <a:pathLst>
                <a:path w="633729" h="0">
                  <a:moveTo>
                    <a:pt x="633590" y="0"/>
                  </a:moveTo>
                  <a:lnTo>
                    <a:pt x="0" y="0"/>
                  </a:lnTo>
                </a:path>
              </a:pathLst>
            </a:custGeom>
            <a:ln w="15836">
              <a:solidFill>
                <a:srgbClr val="000000"/>
              </a:solidFill>
            </a:ln>
          </p:spPr>
          <p:txBody>
            <a:bodyPr wrap="square" lIns="0" tIns="0" rIns="0" bIns="0" rtlCol="0"/>
            <a:lstStyle/>
            <a:p/>
          </p:txBody>
        </p:sp>
        <p:sp>
          <p:nvSpPr>
            <p:cNvPr id="61" name="object 61"/>
            <p:cNvSpPr/>
            <p:nvPr/>
          </p:nvSpPr>
          <p:spPr>
            <a:xfrm>
              <a:off x="5941545" y="5561699"/>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62" name="object 62"/>
            <p:cNvSpPr/>
            <p:nvPr/>
          </p:nvSpPr>
          <p:spPr>
            <a:xfrm>
              <a:off x="5941545" y="5482503"/>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63" name="object 63"/>
            <p:cNvSpPr/>
            <p:nvPr/>
          </p:nvSpPr>
          <p:spPr>
            <a:xfrm>
              <a:off x="5941545" y="5403293"/>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64" name="object 64"/>
            <p:cNvSpPr/>
            <p:nvPr/>
          </p:nvSpPr>
          <p:spPr>
            <a:xfrm>
              <a:off x="5941545" y="5324097"/>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65" name="object 65"/>
            <p:cNvSpPr/>
            <p:nvPr/>
          </p:nvSpPr>
          <p:spPr>
            <a:xfrm>
              <a:off x="5783125" y="5244904"/>
              <a:ext cx="475615" cy="0"/>
            </a:xfrm>
            <a:custGeom>
              <a:avLst/>
              <a:gdLst/>
              <a:ahLst/>
              <a:cxnLst/>
              <a:rect l="l" t="t" r="r" b="b"/>
              <a:pathLst>
                <a:path w="475614" h="0">
                  <a:moveTo>
                    <a:pt x="475208" y="0"/>
                  </a:moveTo>
                  <a:lnTo>
                    <a:pt x="0" y="0"/>
                  </a:lnTo>
                </a:path>
              </a:pathLst>
            </a:custGeom>
            <a:ln w="15836">
              <a:solidFill>
                <a:srgbClr val="000000"/>
              </a:solidFill>
            </a:ln>
          </p:spPr>
          <p:txBody>
            <a:bodyPr wrap="square" lIns="0" tIns="0" rIns="0" bIns="0" rtlCol="0"/>
            <a:lstStyle/>
            <a:p/>
          </p:txBody>
        </p:sp>
        <p:sp>
          <p:nvSpPr>
            <p:cNvPr id="66" name="object 66"/>
            <p:cNvSpPr/>
            <p:nvPr/>
          </p:nvSpPr>
          <p:spPr>
            <a:xfrm>
              <a:off x="5941545" y="5165694"/>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67" name="object 67"/>
            <p:cNvSpPr/>
            <p:nvPr/>
          </p:nvSpPr>
          <p:spPr>
            <a:xfrm>
              <a:off x="5941545" y="5086498"/>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68" name="object 68"/>
            <p:cNvSpPr/>
            <p:nvPr/>
          </p:nvSpPr>
          <p:spPr>
            <a:xfrm>
              <a:off x="5941545" y="5007305"/>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69" name="object 69"/>
            <p:cNvSpPr/>
            <p:nvPr/>
          </p:nvSpPr>
          <p:spPr>
            <a:xfrm>
              <a:off x="5941545" y="4928095"/>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70" name="object 70"/>
            <p:cNvSpPr/>
            <p:nvPr/>
          </p:nvSpPr>
          <p:spPr>
            <a:xfrm>
              <a:off x="5624743" y="4848899"/>
              <a:ext cx="633730" cy="0"/>
            </a:xfrm>
            <a:custGeom>
              <a:avLst/>
              <a:gdLst/>
              <a:ahLst/>
              <a:cxnLst/>
              <a:rect l="l" t="t" r="r" b="b"/>
              <a:pathLst>
                <a:path w="633729" h="0">
                  <a:moveTo>
                    <a:pt x="633590" y="0"/>
                  </a:moveTo>
                  <a:lnTo>
                    <a:pt x="0" y="0"/>
                  </a:lnTo>
                </a:path>
              </a:pathLst>
            </a:custGeom>
            <a:ln w="15836">
              <a:solidFill>
                <a:srgbClr val="000000"/>
              </a:solidFill>
            </a:ln>
          </p:spPr>
          <p:txBody>
            <a:bodyPr wrap="square" lIns="0" tIns="0" rIns="0" bIns="0" rtlCol="0"/>
            <a:lstStyle/>
            <a:p/>
          </p:txBody>
        </p:sp>
        <p:sp>
          <p:nvSpPr>
            <p:cNvPr id="71" name="object 71"/>
            <p:cNvSpPr/>
            <p:nvPr/>
          </p:nvSpPr>
          <p:spPr>
            <a:xfrm>
              <a:off x="5941545" y="4769705"/>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72" name="object 72"/>
            <p:cNvSpPr/>
            <p:nvPr/>
          </p:nvSpPr>
          <p:spPr>
            <a:xfrm>
              <a:off x="5941545" y="4690496"/>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73" name="object 73"/>
            <p:cNvSpPr/>
            <p:nvPr/>
          </p:nvSpPr>
          <p:spPr>
            <a:xfrm>
              <a:off x="5941545" y="4611300"/>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74" name="object 74"/>
            <p:cNvSpPr/>
            <p:nvPr/>
          </p:nvSpPr>
          <p:spPr>
            <a:xfrm>
              <a:off x="5941545" y="4532107"/>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75" name="object 75"/>
            <p:cNvSpPr/>
            <p:nvPr/>
          </p:nvSpPr>
          <p:spPr>
            <a:xfrm>
              <a:off x="5783125" y="4452896"/>
              <a:ext cx="475615" cy="0"/>
            </a:xfrm>
            <a:custGeom>
              <a:avLst/>
              <a:gdLst/>
              <a:ahLst/>
              <a:cxnLst/>
              <a:rect l="l" t="t" r="r" b="b"/>
              <a:pathLst>
                <a:path w="475614" h="0">
                  <a:moveTo>
                    <a:pt x="475208" y="0"/>
                  </a:moveTo>
                  <a:lnTo>
                    <a:pt x="0" y="0"/>
                  </a:lnTo>
                </a:path>
              </a:pathLst>
            </a:custGeom>
            <a:ln w="15836">
              <a:solidFill>
                <a:srgbClr val="000000"/>
              </a:solidFill>
            </a:ln>
          </p:spPr>
          <p:txBody>
            <a:bodyPr wrap="square" lIns="0" tIns="0" rIns="0" bIns="0" rtlCol="0"/>
            <a:lstStyle/>
            <a:p/>
          </p:txBody>
        </p:sp>
        <p:sp>
          <p:nvSpPr>
            <p:cNvPr id="76" name="object 76"/>
            <p:cNvSpPr/>
            <p:nvPr/>
          </p:nvSpPr>
          <p:spPr>
            <a:xfrm>
              <a:off x="5941545" y="4373702"/>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77" name="object 77"/>
            <p:cNvSpPr/>
            <p:nvPr/>
          </p:nvSpPr>
          <p:spPr>
            <a:xfrm>
              <a:off x="5941545" y="4294506"/>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78" name="object 78"/>
            <p:cNvSpPr/>
            <p:nvPr/>
          </p:nvSpPr>
          <p:spPr>
            <a:xfrm>
              <a:off x="5941545" y="4215299"/>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79" name="object 79"/>
            <p:cNvSpPr/>
            <p:nvPr/>
          </p:nvSpPr>
          <p:spPr>
            <a:xfrm>
              <a:off x="5941545" y="4136103"/>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80" name="object 80"/>
            <p:cNvSpPr/>
            <p:nvPr/>
          </p:nvSpPr>
          <p:spPr>
            <a:xfrm>
              <a:off x="5624743" y="4056895"/>
              <a:ext cx="633730" cy="0"/>
            </a:xfrm>
            <a:custGeom>
              <a:avLst/>
              <a:gdLst/>
              <a:ahLst/>
              <a:cxnLst/>
              <a:rect l="l" t="t" r="r" b="b"/>
              <a:pathLst>
                <a:path w="633729" h="0">
                  <a:moveTo>
                    <a:pt x="633590" y="0"/>
                  </a:moveTo>
                  <a:lnTo>
                    <a:pt x="0" y="0"/>
                  </a:lnTo>
                </a:path>
              </a:pathLst>
            </a:custGeom>
            <a:ln w="15836">
              <a:solidFill>
                <a:srgbClr val="000000"/>
              </a:solidFill>
            </a:ln>
          </p:spPr>
          <p:txBody>
            <a:bodyPr wrap="square" lIns="0" tIns="0" rIns="0" bIns="0" rtlCol="0"/>
            <a:lstStyle/>
            <a:p/>
          </p:txBody>
        </p:sp>
        <p:sp>
          <p:nvSpPr>
            <p:cNvPr id="81" name="object 81"/>
            <p:cNvSpPr/>
            <p:nvPr/>
          </p:nvSpPr>
          <p:spPr>
            <a:xfrm>
              <a:off x="5941545" y="3977699"/>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82" name="object 82"/>
            <p:cNvSpPr/>
            <p:nvPr/>
          </p:nvSpPr>
          <p:spPr>
            <a:xfrm>
              <a:off x="5941545" y="3898503"/>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83" name="object 83"/>
            <p:cNvSpPr/>
            <p:nvPr/>
          </p:nvSpPr>
          <p:spPr>
            <a:xfrm>
              <a:off x="5941545" y="3819293"/>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84" name="object 84"/>
            <p:cNvSpPr/>
            <p:nvPr/>
          </p:nvSpPr>
          <p:spPr>
            <a:xfrm>
              <a:off x="5941545" y="3740100"/>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85" name="object 85"/>
            <p:cNvSpPr/>
            <p:nvPr/>
          </p:nvSpPr>
          <p:spPr>
            <a:xfrm>
              <a:off x="5783125" y="3660904"/>
              <a:ext cx="475615" cy="0"/>
            </a:xfrm>
            <a:custGeom>
              <a:avLst/>
              <a:gdLst/>
              <a:ahLst/>
              <a:cxnLst/>
              <a:rect l="l" t="t" r="r" b="b"/>
              <a:pathLst>
                <a:path w="475614" h="0">
                  <a:moveTo>
                    <a:pt x="475208" y="0"/>
                  </a:moveTo>
                  <a:lnTo>
                    <a:pt x="0" y="0"/>
                  </a:lnTo>
                </a:path>
              </a:pathLst>
            </a:custGeom>
            <a:ln w="15836">
              <a:solidFill>
                <a:srgbClr val="000000"/>
              </a:solidFill>
            </a:ln>
          </p:spPr>
          <p:txBody>
            <a:bodyPr wrap="square" lIns="0" tIns="0" rIns="0" bIns="0" rtlCol="0"/>
            <a:lstStyle/>
            <a:p/>
          </p:txBody>
        </p:sp>
        <p:sp>
          <p:nvSpPr>
            <p:cNvPr id="86" name="object 86"/>
            <p:cNvSpPr/>
            <p:nvPr/>
          </p:nvSpPr>
          <p:spPr>
            <a:xfrm>
              <a:off x="5941545" y="3581694"/>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87" name="object 87"/>
            <p:cNvSpPr/>
            <p:nvPr/>
          </p:nvSpPr>
          <p:spPr>
            <a:xfrm>
              <a:off x="5941545" y="3502501"/>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88" name="object 88"/>
            <p:cNvSpPr/>
            <p:nvPr/>
          </p:nvSpPr>
          <p:spPr>
            <a:xfrm>
              <a:off x="5941545" y="3423305"/>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89" name="object 89"/>
            <p:cNvSpPr/>
            <p:nvPr/>
          </p:nvSpPr>
          <p:spPr>
            <a:xfrm>
              <a:off x="5941545" y="3344095"/>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90" name="object 90"/>
            <p:cNvSpPr/>
            <p:nvPr/>
          </p:nvSpPr>
          <p:spPr>
            <a:xfrm>
              <a:off x="5624743" y="3264903"/>
              <a:ext cx="633730" cy="0"/>
            </a:xfrm>
            <a:custGeom>
              <a:avLst/>
              <a:gdLst/>
              <a:ahLst/>
              <a:cxnLst/>
              <a:rect l="l" t="t" r="r" b="b"/>
              <a:pathLst>
                <a:path w="633729" h="0">
                  <a:moveTo>
                    <a:pt x="633590" y="0"/>
                  </a:moveTo>
                  <a:lnTo>
                    <a:pt x="0" y="0"/>
                  </a:lnTo>
                </a:path>
              </a:pathLst>
            </a:custGeom>
            <a:ln w="15836">
              <a:solidFill>
                <a:srgbClr val="000000"/>
              </a:solidFill>
            </a:ln>
          </p:spPr>
          <p:txBody>
            <a:bodyPr wrap="square" lIns="0" tIns="0" rIns="0" bIns="0" rtlCol="0"/>
            <a:lstStyle/>
            <a:p/>
          </p:txBody>
        </p:sp>
        <p:sp>
          <p:nvSpPr>
            <p:cNvPr id="91" name="object 91"/>
            <p:cNvSpPr/>
            <p:nvPr/>
          </p:nvSpPr>
          <p:spPr>
            <a:xfrm>
              <a:off x="5941545" y="3185692"/>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92" name="object 92"/>
            <p:cNvSpPr/>
            <p:nvPr/>
          </p:nvSpPr>
          <p:spPr>
            <a:xfrm>
              <a:off x="5941545" y="3106497"/>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93" name="object 93"/>
            <p:cNvSpPr/>
            <p:nvPr/>
          </p:nvSpPr>
          <p:spPr>
            <a:xfrm>
              <a:off x="5941545" y="3027304"/>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94" name="object 94"/>
            <p:cNvSpPr/>
            <p:nvPr/>
          </p:nvSpPr>
          <p:spPr>
            <a:xfrm>
              <a:off x="5941545" y="2948094"/>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95" name="object 95"/>
            <p:cNvSpPr/>
            <p:nvPr/>
          </p:nvSpPr>
          <p:spPr>
            <a:xfrm>
              <a:off x="5783125" y="2868898"/>
              <a:ext cx="475615" cy="0"/>
            </a:xfrm>
            <a:custGeom>
              <a:avLst/>
              <a:gdLst/>
              <a:ahLst/>
              <a:cxnLst/>
              <a:rect l="l" t="t" r="r" b="b"/>
              <a:pathLst>
                <a:path w="475614" h="0">
                  <a:moveTo>
                    <a:pt x="475208" y="0"/>
                  </a:moveTo>
                  <a:lnTo>
                    <a:pt x="0" y="0"/>
                  </a:lnTo>
                </a:path>
              </a:pathLst>
            </a:custGeom>
            <a:ln w="15836">
              <a:solidFill>
                <a:srgbClr val="000000"/>
              </a:solidFill>
            </a:ln>
          </p:spPr>
          <p:txBody>
            <a:bodyPr wrap="square" lIns="0" tIns="0" rIns="0" bIns="0" rtlCol="0"/>
            <a:lstStyle/>
            <a:p/>
          </p:txBody>
        </p:sp>
        <p:sp>
          <p:nvSpPr>
            <p:cNvPr id="96" name="object 96"/>
            <p:cNvSpPr/>
            <p:nvPr/>
          </p:nvSpPr>
          <p:spPr>
            <a:xfrm>
              <a:off x="5941545" y="2789702"/>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97" name="object 97"/>
            <p:cNvSpPr/>
            <p:nvPr/>
          </p:nvSpPr>
          <p:spPr>
            <a:xfrm>
              <a:off x="5941545" y="2710508"/>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98" name="object 98"/>
            <p:cNvSpPr/>
            <p:nvPr/>
          </p:nvSpPr>
          <p:spPr>
            <a:xfrm>
              <a:off x="5941545" y="2631299"/>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99" name="object 99"/>
            <p:cNvSpPr/>
            <p:nvPr/>
          </p:nvSpPr>
          <p:spPr>
            <a:xfrm>
              <a:off x="5941545" y="2552103"/>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00" name="object 100"/>
            <p:cNvSpPr/>
            <p:nvPr/>
          </p:nvSpPr>
          <p:spPr>
            <a:xfrm>
              <a:off x="5624743" y="2472895"/>
              <a:ext cx="633730" cy="0"/>
            </a:xfrm>
            <a:custGeom>
              <a:avLst/>
              <a:gdLst/>
              <a:ahLst/>
              <a:cxnLst/>
              <a:rect l="l" t="t" r="r" b="b"/>
              <a:pathLst>
                <a:path w="633729" h="0">
                  <a:moveTo>
                    <a:pt x="633590" y="0"/>
                  </a:moveTo>
                  <a:lnTo>
                    <a:pt x="0" y="0"/>
                  </a:lnTo>
                </a:path>
              </a:pathLst>
            </a:custGeom>
            <a:ln w="15836">
              <a:solidFill>
                <a:srgbClr val="000000"/>
              </a:solidFill>
            </a:ln>
          </p:spPr>
          <p:txBody>
            <a:bodyPr wrap="square" lIns="0" tIns="0" rIns="0" bIns="0" rtlCol="0"/>
            <a:lstStyle/>
            <a:p/>
          </p:txBody>
        </p:sp>
        <p:sp>
          <p:nvSpPr>
            <p:cNvPr id="101" name="object 101"/>
            <p:cNvSpPr/>
            <p:nvPr/>
          </p:nvSpPr>
          <p:spPr>
            <a:xfrm>
              <a:off x="5941545" y="2393699"/>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02" name="object 102"/>
            <p:cNvSpPr/>
            <p:nvPr/>
          </p:nvSpPr>
          <p:spPr>
            <a:xfrm>
              <a:off x="5941545" y="2314503"/>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03" name="object 103"/>
            <p:cNvSpPr/>
            <p:nvPr/>
          </p:nvSpPr>
          <p:spPr>
            <a:xfrm>
              <a:off x="5941545" y="2235296"/>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04" name="object 104"/>
            <p:cNvSpPr/>
            <p:nvPr/>
          </p:nvSpPr>
          <p:spPr>
            <a:xfrm>
              <a:off x="5941545" y="2156100"/>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05" name="object 105"/>
            <p:cNvSpPr/>
            <p:nvPr/>
          </p:nvSpPr>
          <p:spPr>
            <a:xfrm>
              <a:off x="5783125" y="2076904"/>
              <a:ext cx="475615" cy="0"/>
            </a:xfrm>
            <a:custGeom>
              <a:avLst/>
              <a:gdLst/>
              <a:ahLst/>
              <a:cxnLst/>
              <a:rect l="l" t="t" r="r" b="b"/>
              <a:pathLst>
                <a:path w="475614" h="0">
                  <a:moveTo>
                    <a:pt x="475208" y="0"/>
                  </a:moveTo>
                  <a:lnTo>
                    <a:pt x="0" y="0"/>
                  </a:lnTo>
                </a:path>
              </a:pathLst>
            </a:custGeom>
            <a:ln w="15836">
              <a:solidFill>
                <a:srgbClr val="000000"/>
              </a:solidFill>
            </a:ln>
          </p:spPr>
          <p:txBody>
            <a:bodyPr wrap="square" lIns="0" tIns="0" rIns="0" bIns="0" rtlCol="0"/>
            <a:lstStyle/>
            <a:p/>
          </p:txBody>
        </p:sp>
        <p:sp>
          <p:nvSpPr>
            <p:cNvPr id="106" name="object 106"/>
            <p:cNvSpPr/>
            <p:nvPr/>
          </p:nvSpPr>
          <p:spPr>
            <a:xfrm>
              <a:off x="5941545" y="1997698"/>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07" name="object 107"/>
            <p:cNvSpPr/>
            <p:nvPr/>
          </p:nvSpPr>
          <p:spPr>
            <a:xfrm>
              <a:off x="5941545" y="1918501"/>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08" name="object 108"/>
            <p:cNvSpPr/>
            <p:nvPr/>
          </p:nvSpPr>
          <p:spPr>
            <a:xfrm>
              <a:off x="5941545" y="1839306"/>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09" name="object 109"/>
            <p:cNvSpPr/>
            <p:nvPr/>
          </p:nvSpPr>
          <p:spPr>
            <a:xfrm>
              <a:off x="5941545" y="1760099"/>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10" name="object 110"/>
            <p:cNvSpPr/>
            <p:nvPr/>
          </p:nvSpPr>
          <p:spPr>
            <a:xfrm>
              <a:off x="5624743" y="1680903"/>
              <a:ext cx="633730" cy="0"/>
            </a:xfrm>
            <a:custGeom>
              <a:avLst/>
              <a:gdLst/>
              <a:ahLst/>
              <a:cxnLst/>
              <a:rect l="l" t="t" r="r" b="b"/>
              <a:pathLst>
                <a:path w="633729" h="0">
                  <a:moveTo>
                    <a:pt x="633590" y="0"/>
                  </a:moveTo>
                  <a:lnTo>
                    <a:pt x="0" y="0"/>
                  </a:lnTo>
                </a:path>
              </a:pathLst>
            </a:custGeom>
            <a:ln w="15836">
              <a:solidFill>
                <a:srgbClr val="000000"/>
              </a:solidFill>
            </a:ln>
          </p:spPr>
          <p:txBody>
            <a:bodyPr wrap="square" lIns="0" tIns="0" rIns="0" bIns="0" rtlCol="0"/>
            <a:lstStyle/>
            <a:p/>
          </p:txBody>
        </p:sp>
        <p:sp>
          <p:nvSpPr>
            <p:cNvPr id="111" name="object 111"/>
            <p:cNvSpPr/>
            <p:nvPr/>
          </p:nvSpPr>
          <p:spPr>
            <a:xfrm>
              <a:off x="5941545" y="1601693"/>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12" name="object 112"/>
            <p:cNvSpPr/>
            <p:nvPr/>
          </p:nvSpPr>
          <p:spPr>
            <a:xfrm>
              <a:off x="5941545" y="1522500"/>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13" name="object 113"/>
            <p:cNvSpPr/>
            <p:nvPr/>
          </p:nvSpPr>
          <p:spPr>
            <a:xfrm>
              <a:off x="5941545" y="1443304"/>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14" name="object 114"/>
            <p:cNvSpPr/>
            <p:nvPr/>
          </p:nvSpPr>
          <p:spPr>
            <a:xfrm>
              <a:off x="5941545" y="1364094"/>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15" name="object 115"/>
            <p:cNvSpPr/>
            <p:nvPr/>
          </p:nvSpPr>
          <p:spPr>
            <a:xfrm>
              <a:off x="5783125" y="1284900"/>
              <a:ext cx="475615" cy="0"/>
            </a:xfrm>
            <a:custGeom>
              <a:avLst/>
              <a:gdLst/>
              <a:ahLst/>
              <a:cxnLst/>
              <a:rect l="l" t="t" r="r" b="b"/>
              <a:pathLst>
                <a:path w="475614" h="0">
                  <a:moveTo>
                    <a:pt x="475208" y="0"/>
                  </a:moveTo>
                  <a:lnTo>
                    <a:pt x="0" y="0"/>
                  </a:lnTo>
                </a:path>
              </a:pathLst>
            </a:custGeom>
            <a:ln w="15836">
              <a:solidFill>
                <a:srgbClr val="000000"/>
              </a:solidFill>
            </a:ln>
          </p:spPr>
          <p:txBody>
            <a:bodyPr wrap="square" lIns="0" tIns="0" rIns="0" bIns="0" rtlCol="0"/>
            <a:lstStyle/>
            <a:p/>
          </p:txBody>
        </p:sp>
        <p:sp>
          <p:nvSpPr>
            <p:cNvPr id="116" name="object 116"/>
            <p:cNvSpPr/>
            <p:nvPr/>
          </p:nvSpPr>
          <p:spPr>
            <a:xfrm>
              <a:off x="5941545" y="1205704"/>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17" name="object 117"/>
            <p:cNvSpPr/>
            <p:nvPr/>
          </p:nvSpPr>
          <p:spPr>
            <a:xfrm>
              <a:off x="5941545" y="1126495"/>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18" name="object 118"/>
            <p:cNvSpPr/>
            <p:nvPr/>
          </p:nvSpPr>
          <p:spPr>
            <a:xfrm>
              <a:off x="5941545" y="1047299"/>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19" name="object 119"/>
            <p:cNvSpPr/>
            <p:nvPr/>
          </p:nvSpPr>
          <p:spPr>
            <a:xfrm>
              <a:off x="5941545" y="968105"/>
              <a:ext cx="316865" cy="0"/>
            </a:xfrm>
            <a:custGeom>
              <a:avLst/>
              <a:gdLst/>
              <a:ahLst/>
              <a:cxnLst/>
              <a:rect l="l" t="t" r="r" b="b"/>
              <a:pathLst>
                <a:path w="316864" h="0">
                  <a:moveTo>
                    <a:pt x="316788" y="0"/>
                  </a:moveTo>
                  <a:lnTo>
                    <a:pt x="0" y="0"/>
                  </a:lnTo>
                </a:path>
              </a:pathLst>
            </a:custGeom>
            <a:ln w="15836">
              <a:solidFill>
                <a:srgbClr val="000000"/>
              </a:solidFill>
            </a:ln>
          </p:spPr>
          <p:txBody>
            <a:bodyPr wrap="square" lIns="0" tIns="0" rIns="0" bIns="0" rtlCol="0"/>
            <a:lstStyle/>
            <a:p/>
          </p:txBody>
        </p:sp>
        <p:sp>
          <p:nvSpPr>
            <p:cNvPr id="120" name="object 120"/>
            <p:cNvSpPr/>
            <p:nvPr/>
          </p:nvSpPr>
          <p:spPr>
            <a:xfrm>
              <a:off x="5624743" y="888895"/>
              <a:ext cx="633730" cy="0"/>
            </a:xfrm>
            <a:custGeom>
              <a:avLst/>
              <a:gdLst/>
              <a:ahLst/>
              <a:cxnLst/>
              <a:rect l="l" t="t" r="r" b="b"/>
              <a:pathLst>
                <a:path w="633729" h="0">
                  <a:moveTo>
                    <a:pt x="633590" y="0"/>
                  </a:moveTo>
                  <a:lnTo>
                    <a:pt x="0" y="0"/>
                  </a:lnTo>
                </a:path>
              </a:pathLst>
            </a:custGeom>
            <a:ln w="15836">
              <a:solidFill>
                <a:srgbClr val="000000"/>
              </a:solidFill>
            </a:ln>
          </p:spPr>
          <p:txBody>
            <a:bodyPr wrap="square" lIns="0" tIns="0" rIns="0" bIns="0" rtlCol="0"/>
            <a:lstStyle/>
            <a:p/>
          </p:txBody>
        </p:sp>
        <p:sp>
          <p:nvSpPr>
            <p:cNvPr id="121" name="object 121"/>
            <p:cNvSpPr/>
            <p:nvPr/>
          </p:nvSpPr>
          <p:spPr>
            <a:xfrm>
              <a:off x="5344637" y="9444747"/>
              <a:ext cx="211137" cy="113626"/>
            </a:xfrm>
            <a:prstGeom prst="rect">
              <a:avLst/>
            </a:prstGeom>
            <a:blipFill>
              <a:blip r:embed="rId3" cstate="print"/>
              <a:stretch>
                <a:fillRect/>
              </a:stretch>
            </a:blipFill>
          </p:spPr>
          <p:txBody>
            <a:bodyPr wrap="square" lIns="0" tIns="0" rIns="0" bIns="0" rtlCol="0"/>
            <a:lstStyle/>
            <a:p/>
          </p:txBody>
        </p:sp>
        <p:sp>
          <p:nvSpPr>
            <p:cNvPr id="122" name="object 122"/>
            <p:cNvSpPr/>
            <p:nvPr/>
          </p:nvSpPr>
          <p:spPr>
            <a:xfrm>
              <a:off x="5344637" y="9632196"/>
              <a:ext cx="211137" cy="113626"/>
            </a:xfrm>
            <a:prstGeom prst="rect">
              <a:avLst/>
            </a:prstGeom>
            <a:blipFill>
              <a:blip r:embed="rId4" cstate="print"/>
              <a:stretch>
                <a:fillRect/>
              </a:stretch>
            </a:blipFill>
          </p:spPr>
          <p:txBody>
            <a:bodyPr wrap="square" lIns="0" tIns="0" rIns="0" bIns="0" rtlCol="0"/>
            <a:lstStyle/>
            <a:p/>
          </p:txBody>
        </p:sp>
        <p:sp>
          <p:nvSpPr>
            <p:cNvPr id="123" name="object 123"/>
            <p:cNvSpPr/>
            <p:nvPr/>
          </p:nvSpPr>
          <p:spPr>
            <a:xfrm>
              <a:off x="5344637" y="8652765"/>
              <a:ext cx="211137" cy="113601"/>
            </a:xfrm>
            <a:prstGeom prst="rect">
              <a:avLst/>
            </a:prstGeom>
            <a:blipFill>
              <a:blip r:embed="rId5" cstate="print"/>
              <a:stretch>
                <a:fillRect/>
              </a:stretch>
            </a:blipFill>
          </p:spPr>
          <p:txBody>
            <a:bodyPr wrap="square" lIns="0" tIns="0" rIns="0" bIns="0" rtlCol="0"/>
            <a:lstStyle/>
            <a:p/>
          </p:txBody>
        </p:sp>
        <p:sp>
          <p:nvSpPr>
            <p:cNvPr id="124" name="object 124"/>
            <p:cNvSpPr/>
            <p:nvPr/>
          </p:nvSpPr>
          <p:spPr>
            <a:xfrm>
              <a:off x="5339678" y="8829110"/>
              <a:ext cx="216090" cy="148412"/>
            </a:xfrm>
            <a:prstGeom prst="rect">
              <a:avLst/>
            </a:prstGeom>
            <a:blipFill>
              <a:blip r:embed="rId6" cstate="print"/>
              <a:stretch>
                <a:fillRect/>
              </a:stretch>
            </a:blipFill>
          </p:spPr>
          <p:txBody>
            <a:bodyPr wrap="square" lIns="0" tIns="0" rIns="0" bIns="0" rtlCol="0"/>
            <a:lstStyle/>
            <a:p/>
          </p:txBody>
        </p:sp>
        <p:sp>
          <p:nvSpPr>
            <p:cNvPr id="125" name="object 125"/>
            <p:cNvSpPr/>
            <p:nvPr/>
          </p:nvSpPr>
          <p:spPr>
            <a:xfrm>
              <a:off x="5339673" y="7942322"/>
              <a:ext cx="216012" cy="148424"/>
            </a:xfrm>
            <a:prstGeom prst="rect">
              <a:avLst/>
            </a:prstGeom>
            <a:blipFill>
              <a:blip r:embed="rId7" cstate="print"/>
              <a:stretch>
                <a:fillRect/>
              </a:stretch>
            </a:blipFill>
          </p:spPr>
          <p:txBody>
            <a:bodyPr wrap="square" lIns="0" tIns="0" rIns="0" bIns="0" rtlCol="0"/>
            <a:lstStyle/>
            <a:p/>
          </p:txBody>
        </p:sp>
        <p:sp>
          <p:nvSpPr>
            <p:cNvPr id="126" name="object 126"/>
            <p:cNvSpPr/>
            <p:nvPr/>
          </p:nvSpPr>
          <p:spPr>
            <a:xfrm>
              <a:off x="5339764" y="7150331"/>
              <a:ext cx="215993" cy="148132"/>
            </a:xfrm>
            <a:prstGeom prst="rect">
              <a:avLst/>
            </a:prstGeom>
            <a:blipFill>
              <a:blip r:embed="rId8" cstate="print"/>
              <a:stretch>
                <a:fillRect/>
              </a:stretch>
            </a:blipFill>
          </p:spPr>
          <p:txBody>
            <a:bodyPr wrap="square" lIns="0" tIns="0" rIns="0" bIns="0" rtlCol="0"/>
            <a:lstStyle/>
            <a:p/>
          </p:txBody>
        </p:sp>
        <p:sp>
          <p:nvSpPr>
            <p:cNvPr id="127" name="object 127"/>
            <p:cNvSpPr/>
            <p:nvPr/>
          </p:nvSpPr>
          <p:spPr>
            <a:xfrm>
              <a:off x="5339678" y="6358905"/>
              <a:ext cx="211137" cy="147218"/>
            </a:xfrm>
            <a:prstGeom prst="rect">
              <a:avLst/>
            </a:prstGeom>
            <a:blipFill>
              <a:blip r:embed="rId9" cstate="print"/>
              <a:stretch>
                <a:fillRect/>
              </a:stretch>
            </a:blipFill>
          </p:spPr>
          <p:txBody>
            <a:bodyPr wrap="square" lIns="0" tIns="0" rIns="0" bIns="0" rtlCol="0"/>
            <a:lstStyle/>
            <a:p/>
          </p:txBody>
        </p:sp>
        <p:sp>
          <p:nvSpPr>
            <p:cNvPr id="128" name="object 128"/>
            <p:cNvSpPr/>
            <p:nvPr/>
          </p:nvSpPr>
          <p:spPr>
            <a:xfrm>
              <a:off x="5339669" y="5566331"/>
              <a:ext cx="216115" cy="148424"/>
            </a:xfrm>
            <a:prstGeom prst="rect">
              <a:avLst/>
            </a:prstGeom>
            <a:blipFill>
              <a:blip r:embed="rId10" cstate="print"/>
              <a:stretch>
                <a:fillRect/>
              </a:stretch>
            </a:blipFill>
          </p:spPr>
          <p:txBody>
            <a:bodyPr wrap="square" lIns="0" tIns="0" rIns="0" bIns="0" rtlCol="0"/>
            <a:lstStyle/>
            <a:p/>
          </p:txBody>
        </p:sp>
        <p:sp>
          <p:nvSpPr>
            <p:cNvPr id="129" name="object 129"/>
            <p:cNvSpPr/>
            <p:nvPr/>
          </p:nvSpPr>
          <p:spPr>
            <a:xfrm>
              <a:off x="5339650" y="4775812"/>
              <a:ext cx="211175" cy="145122"/>
            </a:xfrm>
            <a:prstGeom prst="rect">
              <a:avLst/>
            </a:prstGeom>
            <a:blipFill>
              <a:blip r:embed="rId11" cstate="print"/>
              <a:stretch>
                <a:fillRect/>
              </a:stretch>
            </a:blipFill>
          </p:spPr>
          <p:txBody>
            <a:bodyPr wrap="square" lIns="0" tIns="0" rIns="0" bIns="0" rtlCol="0"/>
            <a:lstStyle/>
            <a:p/>
          </p:txBody>
        </p:sp>
        <p:sp>
          <p:nvSpPr>
            <p:cNvPr id="130" name="object 130"/>
            <p:cNvSpPr/>
            <p:nvPr/>
          </p:nvSpPr>
          <p:spPr>
            <a:xfrm>
              <a:off x="5339670" y="3982331"/>
              <a:ext cx="216090" cy="148412"/>
            </a:xfrm>
            <a:prstGeom prst="rect">
              <a:avLst/>
            </a:prstGeom>
            <a:blipFill>
              <a:blip r:embed="rId12" cstate="print"/>
              <a:stretch>
                <a:fillRect/>
              </a:stretch>
            </a:blipFill>
          </p:spPr>
          <p:txBody>
            <a:bodyPr wrap="square" lIns="0" tIns="0" rIns="0" bIns="0" rtlCol="0"/>
            <a:lstStyle/>
            <a:p/>
          </p:txBody>
        </p:sp>
        <p:sp>
          <p:nvSpPr>
            <p:cNvPr id="131" name="object 131"/>
            <p:cNvSpPr/>
            <p:nvPr/>
          </p:nvSpPr>
          <p:spPr>
            <a:xfrm>
              <a:off x="5339685" y="3192413"/>
              <a:ext cx="216077" cy="144221"/>
            </a:xfrm>
            <a:prstGeom prst="rect">
              <a:avLst/>
            </a:prstGeom>
            <a:blipFill>
              <a:blip r:embed="rId13" cstate="print"/>
              <a:stretch>
                <a:fillRect/>
              </a:stretch>
            </a:blipFill>
          </p:spPr>
          <p:txBody>
            <a:bodyPr wrap="square" lIns="0" tIns="0" rIns="0" bIns="0" rtlCol="0"/>
            <a:lstStyle/>
            <a:p/>
          </p:txBody>
        </p:sp>
        <p:sp>
          <p:nvSpPr>
            <p:cNvPr id="132" name="object 132"/>
            <p:cNvSpPr/>
            <p:nvPr/>
          </p:nvSpPr>
          <p:spPr>
            <a:xfrm>
              <a:off x="5344637" y="2400425"/>
              <a:ext cx="211137" cy="144221"/>
            </a:xfrm>
            <a:prstGeom prst="rect">
              <a:avLst/>
            </a:prstGeom>
            <a:blipFill>
              <a:blip r:embed="rId14" cstate="print"/>
              <a:stretch>
                <a:fillRect/>
              </a:stretch>
            </a:blipFill>
          </p:spPr>
          <p:txBody>
            <a:bodyPr wrap="square" lIns="0" tIns="0" rIns="0" bIns="0" rtlCol="0"/>
            <a:lstStyle/>
            <a:p/>
          </p:txBody>
        </p:sp>
        <p:sp>
          <p:nvSpPr>
            <p:cNvPr id="133" name="object 133"/>
            <p:cNvSpPr/>
            <p:nvPr/>
          </p:nvSpPr>
          <p:spPr>
            <a:xfrm>
              <a:off x="5344637" y="1617423"/>
              <a:ext cx="211137" cy="113601"/>
            </a:xfrm>
            <a:prstGeom prst="rect">
              <a:avLst/>
            </a:prstGeom>
            <a:blipFill>
              <a:blip r:embed="rId15" cstate="print"/>
              <a:stretch>
                <a:fillRect/>
              </a:stretch>
            </a:blipFill>
          </p:spPr>
          <p:txBody>
            <a:bodyPr wrap="square" lIns="0" tIns="0" rIns="0" bIns="0" rtlCol="0"/>
            <a:lstStyle/>
            <a:p/>
          </p:txBody>
        </p:sp>
        <p:sp>
          <p:nvSpPr>
            <p:cNvPr id="134" name="object 134"/>
            <p:cNvSpPr/>
            <p:nvPr/>
          </p:nvSpPr>
          <p:spPr>
            <a:xfrm>
              <a:off x="5339678" y="814354"/>
              <a:ext cx="216090" cy="148412"/>
            </a:xfrm>
            <a:prstGeom prst="rect">
              <a:avLst/>
            </a:prstGeom>
            <a:blipFill>
              <a:blip r:embed="rId16" cstate="print"/>
              <a:stretch>
                <a:fillRect/>
              </a:stretch>
            </a:blipFill>
          </p:spPr>
          <p:txBody>
            <a:bodyPr wrap="square" lIns="0" tIns="0" rIns="0" bIns="0" rtlCol="0"/>
            <a:lstStyle/>
            <a:p/>
          </p:txBody>
        </p:sp>
        <p:sp>
          <p:nvSpPr>
            <p:cNvPr id="135" name="object 135"/>
            <p:cNvSpPr/>
            <p:nvPr/>
          </p:nvSpPr>
          <p:spPr>
            <a:xfrm>
              <a:off x="4940918" y="814360"/>
              <a:ext cx="155651" cy="387172"/>
            </a:xfrm>
            <a:prstGeom prst="rect">
              <a:avLst/>
            </a:prstGeom>
            <a:blipFill>
              <a:blip r:embed="rId17" cstate="print"/>
              <a:stretch>
                <a:fillRect/>
              </a:stretch>
            </a:blipFill>
          </p:spPr>
          <p:txBody>
            <a:bodyPr wrap="square" lIns="0" tIns="0" rIns="0" bIns="0" rtlCol="0"/>
            <a:lstStyle/>
            <a:p/>
          </p:txBody>
        </p:sp>
      </p:grpSp>
      <p:sp>
        <p:nvSpPr>
          <p:cNvPr id="136" name="object 136"/>
          <p:cNvSpPr/>
          <p:nvPr/>
        </p:nvSpPr>
        <p:spPr>
          <a:xfrm>
            <a:off x="7688478" y="1522615"/>
            <a:ext cx="4060190" cy="3177540"/>
          </a:xfrm>
          <a:custGeom>
            <a:avLst/>
            <a:gdLst/>
            <a:ahLst/>
            <a:cxnLst/>
            <a:rect l="l" t="t" r="r" b="b"/>
            <a:pathLst>
              <a:path w="4060190" h="3177540">
                <a:moveTo>
                  <a:pt x="4059936" y="0"/>
                </a:moveTo>
                <a:lnTo>
                  <a:pt x="0" y="0"/>
                </a:lnTo>
                <a:lnTo>
                  <a:pt x="0" y="3177540"/>
                </a:lnTo>
                <a:lnTo>
                  <a:pt x="4059936" y="3177540"/>
                </a:lnTo>
                <a:lnTo>
                  <a:pt x="4059936" y="0"/>
                </a:lnTo>
                <a:close/>
              </a:path>
            </a:pathLst>
          </a:custGeom>
          <a:solidFill>
            <a:srgbClr val="373838"/>
          </a:solidFill>
        </p:spPr>
        <p:txBody>
          <a:bodyPr wrap="square" lIns="0" tIns="0" rIns="0" bIns="0" rtlCol="0"/>
          <a:lstStyle/>
          <a:p/>
        </p:txBody>
      </p:sp>
      <p:sp>
        <p:nvSpPr>
          <p:cNvPr id="137" name="object 137"/>
          <p:cNvSpPr txBox="1">
            <a:spLocks noGrp="1"/>
          </p:cNvSpPr>
          <p:nvPr>
            <p:ph type="title"/>
          </p:nvPr>
        </p:nvSpPr>
        <p:spPr>
          <a:xfrm>
            <a:off x="7226719" y="580665"/>
            <a:ext cx="4597400" cy="4597400"/>
          </a:xfrm>
          <a:prstGeom prst="rect"/>
        </p:spPr>
        <p:txBody>
          <a:bodyPr wrap="square" lIns="0" tIns="12700" rIns="0" bIns="0" rtlCol="0" vert="horz">
            <a:spAutoFit/>
          </a:bodyPr>
          <a:lstStyle/>
          <a:p>
            <a:pPr marL="12700">
              <a:lnSpc>
                <a:spcPct val="100000"/>
              </a:lnSpc>
              <a:spcBef>
                <a:spcPts val="100"/>
              </a:spcBef>
            </a:pPr>
            <a:r>
              <a:rPr dirty="0" sz="30000" spc="-5">
                <a:solidFill>
                  <a:srgbClr val="F9A059"/>
                </a:solidFill>
              </a:rPr>
              <a:t>10</a:t>
            </a:r>
            <a:endParaRPr sz="30000"/>
          </a:p>
        </p:txBody>
      </p:sp>
      <p:sp>
        <p:nvSpPr>
          <p:cNvPr id="138" name="object 138"/>
          <p:cNvSpPr txBox="1"/>
          <p:nvPr/>
        </p:nvSpPr>
        <p:spPr>
          <a:xfrm>
            <a:off x="7607300" y="4630982"/>
            <a:ext cx="4071620" cy="924560"/>
          </a:xfrm>
          <a:prstGeom prst="rect">
            <a:avLst/>
          </a:prstGeom>
        </p:spPr>
        <p:txBody>
          <a:bodyPr wrap="square" lIns="0" tIns="12700" rIns="0" bIns="0" rtlCol="0" vert="horz">
            <a:spAutoFit/>
          </a:bodyPr>
          <a:lstStyle/>
          <a:p>
            <a:pPr marL="12700">
              <a:lnSpc>
                <a:spcPct val="100000"/>
              </a:lnSpc>
              <a:spcBef>
                <a:spcPts val="100"/>
              </a:spcBef>
            </a:pPr>
            <a:r>
              <a:rPr dirty="0" sz="5900" spc="-5" b="1">
                <a:solidFill>
                  <a:srgbClr val="373838"/>
                </a:solidFill>
                <a:latin typeface="Courier New"/>
                <a:cs typeface="Courier New"/>
              </a:rPr>
              <a:t>Qualities</a:t>
            </a:r>
            <a:endParaRPr sz="5900">
              <a:latin typeface="Courier New"/>
              <a:cs typeface="Courier New"/>
            </a:endParaRPr>
          </a:p>
        </p:txBody>
      </p:sp>
      <p:sp>
        <p:nvSpPr>
          <p:cNvPr id="139" name="object 139"/>
          <p:cNvSpPr txBox="1"/>
          <p:nvPr/>
        </p:nvSpPr>
        <p:spPr>
          <a:xfrm>
            <a:off x="7607300" y="5456482"/>
            <a:ext cx="3987800" cy="817880"/>
          </a:xfrm>
          <a:prstGeom prst="rect">
            <a:avLst/>
          </a:prstGeom>
        </p:spPr>
        <p:txBody>
          <a:bodyPr wrap="square" lIns="0" tIns="12700" rIns="0" bIns="0" rtlCol="0" vert="horz">
            <a:spAutoFit/>
          </a:bodyPr>
          <a:lstStyle/>
          <a:p>
            <a:pPr marL="12700">
              <a:lnSpc>
                <a:spcPct val="100000"/>
              </a:lnSpc>
              <a:spcBef>
                <a:spcPts val="100"/>
              </a:spcBef>
            </a:pPr>
            <a:r>
              <a:rPr dirty="0" sz="5200" spc="-5" b="1">
                <a:solidFill>
                  <a:srgbClr val="373838"/>
                </a:solidFill>
                <a:latin typeface="Courier New"/>
                <a:cs typeface="Courier New"/>
              </a:rPr>
              <a:t>of a</a:t>
            </a:r>
            <a:r>
              <a:rPr dirty="0" sz="5200" spc="-70" b="1">
                <a:solidFill>
                  <a:srgbClr val="373838"/>
                </a:solidFill>
                <a:latin typeface="Courier New"/>
                <a:cs typeface="Courier New"/>
              </a:rPr>
              <a:t> </a:t>
            </a:r>
            <a:r>
              <a:rPr dirty="0" sz="5200" spc="-5" b="1">
                <a:solidFill>
                  <a:srgbClr val="373838"/>
                </a:solidFill>
                <a:latin typeface="Courier New"/>
                <a:cs typeface="Courier New"/>
              </a:rPr>
              <a:t>Great</a:t>
            </a:r>
            <a:endParaRPr sz="5200">
              <a:latin typeface="Courier New"/>
              <a:cs typeface="Courier New"/>
            </a:endParaRPr>
          </a:p>
        </p:txBody>
      </p:sp>
      <p:sp>
        <p:nvSpPr>
          <p:cNvPr id="140" name="object 140"/>
          <p:cNvSpPr txBox="1"/>
          <p:nvPr/>
        </p:nvSpPr>
        <p:spPr>
          <a:xfrm>
            <a:off x="7607300" y="6129582"/>
            <a:ext cx="4140200" cy="1671320"/>
          </a:xfrm>
          <a:prstGeom prst="rect">
            <a:avLst/>
          </a:prstGeom>
        </p:spPr>
        <p:txBody>
          <a:bodyPr wrap="square" lIns="0" tIns="12700" rIns="0" bIns="0" rtlCol="0" vert="horz">
            <a:spAutoFit/>
          </a:bodyPr>
          <a:lstStyle/>
          <a:p>
            <a:pPr marL="12700">
              <a:lnSpc>
                <a:spcPct val="100000"/>
              </a:lnSpc>
              <a:spcBef>
                <a:spcPts val="100"/>
              </a:spcBef>
            </a:pPr>
            <a:r>
              <a:rPr dirty="0" sz="10800" spc="-5" b="1">
                <a:solidFill>
                  <a:srgbClr val="373838"/>
                </a:solidFill>
                <a:latin typeface="Courier New"/>
                <a:cs typeface="Courier New"/>
              </a:rPr>
              <a:t>Adult</a:t>
            </a:r>
            <a:endParaRPr sz="10800">
              <a:latin typeface="Courier New"/>
              <a:cs typeface="Courier New"/>
            </a:endParaRPr>
          </a:p>
        </p:txBody>
      </p:sp>
      <p:sp>
        <p:nvSpPr>
          <p:cNvPr id="141" name="object 141"/>
          <p:cNvSpPr txBox="1"/>
          <p:nvPr/>
        </p:nvSpPr>
        <p:spPr>
          <a:xfrm>
            <a:off x="7607300" y="7501182"/>
            <a:ext cx="4170679" cy="1061720"/>
          </a:xfrm>
          <a:prstGeom prst="rect">
            <a:avLst/>
          </a:prstGeom>
        </p:spPr>
        <p:txBody>
          <a:bodyPr wrap="square" lIns="0" tIns="12700" rIns="0" bIns="0" rtlCol="0" vert="horz">
            <a:spAutoFit/>
          </a:bodyPr>
          <a:lstStyle/>
          <a:p>
            <a:pPr marL="12700">
              <a:lnSpc>
                <a:spcPct val="100000"/>
              </a:lnSpc>
              <a:spcBef>
                <a:spcPts val="100"/>
              </a:spcBef>
            </a:pPr>
            <a:r>
              <a:rPr dirty="0" sz="6800" spc="-5" b="1">
                <a:solidFill>
                  <a:srgbClr val="373838"/>
                </a:solidFill>
                <a:latin typeface="Courier New"/>
                <a:cs typeface="Courier New"/>
              </a:rPr>
              <a:t>Educator</a:t>
            </a:r>
            <a:endParaRPr sz="6800">
              <a:latin typeface="Courier New"/>
              <a:cs typeface="Courier New"/>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266700" y="128587"/>
            <a:ext cx="7378700" cy="9730105"/>
            <a:chOff x="266700" y="128587"/>
            <a:chExt cx="7378700" cy="9730105"/>
          </a:xfrm>
        </p:grpSpPr>
        <p:sp>
          <p:nvSpPr>
            <p:cNvPr id="3" name="object 3"/>
            <p:cNvSpPr/>
            <p:nvPr/>
          </p:nvSpPr>
          <p:spPr>
            <a:xfrm>
              <a:off x="1803400" y="2128837"/>
              <a:ext cx="5842000" cy="660400"/>
            </a:xfrm>
            <a:custGeom>
              <a:avLst/>
              <a:gdLst/>
              <a:ahLst/>
              <a:cxnLst/>
              <a:rect l="l" t="t" r="r" b="b"/>
              <a:pathLst>
                <a:path w="5842000" h="660400">
                  <a:moveTo>
                    <a:pt x="5511800" y="0"/>
                  </a:moveTo>
                  <a:lnTo>
                    <a:pt x="330200" y="0"/>
                  </a:lnTo>
                  <a:lnTo>
                    <a:pt x="281406" y="3580"/>
                  </a:lnTo>
                  <a:lnTo>
                    <a:pt x="234835" y="13980"/>
                  </a:lnTo>
                  <a:lnTo>
                    <a:pt x="190998" y="30690"/>
                  </a:lnTo>
                  <a:lnTo>
                    <a:pt x="150404" y="53198"/>
                  </a:lnTo>
                  <a:lnTo>
                    <a:pt x="113566" y="80994"/>
                  </a:lnTo>
                  <a:lnTo>
                    <a:pt x="80994" y="113566"/>
                  </a:lnTo>
                  <a:lnTo>
                    <a:pt x="53198" y="150404"/>
                  </a:lnTo>
                  <a:lnTo>
                    <a:pt x="30690" y="190998"/>
                  </a:lnTo>
                  <a:lnTo>
                    <a:pt x="13980" y="234835"/>
                  </a:lnTo>
                  <a:lnTo>
                    <a:pt x="3580" y="281406"/>
                  </a:lnTo>
                  <a:lnTo>
                    <a:pt x="0" y="330200"/>
                  </a:lnTo>
                  <a:lnTo>
                    <a:pt x="3580" y="378993"/>
                  </a:lnTo>
                  <a:lnTo>
                    <a:pt x="13980" y="425564"/>
                  </a:lnTo>
                  <a:lnTo>
                    <a:pt x="30690" y="469401"/>
                  </a:lnTo>
                  <a:lnTo>
                    <a:pt x="53198" y="509995"/>
                  </a:lnTo>
                  <a:lnTo>
                    <a:pt x="80994" y="546833"/>
                  </a:lnTo>
                  <a:lnTo>
                    <a:pt x="113566" y="579405"/>
                  </a:lnTo>
                  <a:lnTo>
                    <a:pt x="150404" y="607201"/>
                  </a:lnTo>
                  <a:lnTo>
                    <a:pt x="190998" y="629709"/>
                  </a:lnTo>
                  <a:lnTo>
                    <a:pt x="234835" y="646419"/>
                  </a:lnTo>
                  <a:lnTo>
                    <a:pt x="281406" y="656819"/>
                  </a:lnTo>
                  <a:lnTo>
                    <a:pt x="330200" y="660400"/>
                  </a:lnTo>
                  <a:lnTo>
                    <a:pt x="5511800" y="660400"/>
                  </a:lnTo>
                  <a:lnTo>
                    <a:pt x="5560593" y="656819"/>
                  </a:lnTo>
                  <a:lnTo>
                    <a:pt x="5607164" y="646419"/>
                  </a:lnTo>
                  <a:lnTo>
                    <a:pt x="5651001" y="629709"/>
                  </a:lnTo>
                  <a:lnTo>
                    <a:pt x="5691595" y="607201"/>
                  </a:lnTo>
                  <a:lnTo>
                    <a:pt x="5728433" y="579405"/>
                  </a:lnTo>
                  <a:lnTo>
                    <a:pt x="5761005" y="546833"/>
                  </a:lnTo>
                  <a:lnTo>
                    <a:pt x="5788801" y="509995"/>
                  </a:lnTo>
                  <a:lnTo>
                    <a:pt x="5811309" y="469401"/>
                  </a:lnTo>
                  <a:lnTo>
                    <a:pt x="5828019" y="425564"/>
                  </a:lnTo>
                  <a:lnTo>
                    <a:pt x="5838419" y="378993"/>
                  </a:lnTo>
                  <a:lnTo>
                    <a:pt x="5842000" y="330200"/>
                  </a:lnTo>
                  <a:lnTo>
                    <a:pt x="5838419" y="281406"/>
                  </a:lnTo>
                  <a:lnTo>
                    <a:pt x="5828019" y="234835"/>
                  </a:lnTo>
                  <a:lnTo>
                    <a:pt x="5811309" y="190998"/>
                  </a:lnTo>
                  <a:lnTo>
                    <a:pt x="5788801" y="150404"/>
                  </a:lnTo>
                  <a:lnTo>
                    <a:pt x="5761005" y="113566"/>
                  </a:lnTo>
                  <a:lnTo>
                    <a:pt x="5728433" y="80994"/>
                  </a:lnTo>
                  <a:lnTo>
                    <a:pt x="5691595" y="53198"/>
                  </a:lnTo>
                  <a:lnTo>
                    <a:pt x="5651001" y="30690"/>
                  </a:lnTo>
                  <a:lnTo>
                    <a:pt x="5607164" y="13980"/>
                  </a:lnTo>
                  <a:lnTo>
                    <a:pt x="5560593" y="3580"/>
                  </a:lnTo>
                  <a:lnTo>
                    <a:pt x="5511800" y="0"/>
                  </a:lnTo>
                  <a:close/>
                </a:path>
              </a:pathLst>
            </a:custGeom>
            <a:solidFill>
              <a:srgbClr val="F9A059"/>
            </a:solidFill>
          </p:spPr>
          <p:txBody>
            <a:bodyPr wrap="square" lIns="0" tIns="0" rIns="0" bIns="0" rtlCol="0"/>
            <a:lstStyle/>
            <a:p/>
          </p:txBody>
        </p:sp>
        <p:sp>
          <p:nvSpPr>
            <p:cNvPr id="4" name="object 4"/>
            <p:cNvSpPr/>
            <p:nvPr/>
          </p:nvSpPr>
          <p:spPr>
            <a:xfrm>
              <a:off x="2311400" y="1684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5" name="object 5"/>
            <p:cNvSpPr/>
            <p:nvPr/>
          </p:nvSpPr>
          <p:spPr>
            <a:xfrm>
              <a:off x="2311400" y="24780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6" name="object 6"/>
            <p:cNvSpPr/>
            <p:nvPr/>
          </p:nvSpPr>
          <p:spPr>
            <a:xfrm>
              <a:off x="2311400" y="32718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7" name="object 7"/>
            <p:cNvSpPr/>
            <p:nvPr/>
          </p:nvSpPr>
          <p:spPr>
            <a:xfrm>
              <a:off x="2311400" y="40655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8" name="object 8"/>
            <p:cNvSpPr/>
            <p:nvPr/>
          </p:nvSpPr>
          <p:spPr>
            <a:xfrm>
              <a:off x="2311400" y="4859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9" name="object 9"/>
            <p:cNvSpPr/>
            <p:nvPr/>
          </p:nvSpPr>
          <p:spPr>
            <a:xfrm>
              <a:off x="2311400" y="5640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0" name="object 10"/>
            <p:cNvSpPr/>
            <p:nvPr/>
          </p:nvSpPr>
          <p:spPr>
            <a:xfrm>
              <a:off x="2311400" y="64341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1" name="object 11"/>
            <p:cNvSpPr/>
            <p:nvPr/>
          </p:nvSpPr>
          <p:spPr>
            <a:xfrm>
              <a:off x="2311400" y="72278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2" name="object 12"/>
            <p:cNvSpPr/>
            <p:nvPr/>
          </p:nvSpPr>
          <p:spPr>
            <a:xfrm>
              <a:off x="2311400" y="80216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3" name="object 13"/>
            <p:cNvSpPr/>
            <p:nvPr/>
          </p:nvSpPr>
          <p:spPr>
            <a:xfrm>
              <a:off x="2311400" y="8815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4" name="object 14"/>
            <p:cNvSpPr/>
            <p:nvPr/>
          </p:nvSpPr>
          <p:spPr>
            <a:xfrm>
              <a:off x="2030115" y="2399298"/>
              <a:ext cx="212255" cy="144983"/>
            </a:xfrm>
            <a:prstGeom prst="rect">
              <a:avLst/>
            </a:prstGeom>
            <a:blipFill>
              <a:blip r:embed="rId2" cstate="print"/>
              <a:stretch>
                <a:fillRect/>
              </a:stretch>
            </a:blipFill>
          </p:spPr>
          <p:txBody>
            <a:bodyPr wrap="square" lIns="0" tIns="0" rIns="0" bIns="0" rtlCol="0"/>
            <a:lstStyle/>
            <a:p/>
          </p:txBody>
        </p:sp>
      </p:grpSp>
      <p:sp>
        <p:nvSpPr>
          <p:cNvPr id="15" name="object 15"/>
          <p:cNvSpPr txBox="1"/>
          <p:nvPr/>
        </p:nvSpPr>
        <p:spPr>
          <a:xfrm>
            <a:off x="3492500" y="1484434"/>
            <a:ext cx="4597400" cy="6781800"/>
          </a:xfrm>
          <a:prstGeom prst="rect">
            <a:avLst/>
          </a:prstGeom>
        </p:spPr>
        <p:txBody>
          <a:bodyPr wrap="square" lIns="0" tIns="12700" rIns="0" bIns="0" rtlCol="0" vert="horz">
            <a:spAutoFit/>
          </a:bodyPr>
          <a:lstStyle/>
          <a:p>
            <a:pPr marL="12700">
              <a:lnSpc>
                <a:spcPct val="100000"/>
              </a:lnSpc>
              <a:spcBef>
                <a:spcPts val="100"/>
              </a:spcBef>
            </a:pPr>
            <a:r>
              <a:rPr dirty="0" sz="3000" spc="-5" b="1">
                <a:solidFill>
                  <a:srgbClr val="373838"/>
                </a:solidFill>
                <a:latin typeface="Courier New"/>
                <a:cs typeface="Courier New"/>
              </a:rPr>
              <a:t>Creative/Flexible</a:t>
            </a:r>
            <a:endParaRPr sz="3000">
              <a:latin typeface="Courier New"/>
              <a:cs typeface="Courier New"/>
            </a:endParaRPr>
          </a:p>
          <a:p>
            <a:pPr marL="12700" marR="2291080">
              <a:lnSpc>
                <a:spcPct val="172200"/>
              </a:lnSpc>
            </a:pPr>
            <a:r>
              <a:rPr dirty="0" sz="3000" spc="-5" b="1">
                <a:solidFill>
                  <a:srgbClr val="373838"/>
                </a:solidFill>
                <a:latin typeface="Courier New"/>
                <a:cs typeface="Courier New"/>
              </a:rPr>
              <a:t>Wise  Simple  </a:t>
            </a:r>
            <a:r>
              <a:rPr dirty="0" sz="3000" spc="-5" b="1">
                <a:solidFill>
                  <a:srgbClr val="373838"/>
                </a:solidFill>
                <a:latin typeface="Courier New"/>
                <a:cs typeface="Courier New"/>
              </a:rPr>
              <a:t>Empathetic  </a:t>
            </a:r>
            <a:r>
              <a:rPr dirty="0" sz="3000" spc="-5" b="1">
                <a:solidFill>
                  <a:srgbClr val="373838"/>
                </a:solidFill>
                <a:latin typeface="Courier New"/>
                <a:cs typeface="Courier New"/>
              </a:rPr>
              <a:t>Dedicated  Humble</a:t>
            </a:r>
            <a:endParaRPr sz="3000">
              <a:latin typeface="Courier New"/>
              <a:cs typeface="Courier New"/>
            </a:endParaRPr>
          </a:p>
          <a:p>
            <a:pPr marL="12700" marR="5080">
              <a:lnSpc>
                <a:spcPct val="172200"/>
              </a:lnSpc>
            </a:pPr>
            <a:r>
              <a:rPr dirty="0" sz="3000" spc="-5" b="1">
                <a:solidFill>
                  <a:srgbClr val="373838"/>
                </a:solidFill>
                <a:latin typeface="Courier New"/>
                <a:cs typeface="Courier New"/>
              </a:rPr>
              <a:t>Collaborative  Persistent  Organized/Consistent</a:t>
            </a:r>
            <a:endParaRPr sz="3000">
              <a:latin typeface="Courier New"/>
              <a:cs typeface="Courier New"/>
            </a:endParaRPr>
          </a:p>
        </p:txBody>
      </p:sp>
      <p:sp>
        <p:nvSpPr>
          <p:cNvPr id="17" name="object 17"/>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Courageous</a:t>
            </a:r>
          </a:p>
        </p:txBody>
      </p:sp>
      <p:sp>
        <p:nvSpPr>
          <p:cNvPr id="16" name="object 16"/>
          <p:cNvSpPr txBox="1">
            <a:spLocks noGrp="1"/>
          </p:cNvSpPr>
          <p:nvPr>
            <p:ph type="title"/>
          </p:nvPr>
        </p:nvSpPr>
        <p:spPr>
          <a:prstGeom prst="rect"/>
        </p:spPr>
        <p:txBody>
          <a:bodyPr wrap="square" lIns="0" tIns="12700" rIns="0" bIns="0" rtlCol="0" vert="horz">
            <a:spAutoFit/>
          </a:bodyPr>
          <a:lstStyle/>
          <a:p>
            <a:pPr marL="1926589">
              <a:lnSpc>
                <a:spcPct val="100000"/>
              </a:lnSpc>
              <a:spcBef>
                <a:spcPts val="100"/>
              </a:spcBef>
            </a:pPr>
            <a:r>
              <a:rPr dirty="0" spc="-5"/>
              <a:t>10 Qualities of a Great Adult</a:t>
            </a:r>
            <a:r>
              <a:rPr dirty="0" spc="40"/>
              <a:t> </a:t>
            </a:r>
            <a:r>
              <a:rPr dirty="0" spc="-5"/>
              <a:t>Educator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266700" y="128587"/>
            <a:ext cx="7378700" cy="9730105"/>
            <a:chOff x="266700" y="128587"/>
            <a:chExt cx="7378700" cy="9730105"/>
          </a:xfrm>
        </p:grpSpPr>
        <p:sp>
          <p:nvSpPr>
            <p:cNvPr id="3" name="object 3"/>
            <p:cNvSpPr/>
            <p:nvPr/>
          </p:nvSpPr>
          <p:spPr>
            <a:xfrm>
              <a:off x="1803400" y="2128837"/>
              <a:ext cx="5842000" cy="660400"/>
            </a:xfrm>
            <a:custGeom>
              <a:avLst/>
              <a:gdLst/>
              <a:ahLst/>
              <a:cxnLst/>
              <a:rect l="l" t="t" r="r" b="b"/>
              <a:pathLst>
                <a:path w="5842000" h="660400">
                  <a:moveTo>
                    <a:pt x="5511800" y="0"/>
                  </a:moveTo>
                  <a:lnTo>
                    <a:pt x="330200" y="0"/>
                  </a:lnTo>
                  <a:lnTo>
                    <a:pt x="281406" y="3580"/>
                  </a:lnTo>
                  <a:lnTo>
                    <a:pt x="234835" y="13980"/>
                  </a:lnTo>
                  <a:lnTo>
                    <a:pt x="190998" y="30690"/>
                  </a:lnTo>
                  <a:lnTo>
                    <a:pt x="150404" y="53198"/>
                  </a:lnTo>
                  <a:lnTo>
                    <a:pt x="113566" y="80994"/>
                  </a:lnTo>
                  <a:lnTo>
                    <a:pt x="80994" y="113566"/>
                  </a:lnTo>
                  <a:lnTo>
                    <a:pt x="53198" y="150404"/>
                  </a:lnTo>
                  <a:lnTo>
                    <a:pt x="30690" y="190998"/>
                  </a:lnTo>
                  <a:lnTo>
                    <a:pt x="13980" y="234835"/>
                  </a:lnTo>
                  <a:lnTo>
                    <a:pt x="3580" y="281406"/>
                  </a:lnTo>
                  <a:lnTo>
                    <a:pt x="0" y="330200"/>
                  </a:lnTo>
                  <a:lnTo>
                    <a:pt x="3580" y="378993"/>
                  </a:lnTo>
                  <a:lnTo>
                    <a:pt x="13980" y="425564"/>
                  </a:lnTo>
                  <a:lnTo>
                    <a:pt x="30690" y="469401"/>
                  </a:lnTo>
                  <a:lnTo>
                    <a:pt x="53198" y="509995"/>
                  </a:lnTo>
                  <a:lnTo>
                    <a:pt x="80994" y="546833"/>
                  </a:lnTo>
                  <a:lnTo>
                    <a:pt x="113566" y="579405"/>
                  </a:lnTo>
                  <a:lnTo>
                    <a:pt x="150404" y="607201"/>
                  </a:lnTo>
                  <a:lnTo>
                    <a:pt x="190998" y="629709"/>
                  </a:lnTo>
                  <a:lnTo>
                    <a:pt x="234835" y="646419"/>
                  </a:lnTo>
                  <a:lnTo>
                    <a:pt x="281406" y="656819"/>
                  </a:lnTo>
                  <a:lnTo>
                    <a:pt x="330200" y="660400"/>
                  </a:lnTo>
                  <a:lnTo>
                    <a:pt x="5511800" y="660400"/>
                  </a:lnTo>
                  <a:lnTo>
                    <a:pt x="5560593" y="656819"/>
                  </a:lnTo>
                  <a:lnTo>
                    <a:pt x="5607164" y="646419"/>
                  </a:lnTo>
                  <a:lnTo>
                    <a:pt x="5651001" y="629709"/>
                  </a:lnTo>
                  <a:lnTo>
                    <a:pt x="5691595" y="607201"/>
                  </a:lnTo>
                  <a:lnTo>
                    <a:pt x="5728433" y="579405"/>
                  </a:lnTo>
                  <a:lnTo>
                    <a:pt x="5761005" y="546833"/>
                  </a:lnTo>
                  <a:lnTo>
                    <a:pt x="5788801" y="509995"/>
                  </a:lnTo>
                  <a:lnTo>
                    <a:pt x="5811309" y="469401"/>
                  </a:lnTo>
                  <a:lnTo>
                    <a:pt x="5828019" y="425564"/>
                  </a:lnTo>
                  <a:lnTo>
                    <a:pt x="5838419" y="378993"/>
                  </a:lnTo>
                  <a:lnTo>
                    <a:pt x="5842000" y="330200"/>
                  </a:lnTo>
                  <a:lnTo>
                    <a:pt x="5838419" y="281406"/>
                  </a:lnTo>
                  <a:lnTo>
                    <a:pt x="5828019" y="234835"/>
                  </a:lnTo>
                  <a:lnTo>
                    <a:pt x="5811309" y="190998"/>
                  </a:lnTo>
                  <a:lnTo>
                    <a:pt x="5788801" y="150404"/>
                  </a:lnTo>
                  <a:lnTo>
                    <a:pt x="5761005" y="113566"/>
                  </a:lnTo>
                  <a:lnTo>
                    <a:pt x="5728433" y="80994"/>
                  </a:lnTo>
                  <a:lnTo>
                    <a:pt x="5691595" y="53198"/>
                  </a:lnTo>
                  <a:lnTo>
                    <a:pt x="5651001" y="30690"/>
                  </a:lnTo>
                  <a:lnTo>
                    <a:pt x="5607164" y="13980"/>
                  </a:lnTo>
                  <a:lnTo>
                    <a:pt x="5560593" y="3580"/>
                  </a:lnTo>
                  <a:lnTo>
                    <a:pt x="5511800" y="0"/>
                  </a:lnTo>
                  <a:close/>
                </a:path>
              </a:pathLst>
            </a:custGeom>
            <a:solidFill>
              <a:srgbClr val="F9A059"/>
            </a:solidFill>
          </p:spPr>
          <p:txBody>
            <a:bodyPr wrap="square" lIns="0" tIns="0" rIns="0" bIns="0" rtlCol="0"/>
            <a:lstStyle/>
            <a:p/>
          </p:txBody>
        </p:sp>
        <p:sp>
          <p:nvSpPr>
            <p:cNvPr id="4" name="object 4"/>
            <p:cNvSpPr/>
            <p:nvPr/>
          </p:nvSpPr>
          <p:spPr>
            <a:xfrm>
              <a:off x="2311400" y="1684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5" name="object 5"/>
            <p:cNvSpPr/>
            <p:nvPr/>
          </p:nvSpPr>
          <p:spPr>
            <a:xfrm>
              <a:off x="2311400" y="24780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6" name="object 6"/>
            <p:cNvSpPr/>
            <p:nvPr/>
          </p:nvSpPr>
          <p:spPr>
            <a:xfrm>
              <a:off x="2311400" y="32718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7" name="object 7"/>
            <p:cNvSpPr/>
            <p:nvPr/>
          </p:nvSpPr>
          <p:spPr>
            <a:xfrm>
              <a:off x="2311400" y="40655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8" name="object 8"/>
            <p:cNvSpPr/>
            <p:nvPr/>
          </p:nvSpPr>
          <p:spPr>
            <a:xfrm>
              <a:off x="2311400" y="4859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9" name="object 9"/>
            <p:cNvSpPr/>
            <p:nvPr/>
          </p:nvSpPr>
          <p:spPr>
            <a:xfrm>
              <a:off x="2311400" y="5640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0" name="object 10"/>
            <p:cNvSpPr/>
            <p:nvPr/>
          </p:nvSpPr>
          <p:spPr>
            <a:xfrm>
              <a:off x="2311400" y="64341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1" name="object 11"/>
            <p:cNvSpPr/>
            <p:nvPr/>
          </p:nvSpPr>
          <p:spPr>
            <a:xfrm>
              <a:off x="2311400" y="72278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2" name="object 12"/>
            <p:cNvSpPr/>
            <p:nvPr/>
          </p:nvSpPr>
          <p:spPr>
            <a:xfrm>
              <a:off x="2311400" y="80216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3" name="object 13"/>
            <p:cNvSpPr/>
            <p:nvPr/>
          </p:nvSpPr>
          <p:spPr>
            <a:xfrm>
              <a:off x="2311400" y="8815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4" name="object 14"/>
            <p:cNvSpPr/>
            <p:nvPr/>
          </p:nvSpPr>
          <p:spPr>
            <a:xfrm>
              <a:off x="2030115" y="2399298"/>
              <a:ext cx="212255" cy="144983"/>
            </a:xfrm>
            <a:prstGeom prst="rect">
              <a:avLst/>
            </a:prstGeom>
            <a:blipFill>
              <a:blip r:embed="rId2" cstate="print"/>
              <a:stretch>
                <a:fillRect/>
              </a:stretch>
            </a:blipFill>
          </p:spPr>
          <p:txBody>
            <a:bodyPr wrap="square" lIns="0" tIns="0" rIns="0" bIns="0" rtlCol="0"/>
            <a:lstStyle/>
            <a:p/>
          </p:txBody>
        </p:sp>
      </p:grpSp>
      <p:sp>
        <p:nvSpPr>
          <p:cNvPr id="15" name="object 15"/>
          <p:cNvSpPr txBox="1">
            <a:spLocks noGrp="1"/>
          </p:cNvSpPr>
          <p:nvPr>
            <p:ph idx="2" sz="half"/>
          </p:nvPr>
        </p:nvSpPr>
        <p:spPr>
          <a:prstGeom prst="rect"/>
        </p:spPr>
        <p:txBody>
          <a:bodyPr wrap="square" lIns="0" tIns="12700" rIns="0" bIns="0" rtlCol="0" vert="horz">
            <a:spAutoFit/>
          </a:bodyPr>
          <a:lstStyle/>
          <a:p>
            <a:pPr marL="12700">
              <a:lnSpc>
                <a:spcPct val="100000"/>
              </a:lnSpc>
              <a:spcBef>
                <a:spcPts val="100"/>
              </a:spcBef>
            </a:pPr>
            <a:r>
              <a:rPr dirty="0" spc="-5"/>
              <a:t>Creative/Flexible</a:t>
            </a:r>
          </a:p>
          <a:p>
            <a:pPr marL="12700" marR="2291080">
              <a:lnSpc>
                <a:spcPct val="172200"/>
              </a:lnSpc>
            </a:pPr>
            <a:r>
              <a:rPr dirty="0" spc="-5"/>
              <a:t>Wise  Simple  </a:t>
            </a:r>
            <a:r>
              <a:rPr dirty="0" spc="-5"/>
              <a:t>Empathetic  </a:t>
            </a:r>
            <a:r>
              <a:rPr dirty="0" spc="-5"/>
              <a:t>Dedicated  Humble</a:t>
            </a:r>
          </a:p>
          <a:p>
            <a:pPr marL="12700" marR="5080">
              <a:lnSpc>
                <a:spcPct val="172200"/>
              </a:lnSpc>
            </a:pPr>
            <a:r>
              <a:rPr dirty="0" spc="-5"/>
              <a:t>Collaborative  Persistent  Organized/Consistent</a:t>
            </a:r>
          </a:p>
        </p:txBody>
      </p:sp>
      <p:sp>
        <p:nvSpPr>
          <p:cNvPr id="16" name="object 16"/>
          <p:cNvSpPr txBox="1"/>
          <p:nvPr/>
        </p:nvSpPr>
        <p:spPr>
          <a:xfrm>
            <a:off x="8682190" y="1506090"/>
            <a:ext cx="1701800" cy="330200"/>
          </a:xfrm>
          <a:prstGeom prst="rect">
            <a:avLst/>
          </a:prstGeom>
        </p:spPr>
        <p:txBody>
          <a:bodyPr wrap="square" lIns="0" tIns="12700" rIns="0" bIns="0" rtlCol="0" vert="horz">
            <a:spAutoFit/>
          </a:bodyPr>
          <a:lstStyle/>
          <a:p>
            <a:pPr marL="12700">
              <a:lnSpc>
                <a:spcPct val="100000"/>
              </a:lnSpc>
              <a:spcBef>
                <a:spcPts val="100"/>
              </a:spcBef>
            </a:pPr>
            <a:r>
              <a:rPr dirty="0" sz="2000" spc="-5" b="1">
                <a:solidFill>
                  <a:srgbClr val="373838"/>
                </a:solidFill>
                <a:latin typeface="Courier New"/>
                <a:cs typeface="Courier New"/>
              </a:rPr>
              <a:t>What is</a:t>
            </a:r>
            <a:r>
              <a:rPr dirty="0" sz="2000" spc="-60" b="1">
                <a:solidFill>
                  <a:srgbClr val="373838"/>
                </a:solidFill>
                <a:latin typeface="Courier New"/>
                <a:cs typeface="Courier New"/>
              </a:rPr>
              <a:t> </a:t>
            </a:r>
            <a:r>
              <a:rPr dirty="0" sz="2000" spc="-5" b="1">
                <a:solidFill>
                  <a:srgbClr val="373838"/>
                </a:solidFill>
                <a:latin typeface="Courier New"/>
                <a:cs typeface="Courier New"/>
              </a:rPr>
              <a:t>it?</a:t>
            </a:r>
            <a:endParaRPr sz="2000">
              <a:latin typeface="Courier New"/>
              <a:cs typeface="Courier New"/>
            </a:endParaRPr>
          </a:p>
        </p:txBody>
      </p:sp>
      <p:sp>
        <p:nvSpPr>
          <p:cNvPr id="17" name="object 17"/>
          <p:cNvSpPr txBox="1">
            <a:spLocks noGrp="1"/>
          </p:cNvSpPr>
          <p:nvPr>
            <p:ph type="title"/>
          </p:nvPr>
        </p:nvSpPr>
        <p:spPr>
          <a:prstGeom prst="rect"/>
        </p:spPr>
        <p:txBody>
          <a:bodyPr wrap="square" lIns="0" tIns="12700" rIns="0" bIns="0" rtlCol="0" vert="horz">
            <a:spAutoFit/>
          </a:bodyPr>
          <a:lstStyle/>
          <a:p>
            <a:pPr marL="1926589">
              <a:lnSpc>
                <a:spcPct val="100000"/>
              </a:lnSpc>
              <a:spcBef>
                <a:spcPts val="100"/>
              </a:spcBef>
            </a:pPr>
            <a:r>
              <a:rPr dirty="0" spc="-5"/>
              <a:t>10 Qualities of a Great Adult</a:t>
            </a:r>
            <a:r>
              <a:rPr dirty="0" spc="40"/>
              <a:t> </a:t>
            </a:r>
            <a:r>
              <a:rPr dirty="0" spc="-5"/>
              <a:t>Educator</a:t>
            </a:r>
          </a:p>
        </p:txBody>
      </p:sp>
      <p:sp>
        <p:nvSpPr>
          <p:cNvPr id="18" name="object 18"/>
          <p:cNvSpPr/>
          <p:nvPr/>
        </p:nvSpPr>
        <p:spPr>
          <a:xfrm>
            <a:off x="8567890" y="1947862"/>
            <a:ext cx="3429000" cy="6651625"/>
          </a:xfrm>
          <a:custGeom>
            <a:avLst/>
            <a:gdLst/>
            <a:ahLst/>
            <a:cxnLst/>
            <a:rect l="l" t="t" r="r" b="b"/>
            <a:pathLst>
              <a:path w="3429000" h="6651625">
                <a:moveTo>
                  <a:pt x="3175000" y="0"/>
                </a:moveTo>
                <a:lnTo>
                  <a:pt x="254000" y="0"/>
                </a:lnTo>
                <a:lnTo>
                  <a:pt x="208342" y="4092"/>
                </a:lnTo>
                <a:lnTo>
                  <a:pt x="165369" y="15890"/>
                </a:lnTo>
                <a:lnTo>
                  <a:pt x="125799" y="34677"/>
                </a:lnTo>
                <a:lnTo>
                  <a:pt x="90349" y="59736"/>
                </a:lnTo>
                <a:lnTo>
                  <a:pt x="59736" y="90349"/>
                </a:lnTo>
                <a:lnTo>
                  <a:pt x="34677" y="125799"/>
                </a:lnTo>
                <a:lnTo>
                  <a:pt x="15890" y="165369"/>
                </a:lnTo>
                <a:lnTo>
                  <a:pt x="4092" y="208342"/>
                </a:lnTo>
                <a:lnTo>
                  <a:pt x="0" y="254000"/>
                </a:lnTo>
                <a:lnTo>
                  <a:pt x="0" y="6397625"/>
                </a:lnTo>
                <a:lnTo>
                  <a:pt x="4092" y="6443279"/>
                </a:lnTo>
                <a:lnTo>
                  <a:pt x="15890" y="6486250"/>
                </a:lnTo>
                <a:lnTo>
                  <a:pt x="34677" y="6525819"/>
                </a:lnTo>
                <a:lnTo>
                  <a:pt x="59736" y="6561270"/>
                </a:lnTo>
                <a:lnTo>
                  <a:pt x="90349" y="6591884"/>
                </a:lnTo>
                <a:lnTo>
                  <a:pt x="125799" y="6616944"/>
                </a:lnTo>
                <a:lnTo>
                  <a:pt x="165369" y="6635733"/>
                </a:lnTo>
                <a:lnTo>
                  <a:pt x="208342" y="6647532"/>
                </a:lnTo>
                <a:lnTo>
                  <a:pt x="254000" y="6651625"/>
                </a:lnTo>
                <a:lnTo>
                  <a:pt x="3175000" y="6651625"/>
                </a:lnTo>
                <a:lnTo>
                  <a:pt x="3220657" y="6647532"/>
                </a:lnTo>
                <a:lnTo>
                  <a:pt x="3263630" y="6635733"/>
                </a:lnTo>
                <a:lnTo>
                  <a:pt x="3303200" y="6616944"/>
                </a:lnTo>
                <a:lnTo>
                  <a:pt x="3338650" y="6591884"/>
                </a:lnTo>
                <a:lnTo>
                  <a:pt x="3369263" y="6561270"/>
                </a:lnTo>
                <a:lnTo>
                  <a:pt x="3394322" y="6525819"/>
                </a:lnTo>
                <a:lnTo>
                  <a:pt x="3413109" y="6486250"/>
                </a:lnTo>
                <a:lnTo>
                  <a:pt x="3424907" y="6443279"/>
                </a:lnTo>
                <a:lnTo>
                  <a:pt x="3429000" y="6397625"/>
                </a:lnTo>
                <a:lnTo>
                  <a:pt x="3429000" y="254000"/>
                </a:lnTo>
                <a:lnTo>
                  <a:pt x="3424907" y="208342"/>
                </a:lnTo>
                <a:lnTo>
                  <a:pt x="3413109" y="165369"/>
                </a:lnTo>
                <a:lnTo>
                  <a:pt x="3394322" y="125799"/>
                </a:lnTo>
                <a:lnTo>
                  <a:pt x="3369263" y="90349"/>
                </a:lnTo>
                <a:lnTo>
                  <a:pt x="3338650" y="59736"/>
                </a:lnTo>
                <a:lnTo>
                  <a:pt x="3303200" y="34677"/>
                </a:lnTo>
                <a:lnTo>
                  <a:pt x="3263630" y="15890"/>
                </a:lnTo>
                <a:lnTo>
                  <a:pt x="3220657" y="4092"/>
                </a:lnTo>
                <a:lnTo>
                  <a:pt x="3175000" y="0"/>
                </a:lnTo>
                <a:close/>
              </a:path>
            </a:pathLst>
          </a:custGeom>
          <a:solidFill>
            <a:srgbClr val="F9A059"/>
          </a:solidFill>
        </p:spPr>
        <p:txBody>
          <a:bodyPr wrap="square" lIns="0" tIns="0" rIns="0" bIns="0" rtlCol="0"/>
          <a:lstStyle/>
          <a:p/>
        </p:txBody>
      </p:sp>
      <p:sp>
        <p:nvSpPr>
          <p:cNvPr id="19" name="object 19"/>
          <p:cNvSpPr txBox="1"/>
          <p:nvPr/>
        </p:nvSpPr>
        <p:spPr>
          <a:xfrm>
            <a:off x="8682190" y="2023500"/>
            <a:ext cx="3180080" cy="4978400"/>
          </a:xfrm>
          <a:prstGeom prst="rect">
            <a:avLst/>
          </a:prstGeom>
        </p:spPr>
        <p:txBody>
          <a:bodyPr wrap="square" lIns="0" tIns="12700" rIns="0" bIns="0" rtlCol="0" vert="horz">
            <a:spAutoFit/>
          </a:bodyPr>
          <a:lstStyle/>
          <a:p>
            <a:pPr marL="12700" marR="5080">
              <a:lnSpc>
                <a:spcPct val="138900"/>
              </a:lnSpc>
              <a:spcBef>
                <a:spcPts val="100"/>
              </a:spcBef>
            </a:pPr>
            <a:r>
              <a:rPr dirty="0" sz="1800" spc="-5" b="1">
                <a:solidFill>
                  <a:srgbClr val="373838"/>
                </a:solidFill>
                <a:latin typeface="Courier New"/>
                <a:cs typeface="Courier New"/>
              </a:rPr>
              <a:t>Wisdom is the  convergence of  knowledge and  experience. It blends  the intellectual and  emotional understanding  necessary to exercise  judgement that</a:t>
            </a:r>
            <a:r>
              <a:rPr dirty="0" sz="1800" spc="-15" b="1">
                <a:solidFill>
                  <a:srgbClr val="373838"/>
                </a:solidFill>
                <a:latin typeface="Courier New"/>
                <a:cs typeface="Courier New"/>
              </a:rPr>
              <a:t> </a:t>
            </a:r>
            <a:r>
              <a:rPr dirty="0" sz="1800" spc="-5" b="1">
                <a:solidFill>
                  <a:srgbClr val="373838"/>
                </a:solidFill>
                <a:latin typeface="Courier New"/>
                <a:cs typeface="Courier New"/>
              </a:rPr>
              <a:t>makes</a:t>
            </a:r>
            <a:endParaRPr sz="1800">
              <a:latin typeface="Courier New"/>
              <a:cs typeface="Courier New"/>
            </a:endParaRPr>
          </a:p>
          <a:p>
            <a:pPr marL="12700" marR="5080">
              <a:lnSpc>
                <a:spcPct val="138900"/>
              </a:lnSpc>
            </a:pPr>
            <a:r>
              <a:rPr dirty="0" sz="1800" spc="-5" b="1">
                <a:solidFill>
                  <a:srgbClr val="373838"/>
                </a:solidFill>
                <a:latin typeface="Courier New"/>
                <a:cs typeface="Courier New"/>
              </a:rPr>
              <a:t>a difference. It is  most necessary in high  stress situations as it  provides leadership and  direction.</a:t>
            </a:r>
            <a:endParaRPr sz="1800">
              <a:latin typeface="Courier New"/>
              <a:cs typeface="Courier New"/>
            </a:endParaRPr>
          </a:p>
        </p:txBody>
      </p:sp>
      <p:sp>
        <p:nvSpPr>
          <p:cNvPr id="20" name="object 20"/>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Courageous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266700" y="128587"/>
            <a:ext cx="7378700" cy="9730105"/>
            <a:chOff x="266700" y="128587"/>
            <a:chExt cx="7378700" cy="9730105"/>
          </a:xfrm>
        </p:grpSpPr>
        <p:sp>
          <p:nvSpPr>
            <p:cNvPr id="3" name="object 3"/>
            <p:cNvSpPr/>
            <p:nvPr/>
          </p:nvSpPr>
          <p:spPr>
            <a:xfrm>
              <a:off x="1803400" y="2128837"/>
              <a:ext cx="5842000" cy="660400"/>
            </a:xfrm>
            <a:custGeom>
              <a:avLst/>
              <a:gdLst/>
              <a:ahLst/>
              <a:cxnLst/>
              <a:rect l="l" t="t" r="r" b="b"/>
              <a:pathLst>
                <a:path w="5842000" h="660400">
                  <a:moveTo>
                    <a:pt x="5511800" y="0"/>
                  </a:moveTo>
                  <a:lnTo>
                    <a:pt x="330200" y="0"/>
                  </a:lnTo>
                  <a:lnTo>
                    <a:pt x="281406" y="3580"/>
                  </a:lnTo>
                  <a:lnTo>
                    <a:pt x="234835" y="13980"/>
                  </a:lnTo>
                  <a:lnTo>
                    <a:pt x="190998" y="30690"/>
                  </a:lnTo>
                  <a:lnTo>
                    <a:pt x="150404" y="53198"/>
                  </a:lnTo>
                  <a:lnTo>
                    <a:pt x="113566" y="80994"/>
                  </a:lnTo>
                  <a:lnTo>
                    <a:pt x="80994" y="113566"/>
                  </a:lnTo>
                  <a:lnTo>
                    <a:pt x="53198" y="150404"/>
                  </a:lnTo>
                  <a:lnTo>
                    <a:pt x="30690" y="190998"/>
                  </a:lnTo>
                  <a:lnTo>
                    <a:pt x="13980" y="234835"/>
                  </a:lnTo>
                  <a:lnTo>
                    <a:pt x="3580" y="281406"/>
                  </a:lnTo>
                  <a:lnTo>
                    <a:pt x="0" y="330200"/>
                  </a:lnTo>
                  <a:lnTo>
                    <a:pt x="3580" y="378993"/>
                  </a:lnTo>
                  <a:lnTo>
                    <a:pt x="13980" y="425564"/>
                  </a:lnTo>
                  <a:lnTo>
                    <a:pt x="30690" y="469401"/>
                  </a:lnTo>
                  <a:lnTo>
                    <a:pt x="53198" y="509995"/>
                  </a:lnTo>
                  <a:lnTo>
                    <a:pt x="80994" y="546833"/>
                  </a:lnTo>
                  <a:lnTo>
                    <a:pt x="113566" y="579405"/>
                  </a:lnTo>
                  <a:lnTo>
                    <a:pt x="150404" y="607201"/>
                  </a:lnTo>
                  <a:lnTo>
                    <a:pt x="190998" y="629709"/>
                  </a:lnTo>
                  <a:lnTo>
                    <a:pt x="234835" y="646419"/>
                  </a:lnTo>
                  <a:lnTo>
                    <a:pt x="281406" y="656819"/>
                  </a:lnTo>
                  <a:lnTo>
                    <a:pt x="330200" y="660400"/>
                  </a:lnTo>
                  <a:lnTo>
                    <a:pt x="5511800" y="660400"/>
                  </a:lnTo>
                  <a:lnTo>
                    <a:pt x="5560593" y="656819"/>
                  </a:lnTo>
                  <a:lnTo>
                    <a:pt x="5607164" y="646419"/>
                  </a:lnTo>
                  <a:lnTo>
                    <a:pt x="5651001" y="629709"/>
                  </a:lnTo>
                  <a:lnTo>
                    <a:pt x="5691595" y="607201"/>
                  </a:lnTo>
                  <a:lnTo>
                    <a:pt x="5728433" y="579405"/>
                  </a:lnTo>
                  <a:lnTo>
                    <a:pt x="5761005" y="546833"/>
                  </a:lnTo>
                  <a:lnTo>
                    <a:pt x="5788801" y="509995"/>
                  </a:lnTo>
                  <a:lnTo>
                    <a:pt x="5811309" y="469401"/>
                  </a:lnTo>
                  <a:lnTo>
                    <a:pt x="5828019" y="425564"/>
                  </a:lnTo>
                  <a:lnTo>
                    <a:pt x="5838419" y="378993"/>
                  </a:lnTo>
                  <a:lnTo>
                    <a:pt x="5842000" y="330200"/>
                  </a:lnTo>
                  <a:lnTo>
                    <a:pt x="5838419" y="281406"/>
                  </a:lnTo>
                  <a:lnTo>
                    <a:pt x="5828019" y="234835"/>
                  </a:lnTo>
                  <a:lnTo>
                    <a:pt x="5811309" y="190998"/>
                  </a:lnTo>
                  <a:lnTo>
                    <a:pt x="5788801" y="150404"/>
                  </a:lnTo>
                  <a:lnTo>
                    <a:pt x="5761005" y="113566"/>
                  </a:lnTo>
                  <a:lnTo>
                    <a:pt x="5728433" y="80994"/>
                  </a:lnTo>
                  <a:lnTo>
                    <a:pt x="5691595" y="53198"/>
                  </a:lnTo>
                  <a:lnTo>
                    <a:pt x="5651001" y="30690"/>
                  </a:lnTo>
                  <a:lnTo>
                    <a:pt x="5607164" y="13980"/>
                  </a:lnTo>
                  <a:lnTo>
                    <a:pt x="5560593" y="3580"/>
                  </a:lnTo>
                  <a:lnTo>
                    <a:pt x="5511800" y="0"/>
                  </a:lnTo>
                  <a:close/>
                </a:path>
              </a:pathLst>
            </a:custGeom>
            <a:solidFill>
              <a:srgbClr val="F9A059"/>
            </a:solidFill>
          </p:spPr>
          <p:txBody>
            <a:bodyPr wrap="square" lIns="0" tIns="0" rIns="0" bIns="0" rtlCol="0"/>
            <a:lstStyle/>
            <a:p/>
          </p:txBody>
        </p:sp>
        <p:sp>
          <p:nvSpPr>
            <p:cNvPr id="4" name="object 4"/>
            <p:cNvSpPr/>
            <p:nvPr/>
          </p:nvSpPr>
          <p:spPr>
            <a:xfrm>
              <a:off x="2311400" y="1684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5" name="object 5"/>
            <p:cNvSpPr/>
            <p:nvPr/>
          </p:nvSpPr>
          <p:spPr>
            <a:xfrm>
              <a:off x="2311400" y="24780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6" name="object 6"/>
            <p:cNvSpPr/>
            <p:nvPr/>
          </p:nvSpPr>
          <p:spPr>
            <a:xfrm>
              <a:off x="2311400" y="32718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7" name="object 7"/>
            <p:cNvSpPr/>
            <p:nvPr/>
          </p:nvSpPr>
          <p:spPr>
            <a:xfrm>
              <a:off x="2311400" y="40655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8" name="object 8"/>
            <p:cNvSpPr/>
            <p:nvPr/>
          </p:nvSpPr>
          <p:spPr>
            <a:xfrm>
              <a:off x="2311400" y="4859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9" name="object 9"/>
            <p:cNvSpPr/>
            <p:nvPr/>
          </p:nvSpPr>
          <p:spPr>
            <a:xfrm>
              <a:off x="2311400" y="5640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0" name="object 10"/>
            <p:cNvSpPr/>
            <p:nvPr/>
          </p:nvSpPr>
          <p:spPr>
            <a:xfrm>
              <a:off x="2311400" y="64341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1" name="object 11"/>
            <p:cNvSpPr/>
            <p:nvPr/>
          </p:nvSpPr>
          <p:spPr>
            <a:xfrm>
              <a:off x="2311400" y="72278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2" name="object 12"/>
            <p:cNvSpPr/>
            <p:nvPr/>
          </p:nvSpPr>
          <p:spPr>
            <a:xfrm>
              <a:off x="2311400" y="80216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3" name="object 13"/>
            <p:cNvSpPr/>
            <p:nvPr/>
          </p:nvSpPr>
          <p:spPr>
            <a:xfrm>
              <a:off x="2311400" y="8815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4" name="object 14"/>
            <p:cNvSpPr/>
            <p:nvPr/>
          </p:nvSpPr>
          <p:spPr>
            <a:xfrm>
              <a:off x="2030115" y="2399298"/>
              <a:ext cx="212255" cy="144983"/>
            </a:xfrm>
            <a:prstGeom prst="rect">
              <a:avLst/>
            </a:prstGeom>
            <a:blipFill>
              <a:blip r:embed="rId2" cstate="print"/>
              <a:stretch>
                <a:fillRect/>
              </a:stretch>
            </a:blipFill>
          </p:spPr>
          <p:txBody>
            <a:bodyPr wrap="square" lIns="0" tIns="0" rIns="0" bIns="0" rtlCol="0"/>
            <a:lstStyle/>
            <a:p/>
          </p:txBody>
        </p:sp>
      </p:grpSp>
      <p:sp>
        <p:nvSpPr>
          <p:cNvPr id="15" name="object 15"/>
          <p:cNvSpPr txBox="1"/>
          <p:nvPr/>
        </p:nvSpPr>
        <p:spPr>
          <a:xfrm>
            <a:off x="3492500" y="1484434"/>
            <a:ext cx="4597400" cy="6781800"/>
          </a:xfrm>
          <a:prstGeom prst="rect">
            <a:avLst/>
          </a:prstGeom>
        </p:spPr>
        <p:txBody>
          <a:bodyPr wrap="square" lIns="0" tIns="12700" rIns="0" bIns="0" rtlCol="0" vert="horz">
            <a:spAutoFit/>
          </a:bodyPr>
          <a:lstStyle/>
          <a:p>
            <a:pPr marL="12700">
              <a:lnSpc>
                <a:spcPct val="100000"/>
              </a:lnSpc>
              <a:spcBef>
                <a:spcPts val="100"/>
              </a:spcBef>
            </a:pPr>
            <a:r>
              <a:rPr dirty="0" sz="3000" spc="-5" b="1">
                <a:solidFill>
                  <a:srgbClr val="373838"/>
                </a:solidFill>
                <a:latin typeface="Courier New"/>
                <a:cs typeface="Courier New"/>
              </a:rPr>
              <a:t>Creative/Flexible</a:t>
            </a:r>
            <a:endParaRPr sz="3000">
              <a:latin typeface="Courier New"/>
              <a:cs typeface="Courier New"/>
            </a:endParaRPr>
          </a:p>
          <a:p>
            <a:pPr marL="12700" marR="2291080">
              <a:lnSpc>
                <a:spcPct val="172200"/>
              </a:lnSpc>
            </a:pPr>
            <a:r>
              <a:rPr dirty="0" sz="3000" spc="-5" b="1">
                <a:solidFill>
                  <a:srgbClr val="373838"/>
                </a:solidFill>
                <a:latin typeface="Courier New"/>
                <a:cs typeface="Courier New"/>
              </a:rPr>
              <a:t>Wise  Simple  </a:t>
            </a:r>
            <a:r>
              <a:rPr dirty="0" sz="3000" spc="-5" b="1">
                <a:solidFill>
                  <a:srgbClr val="373838"/>
                </a:solidFill>
                <a:latin typeface="Courier New"/>
                <a:cs typeface="Courier New"/>
              </a:rPr>
              <a:t>Empathetic  </a:t>
            </a:r>
            <a:r>
              <a:rPr dirty="0" sz="3000" spc="-5" b="1">
                <a:solidFill>
                  <a:srgbClr val="373838"/>
                </a:solidFill>
                <a:latin typeface="Courier New"/>
                <a:cs typeface="Courier New"/>
              </a:rPr>
              <a:t>Dedicated  Humble</a:t>
            </a:r>
            <a:endParaRPr sz="3000">
              <a:latin typeface="Courier New"/>
              <a:cs typeface="Courier New"/>
            </a:endParaRPr>
          </a:p>
          <a:p>
            <a:pPr marL="12700" marR="5080">
              <a:lnSpc>
                <a:spcPct val="172200"/>
              </a:lnSpc>
            </a:pPr>
            <a:r>
              <a:rPr dirty="0" sz="3000" spc="-5" b="1">
                <a:solidFill>
                  <a:srgbClr val="373838"/>
                </a:solidFill>
                <a:latin typeface="Courier New"/>
                <a:cs typeface="Courier New"/>
              </a:rPr>
              <a:t>Collaborative  Persistent  Organized/Consistent</a:t>
            </a:r>
            <a:endParaRPr sz="3000">
              <a:latin typeface="Courier New"/>
              <a:cs typeface="Courier New"/>
            </a:endParaRPr>
          </a:p>
        </p:txBody>
      </p:sp>
      <p:sp>
        <p:nvSpPr>
          <p:cNvPr id="16" name="object 16"/>
          <p:cNvSpPr txBox="1"/>
          <p:nvPr/>
        </p:nvSpPr>
        <p:spPr>
          <a:xfrm>
            <a:off x="8682190" y="1517202"/>
            <a:ext cx="8153400" cy="330200"/>
          </a:xfrm>
          <a:prstGeom prst="rect">
            <a:avLst/>
          </a:prstGeom>
        </p:spPr>
        <p:txBody>
          <a:bodyPr wrap="square" lIns="0" tIns="12700" rIns="0" bIns="0" rtlCol="0" vert="horz">
            <a:spAutoFit/>
          </a:bodyPr>
          <a:lstStyle/>
          <a:p>
            <a:pPr marL="12700">
              <a:lnSpc>
                <a:spcPct val="100000"/>
              </a:lnSpc>
              <a:spcBef>
                <a:spcPts val="100"/>
              </a:spcBef>
              <a:tabLst>
                <a:tab pos="3720465" algn="l"/>
              </a:tabLst>
            </a:pPr>
            <a:r>
              <a:rPr dirty="0" baseline="2777" sz="3000" spc="-7" b="1">
                <a:solidFill>
                  <a:srgbClr val="373838"/>
                </a:solidFill>
                <a:latin typeface="Courier New"/>
                <a:cs typeface="Courier New"/>
              </a:rPr>
              <a:t>What</a:t>
            </a:r>
            <a:r>
              <a:rPr dirty="0" baseline="2777" sz="3000" spc="7" b="1">
                <a:solidFill>
                  <a:srgbClr val="373838"/>
                </a:solidFill>
                <a:latin typeface="Courier New"/>
                <a:cs typeface="Courier New"/>
              </a:rPr>
              <a:t> </a:t>
            </a:r>
            <a:r>
              <a:rPr dirty="0" baseline="2777" sz="3000" spc="-7" b="1">
                <a:solidFill>
                  <a:srgbClr val="373838"/>
                </a:solidFill>
                <a:latin typeface="Courier New"/>
                <a:cs typeface="Courier New"/>
              </a:rPr>
              <a:t>is</a:t>
            </a:r>
            <a:r>
              <a:rPr dirty="0" baseline="2777" sz="3000" spc="15" b="1">
                <a:solidFill>
                  <a:srgbClr val="373838"/>
                </a:solidFill>
                <a:latin typeface="Courier New"/>
                <a:cs typeface="Courier New"/>
              </a:rPr>
              <a:t> </a:t>
            </a:r>
            <a:r>
              <a:rPr dirty="0" baseline="2777" sz="3000" spc="-7" b="1">
                <a:solidFill>
                  <a:srgbClr val="373838"/>
                </a:solidFill>
                <a:latin typeface="Courier New"/>
                <a:cs typeface="Courier New"/>
              </a:rPr>
              <a:t>it?	</a:t>
            </a:r>
            <a:r>
              <a:rPr dirty="0" sz="2000" spc="-5" b="1">
                <a:solidFill>
                  <a:srgbClr val="373838"/>
                </a:solidFill>
                <a:latin typeface="Courier New"/>
                <a:cs typeface="Courier New"/>
              </a:rPr>
              <a:t>How does it look in adult</a:t>
            </a:r>
            <a:r>
              <a:rPr dirty="0" sz="2000" spc="5" b="1">
                <a:solidFill>
                  <a:srgbClr val="373838"/>
                </a:solidFill>
                <a:latin typeface="Courier New"/>
                <a:cs typeface="Courier New"/>
              </a:rPr>
              <a:t> </a:t>
            </a:r>
            <a:r>
              <a:rPr dirty="0" sz="2000" spc="-5" b="1">
                <a:solidFill>
                  <a:srgbClr val="373838"/>
                </a:solidFill>
                <a:latin typeface="Courier New"/>
                <a:cs typeface="Courier New"/>
              </a:rPr>
              <a:t>ed?</a:t>
            </a:r>
            <a:endParaRPr sz="2000">
              <a:latin typeface="Courier New"/>
              <a:cs typeface="Courier New"/>
            </a:endParaRPr>
          </a:p>
        </p:txBody>
      </p:sp>
      <p:sp>
        <p:nvSpPr>
          <p:cNvPr id="17" name="object 17"/>
          <p:cNvSpPr txBox="1">
            <a:spLocks noGrp="1"/>
          </p:cNvSpPr>
          <p:nvPr>
            <p:ph type="title"/>
          </p:nvPr>
        </p:nvSpPr>
        <p:spPr>
          <a:prstGeom prst="rect"/>
        </p:spPr>
        <p:txBody>
          <a:bodyPr wrap="square" lIns="0" tIns="12700" rIns="0" bIns="0" rtlCol="0" vert="horz">
            <a:spAutoFit/>
          </a:bodyPr>
          <a:lstStyle/>
          <a:p>
            <a:pPr marL="1926589">
              <a:lnSpc>
                <a:spcPct val="100000"/>
              </a:lnSpc>
              <a:spcBef>
                <a:spcPts val="100"/>
              </a:spcBef>
            </a:pPr>
            <a:r>
              <a:rPr dirty="0" spc="-5"/>
              <a:t>10 Qualities of a Great Adult</a:t>
            </a:r>
            <a:r>
              <a:rPr dirty="0" spc="40"/>
              <a:t> </a:t>
            </a:r>
            <a:r>
              <a:rPr dirty="0" spc="-5"/>
              <a:t>Educator</a:t>
            </a:r>
          </a:p>
        </p:txBody>
      </p:sp>
      <p:sp>
        <p:nvSpPr>
          <p:cNvPr id="18" name="object 18"/>
          <p:cNvSpPr/>
          <p:nvPr/>
        </p:nvSpPr>
        <p:spPr>
          <a:xfrm>
            <a:off x="8567890" y="1947862"/>
            <a:ext cx="3429000" cy="6651625"/>
          </a:xfrm>
          <a:custGeom>
            <a:avLst/>
            <a:gdLst/>
            <a:ahLst/>
            <a:cxnLst/>
            <a:rect l="l" t="t" r="r" b="b"/>
            <a:pathLst>
              <a:path w="3429000" h="6651625">
                <a:moveTo>
                  <a:pt x="3175000" y="0"/>
                </a:moveTo>
                <a:lnTo>
                  <a:pt x="254000" y="0"/>
                </a:lnTo>
                <a:lnTo>
                  <a:pt x="208342" y="4092"/>
                </a:lnTo>
                <a:lnTo>
                  <a:pt x="165369" y="15890"/>
                </a:lnTo>
                <a:lnTo>
                  <a:pt x="125799" y="34677"/>
                </a:lnTo>
                <a:lnTo>
                  <a:pt x="90349" y="59736"/>
                </a:lnTo>
                <a:lnTo>
                  <a:pt x="59736" y="90349"/>
                </a:lnTo>
                <a:lnTo>
                  <a:pt x="34677" y="125799"/>
                </a:lnTo>
                <a:lnTo>
                  <a:pt x="15890" y="165369"/>
                </a:lnTo>
                <a:lnTo>
                  <a:pt x="4092" y="208342"/>
                </a:lnTo>
                <a:lnTo>
                  <a:pt x="0" y="254000"/>
                </a:lnTo>
                <a:lnTo>
                  <a:pt x="0" y="6397625"/>
                </a:lnTo>
                <a:lnTo>
                  <a:pt x="4092" y="6443279"/>
                </a:lnTo>
                <a:lnTo>
                  <a:pt x="15890" y="6486250"/>
                </a:lnTo>
                <a:lnTo>
                  <a:pt x="34677" y="6525819"/>
                </a:lnTo>
                <a:lnTo>
                  <a:pt x="59736" y="6561270"/>
                </a:lnTo>
                <a:lnTo>
                  <a:pt x="90349" y="6591884"/>
                </a:lnTo>
                <a:lnTo>
                  <a:pt x="125799" y="6616944"/>
                </a:lnTo>
                <a:lnTo>
                  <a:pt x="165369" y="6635733"/>
                </a:lnTo>
                <a:lnTo>
                  <a:pt x="208342" y="6647532"/>
                </a:lnTo>
                <a:lnTo>
                  <a:pt x="254000" y="6651625"/>
                </a:lnTo>
                <a:lnTo>
                  <a:pt x="3175000" y="6651625"/>
                </a:lnTo>
                <a:lnTo>
                  <a:pt x="3220657" y="6647532"/>
                </a:lnTo>
                <a:lnTo>
                  <a:pt x="3263630" y="6635733"/>
                </a:lnTo>
                <a:lnTo>
                  <a:pt x="3303200" y="6616944"/>
                </a:lnTo>
                <a:lnTo>
                  <a:pt x="3338650" y="6591884"/>
                </a:lnTo>
                <a:lnTo>
                  <a:pt x="3369263" y="6561270"/>
                </a:lnTo>
                <a:lnTo>
                  <a:pt x="3394322" y="6525819"/>
                </a:lnTo>
                <a:lnTo>
                  <a:pt x="3413109" y="6486250"/>
                </a:lnTo>
                <a:lnTo>
                  <a:pt x="3424907" y="6443279"/>
                </a:lnTo>
                <a:lnTo>
                  <a:pt x="3429000" y="6397625"/>
                </a:lnTo>
                <a:lnTo>
                  <a:pt x="3429000" y="254000"/>
                </a:lnTo>
                <a:lnTo>
                  <a:pt x="3424907" y="208342"/>
                </a:lnTo>
                <a:lnTo>
                  <a:pt x="3413109" y="165369"/>
                </a:lnTo>
                <a:lnTo>
                  <a:pt x="3394322" y="125799"/>
                </a:lnTo>
                <a:lnTo>
                  <a:pt x="3369263" y="90349"/>
                </a:lnTo>
                <a:lnTo>
                  <a:pt x="3338650" y="59736"/>
                </a:lnTo>
                <a:lnTo>
                  <a:pt x="3303200" y="34677"/>
                </a:lnTo>
                <a:lnTo>
                  <a:pt x="3263630" y="15890"/>
                </a:lnTo>
                <a:lnTo>
                  <a:pt x="3220657" y="4092"/>
                </a:lnTo>
                <a:lnTo>
                  <a:pt x="3175000" y="0"/>
                </a:lnTo>
                <a:close/>
              </a:path>
            </a:pathLst>
          </a:custGeom>
          <a:solidFill>
            <a:srgbClr val="F9A059"/>
          </a:solidFill>
        </p:spPr>
        <p:txBody>
          <a:bodyPr wrap="square" lIns="0" tIns="0" rIns="0" bIns="0" rtlCol="0"/>
          <a:lstStyle/>
          <a:p/>
        </p:txBody>
      </p:sp>
      <p:sp>
        <p:nvSpPr>
          <p:cNvPr id="19" name="object 19"/>
          <p:cNvSpPr/>
          <p:nvPr/>
        </p:nvSpPr>
        <p:spPr>
          <a:xfrm>
            <a:off x="12403290" y="1947862"/>
            <a:ext cx="4762500" cy="3521075"/>
          </a:xfrm>
          <a:custGeom>
            <a:avLst/>
            <a:gdLst/>
            <a:ahLst/>
            <a:cxnLst/>
            <a:rect l="l" t="t" r="r" b="b"/>
            <a:pathLst>
              <a:path w="4762500" h="3521075">
                <a:moveTo>
                  <a:pt x="4508500" y="0"/>
                </a:moveTo>
                <a:lnTo>
                  <a:pt x="254000" y="0"/>
                </a:lnTo>
                <a:lnTo>
                  <a:pt x="208342" y="4092"/>
                </a:lnTo>
                <a:lnTo>
                  <a:pt x="165369" y="15890"/>
                </a:lnTo>
                <a:lnTo>
                  <a:pt x="125799" y="34677"/>
                </a:lnTo>
                <a:lnTo>
                  <a:pt x="90349" y="59736"/>
                </a:lnTo>
                <a:lnTo>
                  <a:pt x="59736" y="90349"/>
                </a:lnTo>
                <a:lnTo>
                  <a:pt x="34677" y="125799"/>
                </a:lnTo>
                <a:lnTo>
                  <a:pt x="15890" y="165369"/>
                </a:lnTo>
                <a:lnTo>
                  <a:pt x="4092" y="208342"/>
                </a:lnTo>
                <a:lnTo>
                  <a:pt x="0" y="254000"/>
                </a:lnTo>
                <a:lnTo>
                  <a:pt x="0" y="3267075"/>
                </a:lnTo>
                <a:lnTo>
                  <a:pt x="4092" y="3312729"/>
                </a:lnTo>
                <a:lnTo>
                  <a:pt x="15890" y="3355700"/>
                </a:lnTo>
                <a:lnTo>
                  <a:pt x="34677" y="3395269"/>
                </a:lnTo>
                <a:lnTo>
                  <a:pt x="59736" y="3430720"/>
                </a:lnTo>
                <a:lnTo>
                  <a:pt x="90349" y="3461334"/>
                </a:lnTo>
                <a:lnTo>
                  <a:pt x="125799" y="3486394"/>
                </a:lnTo>
                <a:lnTo>
                  <a:pt x="165369" y="3505183"/>
                </a:lnTo>
                <a:lnTo>
                  <a:pt x="208342" y="3516982"/>
                </a:lnTo>
                <a:lnTo>
                  <a:pt x="254000" y="3521075"/>
                </a:lnTo>
                <a:lnTo>
                  <a:pt x="4508500" y="3521075"/>
                </a:lnTo>
                <a:lnTo>
                  <a:pt x="4554157" y="3516982"/>
                </a:lnTo>
                <a:lnTo>
                  <a:pt x="4597130" y="3505183"/>
                </a:lnTo>
                <a:lnTo>
                  <a:pt x="4636700" y="3486394"/>
                </a:lnTo>
                <a:lnTo>
                  <a:pt x="4672150" y="3461334"/>
                </a:lnTo>
                <a:lnTo>
                  <a:pt x="4702763" y="3430720"/>
                </a:lnTo>
                <a:lnTo>
                  <a:pt x="4727822" y="3395269"/>
                </a:lnTo>
                <a:lnTo>
                  <a:pt x="4746609" y="3355700"/>
                </a:lnTo>
                <a:lnTo>
                  <a:pt x="4758407" y="3312729"/>
                </a:lnTo>
                <a:lnTo>
                  <a:pt x="4762500" y="3267075"/>
                </a:lnTo>
                <a:lnTo>
                  <a:pt x="4762500" y="254000"/>
                </a:lnTo>
                <a:lnTo>
                  <a:pt x="4758407" y="208342"/>
                </a:lnTo>
                <a:lnTo>
                  <a:pt x="4746609" y="165369"/>
                </a:lnTo>
                <a:lnTo>
                  <a:pt x="4727822" y="125799"/>
                </a:lnTo>
                <a:lnTo>
                  <a:pt x="4702763" y="90349"/>
                </a:lnTo>
                <a:lnTo>
                  <a:pt x="4672150" y="59736"/>
                </a:lnTo>
                <a:lnTo>
                  <a:pt x="4636700" y="34677"/>
                </a:lnTo>
                <a:lnTo>
                  <a:pt x="4597130" y="15890"/>
                </a:lnTo>
                <a:lnTo>
                  <a:pt x="4554157" y="4092"/>
                </a:lnTo>
                <a:lnTo>
                  <a:pt x="4508500" y="0"/>
                </a:lnTo>
                <a:close/>
              </a:path>
            </a:pathLst>
          </a:custGeom>
          <a:solidFill>
            <a:srgbClr val="F9A059"/>
          </a:solidFill>
        </p:spPr>
        <p:txBody>
          <a:bodyPr wrap="square" lIns="0" tIns="0" rIns="0" bIns="0" rtlCol="0"/>
          <a:lstStyle/>
          <a:p/>
        </p:txBody>
      </p:sp>
      <p:sp>
        <p:nvSpPr>
          <p:cNvPr id="20" name="object 20"/>
          <p:cNvSpPr/>
          <p:nvPr/>
        </p:nvSpPr>
        <p:spPr>
          <a:xfrm>
            <a:off x="12403290" y="6605587"/>
            <a:ext cx="4762500" cy="1993900"/>
          </a:xfrm>
          <a:custGeom>
            <a:avLst/>
            <a:gdLst/>
            <a:ahLst/>
            <a:cxnLst/>
            <a:rect l="l" t="t" r="r" b="b"/>
            <a:pathLst>
              <a:path w="4762500" h="1993900">
                <a:moveTo>
                  <a:pt x="4508500" y="0"/>
                </a:moveTo>
                <a:lnTo>
                  <a:pt x="254000" y="0"/>
                </a:lnTo>
                <a:lnTo>
                  <a:pt x="208342" y="4092"/>
                </a:lnTo>
                <a:lnTo>
                  <a:pt x="165369" y="15890"/>
                </a:lnTo>
                <a:lnTo>
                  <a:pt x="125799" y="34677"/>
                </a:lnTo>
                <a:lnTo>
                  <a:pt x="90349" y="59736"/>
                </a:lnTo>
                <a:lnTo>
                  <a:pt x="59736" y="90349"/>
                </a:lnTo>
                <a:lnTo>
                  <a:pt x="34677" y="125799"/>
                </a:lnTo>
                <a:lnTo>
                  <a:pt x="15890" y="165369"/>
                </a:lnTo>
                <a:lnTo>
                  <a:pt x="4092" y="208342"/>
                </a:lnTo>
                <a:lnTo>
                  <a:pt x="0" y="254000"/>
                </a:lnTo>
                <a:lnTo>
                  <a:pt x="0" y="1739900"/>
                </a:lnTo>
                <a:lnTo>
                  <a:pt x="4092" y="1785554"/>
                </a:lnTo>
                <a:lnTo>
                  <a:pt x="15890" y="1828525"/>
                </a:lnTo>
                <a:lnTo>
                  <a:pt x="34677" y="1868094"/>
                </a:lnTo>
                <a:lnTo>
                  <a:pt x="59736" y="1903545"/>
                </a:lnTo>
                <a:lnTo>
                  <a:pt x="90349" y="1934159"/>
                </a:lnTo>
                <a:lnTo>
                  <a:pt x="125799" y="1959219"/>
                </a:lnTo>
                <a:lnTo>
                  <a:pt x="165369" y="1978008"/>
                </a:lnTo>
                <a:lnTo>
                  <a:pt x="208342" y="1989807"/>
                </a:lnTo>
                <a:lnTo>
                  <a:pt x="254000" y="1993900"/>
                </a:lnTo>
                <a:lnTo>
                  <a:pt x="4508500" y="1993900"/>
                </a:lnTo>
                <a:lnTo>
                  <a:pt x="4554157" y="1989807"/>
                </a:lnTo>
                <a:lnTo>
                  <a:pt x="4597130" y="1978008"/>
                </a:lnTo>
                <a:lnTo>
                  <a:pt x="4636700" y="1959219"/>
                </a:lnTo>
                <a:lnTo>
                  <a:pt x="4672150" y="1934159"/>
                </a:lnTo>
                <a:lnTo>
                  <a:pt x="4702763" y="1903545"/>
                </a:lnTo>
                <a:lnTo>
                  <a:pt x="4727822" y="1868094"/>
                </a:lnTo>
                <a:lnTo>
                  <a:pt x="4746609" y="1828525"/>
                </a:lnTo>
                <a:lnTo>
                  <a:pt x="4758407" y="1785554"/>
                </a:lnTo>
                <a:lnTo>
                  <a:pt x="4762500" y="1739900"/>
                </a:lnTo>
                <a:lnTo>
                  <a:pt x="4762500" y="254000"/>
                </a:lnTo>
                <a:lnTo>
                  <a:pt x="4758407" y="208342"/>
                </a:lnTo>
                <a:lnTo>
                  <a:pt x="4746609" y="165369"/>
                </a:lnTo>
                <a:lnTo>
                  <a:pt x="4727822" y="125799"/>
                </a:lnTo>
                <a:lnTo>
                  <a:pt x="4702763" y="90349"/>
                </a:lnTo>
                <a:lnTo>
                  <a:pt x="4672150" y="59736"/>
                </a:lnTo>
                <a:lnTo>
                  <a:pt x="4636700" y="34677"/>
                </a:lnTo>
                <a:lnTo>
                  <a:pt x="4597130" y="15890"/>
                </a:lnTo>
                <a:lnTo>
                  <a:pt x="4554157" y="4092"/>
                </a:lnTo>
                <a:lnTo>
                  <a:pt x="4508500" y="0"/>
                </a:lnTo>
                <a:close/>
              </a:path>
            </a:pathLst>
          </a:custGeom>
          <a:solidFill>
            <a:srgbClr val="F9A059"/>
          </a:solidFill>
        </p:spPr>
        <p:txBody>
          <a:bodyPr wrap="square" lIns="0" tIns="0" rIns="0" bIns="0" rtlCol="0"/>
          <a:lstStyle/>
          <a:p/>
        </p:txBody>
      </p:sp>
      <p:sp>
        <p:nvSpPr>
          <p:cNvPr id="21" name="object 21"/>
          <p:cNvSpPr txBox="1"/>
          <p:nvPr/>
        </p:nvSpPr>
        <p:spPr>
          <a:xfrm>
            <a:off x="12327090" y="6174928"/>
            <a:ext cx="4724400" cy="2364105"/>
          </a:xfrm>
          <a:prstGeom prst="rect">
            <a:avLst/>
          </a:prstGeom>
        </p:spPr>
        <p:txBody>
          <a:bodyPr wrap="square" lIns="0" tIns="12700" rIns="0" bIns="0" rtlCol="0" vert="horz">
            <a:spAutoFit/>
          </a:bodyPr>
          <a:lstStyle/>
          <a:p>
            <a:pPr marL="76200">
              <a:lnSpc>
                <a:spcPct val="100000"/>
              </a:lnSpc>
              <a:spcBef>
                <a:spcPts val="100"/>
              </a:spcBef>
            </a:pPr>
            <a:r>
              <a:rPr dirty="0" sz="2000" spc="-5" b="1">
                <a:solidFill>
                  <a:srgbClr val="373838"/>
                </a:solidFill>
                <a:latin typeface="Courier New"/>
                <a:cs typeface="Courier New"/>
              </a:rPr>
              <a:t>How do I improve in this</a:t>
            </a:r>
            <a:r>
              <a:rPr dirty="0" sz="2000" spc="5" b="1">
                <a:solidFill>
                  <a:srgbClr val="373838"/>
                </a:solidFill>
                <a:latin typeface="Courier New"/>
                <a:cs typeface="Courier New"/>
              </a:rPr>
              <a:t> </a:t>
            </a:r>
            <a:r>
              <a:rPr dirty="0" sz="2000" spc="-5" b="1">
                <a:solidFill>
                  <a:srgbClr val="373838"/>
                </a:solidFill>
                <a:latin typeface="Courier New"/>
                <a:cs typeface="Courier New"/>
              </a:rPr>
              <a:t>area?</a:t>
            </a:r>
            <a:endParaRPr sz="2000">
              <a:latin typeface="Courier New"/>
              <a:cs typeface="Courier New"/>
            </a:endParaRPr>
          </a:p>
          <a:p>
            <a:pPr marL="203200" marR="448945">
              <a:lnSpc>
                <a:spcPct val="138900"/>
              </a:lnSpc>
              <a:spcBef>
                <a:spcPts val="1370"/>
              </a:spcBef>
              <a:buSzPct val="66666"/>
              <a:buFont typeface="Calibri"/>
              <a:buChar char="●"/>
              <a:tabLst>
                <a:tab pos="427355" algn="l"/>
              </a:tabLst>
            </a:pPr>
            <a:r>
              <a:rPr dirty="0" sz="1800" spc="-5" b="1">
                <a:solidFill>
                  <a:srgbClr val="373838"/>
                </a:solidFill>
                <a:latin typeface="Courier New"/>
                <a:cs typeface="Courier New"/>
              </a:rPr>
              <a:t>Take time to reflect on your  decisions (before/after).</a:t>
            </a:r>
            <a:endParaRPr sz="1800">
              <a:latin typeface="Courier New"/>
              <a:cs typeface="Courier New"/>
            </a:endParaRPr>
          </a:p>
          <a:p>
            <a:pPr marL="203200" marR="586105">
              <a:lnSpc>
                <a:spcPct val="138900"/>
              </a:lnSpc>
              <a:spcBef>
                <a:spcPts val="1000"/>
              </a:spcBef>
              <a:buSzPct val="66666"/>
              <a:buFont typeface="Calibri"/>
              <a:buChar char="●"/>
              <a:tabLst>
                <a:tab pos="427355" algn="l"/>
              </a:tabLst>
            </a:pPr>
            <a:r>
              <a:rPr dirty="0" sz="1800" spc="-5" b="1">
                <a:solidFill>
                  <a:srgbClr val="373838"/>
                </a:solidFill>
                <a:latin typeface="Courier New"/>
                <a:cs typeface="Courier New"/>
              </a:rPr>
              <a:t>Try new things – be open to  life.</a:t>
            </a:r>
            <a:endParaRPr sz="1800">
              <a:latin typeface="Courier New"/>
              <a:cs typeface="Courier New"/>
            </a:endParaRPr>
          </a:p>
          <a:p>
            <a:pPr marL="203200">
              <a:lnSpc>
                <a:spcPct val="100000"/>
              </a:lnSpc>
              <a:spcBef>
                <a:spcPts val="440"/>
              </a:spcBef>
            </a:pPr>
            <a:r>
              <a:rPr dirty="0" u="sng" sz="1000" spc="-5" b="1">
                <a:solidFill>
                  <a:srgbClr val="205E9E"/>
                </a:solidFill>
                <a:uFill>
                  <a:solidFill>
                    <a:srgbClr val="205E9E"/>
                  </a:solidFill>
                </a:uFill>
                <a:latin typeface="Courier New"/>
                <a:cs typeface="Courier New"/>
                <a:hlinkClick r:id="rId3"/>
              </a:rPr>
              <a:t>http://www.wisdompage.com/developingwisdom.html</a:t>
            </a:r>
            <a:endParaRPr sz="1000">
              <a:latin typeface="Courier New"/>
              <a:cs typeface="Courier New"/>
            </a:endParaRPr>
          </a:p>
        </p:txBody>
      </p:sp>
      <p:sp>
        <p:nvSpPr>
          <p:cNvPr id="25" name="object 25"/>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Courageous</a:t>
            </a:r>
          </a:p>
        </p:txBody>
      </p:sp>
      <p:sp>
        <p:nvSpPr>
          <p:cNvPr id="22" name="object 22"/>
          <p:cNvSpPr txBox="1"/>
          <p:nvPr/>
        </p:nvSpPr>
        <p:spPr>
          <a:xfrm>
            <a:off x="8682190" y="2023500"/>
            <a:ext cx="3180080" cy="4978400"/>
          </a:xfrm>
          <a:prstGeom prst="rect">
            <a:avLst/>
          </a:prstGeom>
        </p:spPr>
        <p:txBody>
          <a:bodyPr wrap="square" lIns="0" tIns="12700" rIns="0" bIns="0" rtlCol="0" vert="horz">
            <a:spAutoFit/>
          </a:bodyPr>
          <a:lstStyle/>
          <a:p>
            <a:pPr marL="12700" marR="5080">
              <a:lnSpc>
                <a:spcPct val="138900"/>
              </a:lnSpc>
              <a:spcBef>
                <a:spcPts val="100"/>
              </a:spcBef>
            </a:pPr>
            <a:r>
              <a:rPr dirty="0" sz="1800" spc="-5" b="1">
                <a:solidFill>
                  <a:srgbClr val="373838"/>
                </a:solidFill>
                <a:latin typeface="Courier New"/>
                <a:cs typeface="Courier New"/>
              </a:rPr>
              <a:t>Wisdom is the  convergence of  knowledge and  experience. It blends  the intellectual and  emotional understanding  necessary to exercise  judgement that</a:t>
            </a:r>
            <a:r>
              <a:rPr dirty="0" sz="1800" spc="-15" b="1">
                <a:solidFill>
                  <a:srgbClr val="373838"/>
                </a:solidFill>
                <a:latin typeface="Courier New"/>
                <a:cs typeface="Courier New"/>
              </a:rPr>
              <a:t> </a:t>
            </a:r>
            <a:r>
              <a:rPr dirty="0" sz="1800" spc="-5" b="1">
                <a:solidFill>
                  <a:srgbClr val="373838"/>
                </a:solidFill>
                <a:latin typeface="Courier New"/>
                <a:cs typeface="Courier New"/>
              </a:rPr>
              <a:t>makes</a:t>
            </a:r>
            <a:endParaRPr sz="1800">
              <a:latin typeface="Courier New"/>
              <a:cs typeface="Courier New"/>
            </a:endParaRPr>
          </a:p>
          <a:p>
            <a:pPr marL="12700" marR="5080">
              <a:lnSpc>
                <a:spcPct val="138900"/>
              </a:lnSpc>
            </a:pPr>
            <a:r>
              <a:rPr dirty="0" sz="1800" spc="-5" b="1">
                <a:solidFill>
                  <a:srgbClr val="373838"/>
                </a:solidFill>
                <a:latin typeface="Courier New"/>
                <a:cs typeface="Courier New"/>
              </a:rPr>
              <a:t>a difference. It is  most necessary in high  stress situations as it  provides leadership and  direction.</a:t>
            </a:r>
            <a:endParaRPr sz="1800">
              <a:latin typeface="Courier New"/>
              <a:cs typeface="Courier New"/>
            </a:endParaRPr>
          </a:p>
        </p:txBody>
      </p:sp>
      <p:sp>
        <p:nvSpPr>
          <p:cNvPr id="23" name="object 23"/>
          <p:cNvSpPr txBox="1"/>
          <p:nvPr/>
        </p:nvSpPr>
        <p:spPr>
          <a:xfrm>
            <a:off x="12517590" y="2034473"/>
            <a:ext cx="4364355" cy="1168400"/>
          </a:xfrm>
          <a:prstGeom prst="rect">
            <a:avLst/>
          </a:prstGeom>
        </p:spPr>
        <p:txBody>
          <a:bodyPr wrap="square" lIns="0" tIns="12700" rIns="0" bIns="0" rtlCol="0" vert="horz">
            <a:spAutoFit/>
          </a:bodyPr>
          <a:lstStyle/>
          <a:p>
            <a:pPr marL="12700" marR="5080">
              <a:lnSpc>
                <a:spcPct val="138900"/>
              </a:lnSpc>
              <a:spcBef>
                <a:spcPts val="100"/>
              </a:spcBef>
              <a:buSzPct val="66666"/>
              <a:buFont typeface="Calibri"/>
              <a:buChar char="●"/>
              <a:tabLst>
                <a:tab pos="236854" algn="l"/>
                <a:tab pos="2206625" algn="l"/>
              </a:tabLst>
            </a:pPr>
            <a:r>
              <a:rPr dirty="0" sz="1800" spc="-5" b="1">
                <a:solidFill>
                  <a:srgbClr val="373838"/>
                </a:solidFill>
                <a:latin typeface="Courier New"/>
                <a:cs typeface="Courier New"/>
              </a:rPr>
              <a:t>It is the teacher that doesn’t  give</a:t>
            </a:r>
            <a:r>
              <a:rPr dirty="0" sz="1800" spc="20" b="1">
                <a:solidFill>
                  <a:srgbClr val="373838"/>
                </a:solidFill>
                <a:latin typeface="Courier New"/>
                <a:cs typeface="Courier New"/>
              </a:rPr>
              <a:t> </a:t>
            </a:r>
            <a:r>
              <a:rPr dirty="0" sz="1800" spc="-5" b="1">
                <a:solidFill>
                  <a:srgbClr val="373838"/>
                </a:solidFill>
                <a:latin typeface="Courier New"/>
                <a:cs typeface="Courier New"/>
              </a:rPr>
              <a:t>a</a:t>
            </a:r>
            <a:r>
              <a:rPr dirty="0" sz="1800" spc="25" b="1">
                <a:solidFill>
                  <a:srgbClr val="373838"/>
                </a:solidFill>
                <a:latin typeface="Courier New"/>
                <a:cs typeface="Courier New"/>
              </a:rPr>
              <a:t> </a:t>
            </a:r>
            <a:r>
              <a:rPr dirty="0" sz="1800" spc="-5" b="1">
                <a:solidFill>
                  <a:srgbClr val="373838"/>
                </a:solidFill>
                <a:latin typeface="Courier New"/>
                <a:cs typeface="Courier New"/>
              </a:rPr>
              <a:t>student	an easy way out  of a missed</a:t>
            </a:r>
            <a:r>
              <a:rPr dirty="0" sz="1800" spc="-10" b="1">
                <a:solidFill>
                  <a:srgbClr val="373838"/>
                </a:solidFill>
                <a:latin typeface="Courier New"/>
                <a:cs typeface="Courier New"/>
              </a:rPr>
              <a:t> </a:t>
            </a:r>
            <a:r>
              <a:rPr dirty="0" sz="1800" spc="-5" b="1">
                <a:solidFill>
                  <a:srgbClr val="373838"/>
                </a:solidFill>
                <a:latin typeface="Courier New"/>
                <a:cs typeface="Courier New"/>
              </a:rPr>
              <a:t>assignment.</a:t>
            </a:r>
            <a:endParaRPr sz="1800">
              <a:latin typeface="Courier New"/>
              <a:cs typeface="Courier New"/>
            </a:endParaRPr>
          </a:p>
        </p:txBody>
      </p:sp>
      <p:sp>
        <p:nvSpPr>
          <p:cNvPr id="24" name="object 24"/>
          <p:cNvSpPr txBox="1"/>
          <p:nvPr/>
        </p:nvSpPr>
        <p:spPr>
          <a:xfrm>
            <a:off x="12517590" y="3304475"/>
            <a:ext cx="4003040" cy="1168400"/>
          </a:xfrm>
          <a:prstGeom prst="rect">
            <a:avLst/>
          </a:prstGeom>
        </p:spPr>
        <p:txBody>
          <a:bodyPr wrap="square" lIns="0" tIns="12700" rIns="0" bIns="0" rtlCol="0" vert="horz">
            <a:spAutoFit/>
          </a:bodyPr>
          <a:lstStyle/>
          <a:p>
            <a:pPr algn="just" marL="12700" marR="5080">
              <a:lnSpc>
                <a:spcPct val="138900"/>
              </a:lnSpc>
              <a:spcBef>
                <a:spcPts val="100"/>
              </a:spcBef>
              <a:buSzPct val="66666"/>
              <a:buFont typeface="Calibri"/>
              <a:buChar char="●"/>
              <a:tabLst>
                <a:tab pos="236854" algn="l"/>
              </a:tabLst>
            </a:pPr>
            <a:r>
              <a:rPr dirty="0" sz="1800" spc="-5" b="1">
                <a:solidFill>
                  <a:srgbClr val="373838"/>
                </a:solidFill>
                <a:latin typeface="Courier New"/>
                <a:cs typeface="Courier New"/>
              </a:rPr>
              <a:t>It is the administrator who  develops key relationships to  avoid funding pitfalls.</a:t>
            </a:r>
            <a:endParaRPr sz="1800">
              <a:latin typeface="Courier New"/>
              <a:cs typeface="Courier New"/>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266700" y="128587"/>
            <a:ext cx="7378700" cy="9730105"/>
            <a:chOff x="266700" y="128587"/>
            <a:chExt cx="7378700" cy="9730105"/>
          </a:xfrm>
        </p:grpSpPr>
        <p:sp>
          <p:nvSpPr>
            <p:cNvPr id="3" name="object 3"/>
            <p:cNvSpPr/>
            <p:nvPr/>
          </p:nvSpPr>
          <p:spPr>
            <a:xfrm>
              <a:off x="1803400" y="2960687"/>
              <a:ext cx="5842000" cy="660400"/>
            </a:xfrm>
            <a:custGeom>
              <a:avLst/>
              <a:gdLst/>
              <a:ahLst/>
              <a:cxnLst/>
              <a:rect l="l" t="t" r="r" b="b"/>
              <a:pathLst>
                <a:path w="5842000" h="660400">
                  <a:moveTo>
                    <a:pt x="5511800" y="0"/>
                  </a:moveTo>
                  <a:lnTo>
                    <a:pt x="330200" y="0"/>
                  </a:lnTo>
                  <a:lnTo>
                    <a:pt x="281406" y="3580"/>
                  </a:lnTo>
                  <a:lnTo>
                    <a:pt x="234835" y="13980"/>
                  </a:lnTo>
                  <a:lnTo>
                    <a:pt x="190998" y="30690"/>
                  </a:lnTo>
                  <a:lnTo>
                    <a:pt x="150404" y="53198"/>
                  </a:lnTo>
                  <a:lnTo>
                    <a:pt x="113566" y="80994"/>
                  </a:lnTo>
                  <a:lnTo>
                    <a:pt x="80994" y="113566"/>
                  </a:lnTo>
                  <a:lnTo>
                    <a:pt x="53198" y="150404"/>
                  </a:lnTo>
                  <a:lnTo>
                    <a:pt x="30690" y="190998"/>
                  </a:lnTo>
                  <a:lnTo>
                    <a:pt x="13980" y="234835"/>
                  </a:lnTo>
                  <a:lnTo>
                    <a:pt x="3580" y="281406"/>
                  </a:lnTo>
                  <a:lnTo>
                    <a:pt x="0" y="330200"/>
                  </a:lnTo>
                  <a:lnTo>
                    <a:pt x="3580" y="378993"/>
                  </a:lnTo>
                  <a:lnTo>
                    <a:pt x="13980" y="425564"/>
                  </a:lnTo>
                  <a:lnTo>
                    <a:pt x="30690" y="469401"/>
                  </a:lnTo>
                  <a:lnTo>
                    <a:pt x="53198" y="509995"/>
                  </a:lnTo>
                  <a:lnTo>
                    <a:pt x="80994" y="546833"/>
                  </a:lnTo>
                  <a:lnTo>
                    <a:pt x="113566" y="579405"/>
                  </a:lnTo>
                  <a:lnTo>
                    <a:pt x="150404" y="607201"/>
                  </a:lnTo>
                  <a:lnTo>
                    <a:pt x="190998" y="629709"/>
                  </a:lnTo>
                  <a:lnTo>
                    <a:pt x="234835" y="646419"/>
                  </a:lnTo>
                  <a:lnTo>
                    <a:pt x="281406" y="656819"/>
                  </a:lnTo>
                  <a:lnTo>
                    <a:pt x="330200" y="660400"/>
                  </a:lnTo>
                  <a:lnTo>
                    <a:pt x="5511800" y="660400"/>
                  </a:lnTo>
                  <a:lnTo>
                    <a:pt x="5560593" y="656819"/>
                  </a:lnTo>
                  <a:lnTo>
                    <a:pt x="5607164" y="646419"/>
                  </a:lnTo>
                  <a:lnTo>
                    <a:pt x="5651001" y="629709"/>
                  </a:lnTo>
                  <a:lnTo>
                    <a:pt x="5691595" y="607201"/>
                  </a:lnTo>
                  <a:lnTo>
                    <a:pt x="5728433" y="579405"/>
                  </a:lnTo>
                  <a:lnTo>
                    <a:pt x="5761005" y="546833"/>
                  </a:lnTo>
                  <a:lnTo>
                    <a:pt x="5788801" y="509995"/>
                  </a:lnTo>
                  <a:lnTo>
                    <a:pt x="5811309" y="469401"/>
                  </a:lnTo>
                  <a:lnTo>
                    <a:pt x="5828019" y="425564"/>
                  </a:lnTo>
                  <a:lnTo>
                    <a:pt x="5838419" y="378993"/>
                  </a:lnTo>
                  <a:lnTo>
                    <a:pt x="5842000" y="330200"/>
                  </a:lnTo>
                  <a:lnTo>
                    <a:pt x="5838419" y="281406"/>
                  </a:lnTo>
                  <a:lnTo>
                    <a:pt x="5828019" y="234835"/>
                  </a:lnTo>
                  <a:lnTo>
                    <a:pt x="5811309" y="190998"/>
                  </a:lnTo>
                  <a:lnTo>
                    <a:pt x="5788801" y="150404"/>
                  </a:lnTo>
                  <a:lnTo>
                    <a:pt x="5761005" y="113566"/>
                  </a:lnTo>
                  <a:lnTo>
                    <a:pt x="5728433" y="80994"/>
                  </a:lnTo>
                  <a:lnTo>
                    <a:pt x="5691595" y="53198"/>
                  </a:lnTo>
                  <a:lnTo>
                    <a:pt x="5651001" y="30690"/>
                  </a:lnTo>
                  <a:lnTo>
                    <a:pt x="5607164" y="13980"/>
                  </a:lnTo>
                  <a:lnTo>
                    <a:pt x="5560593" y="3580"/>
                  </a:lnTo>
                  <a:lnTo>
                    <a:pt x="5511800" y="0"/>
                  </a:lnTo>
                  <a:close/>
                </a:path>
              </a:pathLst>
            </a:custGeom>
            <a:solidFill>
              <a:srgbClr val="F9A059"/>
            </a:solidFill>
          </p:spPr>
          <p:txBody>
            <a:bodyPr wrap="square" lIns="0" tIns="0" rIns="0" bIns="0" rtlCol="0"/>
            <a:lstStyle/>
            <a:p/>
          </p:txBody>
        </p:sp>
        <p:sp>
          <p:nvSpPr>
            <p:cNvPr id="4" name="object 4"/>
            <p:cNvSpPr/>
            <p:nvPr/>
          </p:nvSpPr>
          <p:spPr>
            <a:xfrm>
              <a:off x="2311400" y="1684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5" name="object 5"/>
            <p:cNvSpPr/>
            <p:nvPr/>
          </p:nvSpPr>
          <p:spPr>
            <a:xfrm>
              <a:off x="2311400" y="24780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6" name="object 6"/>
            <p:cNvSpPr/>
            <p:nvPr/>
          </p:nvSpPr>
          <p:spPr>
            <a:xfrm>
              <a:off x="2311400" y="32718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7" name="object 7"/>
            <p:cNvSpPr/>
            <p:nvPr/>
          </p:nvSpPr>
          <p:spPr>
            <a:xfrm>
              <a:off x="2311400" y="40655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8" name="object 8"/>
            <p:cNvSpPr/>
            <p:nvPr/>
          </p:nvSpPr>
          <p:spPr>
            <a:xfrm>
              <a:off x="2311400" y="4859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9" name="object 9"/>
            <p:cNvSpPr/>
            <p:nvPr/>
          </p:nvSpPr>
          <p:spPr>
            <a:xfrm>
              <a:off x="2311400" y="5640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0" name="object 10"/>
            <p:cNvSpPr/>
            <p:nvPr/>
          </p:nvSpPr>
          <p:spPr>
            <a:xfrm>
              <a:off x="2311400" y="64341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1" name="object 11"/>
            <p:cNvSpPr/>
            <p:nvPr/>
          </p:nvSpPr>
          <p:spPr>
            <a:xfrm>
              <a:off x="2311400" y="72278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2" name="object 12"/>
            <p:cNvSpPr/>
            <p:nvPr/>
          </p:nvSpPr>
          <p:spPr>
            <a:xfrm>
              <a:off x="2311400" y="80216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3" name="object 13"/>
            <p:cNvSpPr/>
            <p:nvPr/>
          </p:nvSpPr>
          <p:spPr>
            <a:xfrm>
              <a:off x="2311400" y="8815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4" name="object 14"/>
            <p:cNvSpPr/>
            <p:nvPr/>
          </p:nvSpPr>
          <p:spPr>
            <a:xfrm>
              <a:off x="2025130" y="3195459"/>
              <a:ext cx="217233" cy="144983"/>
            </a:xfrm>
            <a:prstGeom prst="rect">
              <a:avLst/>
            </a:prstGeom>
            <a:blipFill>
              <a:blip r:embed="rId2" cstate="print"/>
              <a:stretch>
                <a:fillRect/>
              </a:stretch>
            </a:blipFill>
          </p:spPr>
          <p:txBody>
            <a:bodyPr wrap="square" lIns="0" tIns="0" rIns="0" bIns="0" rtlCol="0"/>
            <a:lstStyle/>
            <a:p/>
          </p:txBody>
        </p:sp>
      </p:grpSp>
      <p:sp>
        <p:nvSpPr>
          <p:cNvPr id="15" name="object 15"/>
          <p:cNvSpPr txBox="1"/>
          <p:nvPr/>
        </p:nvSpPr>
        <p:spPr>
          <a:xfrm>
            <a:off x="3492500" y="1484434"/>
            <a:ext cx="4597400" cy="6781800"/>
          </a:xfrm>
          <a:prstGeom prst="rect">
            <a:avLst/>
          </a:prstGeom>
        </p:spPr>
        <p:txBody>
          <a:bodyPr wrap="square" lIns="0" tIns="12700" rIns="0" bIns="0" rtlCol="0" vert="horz">
            <a:spAutoFit/>
          </a:bodyPr>
          <a:lstStyle/>
          <a:p>
            <a:pPr marL="12700">
              <a:lnSpc>
                <a:spcPct val="100000"/>
              </a:lnSpc>
              <a:spcBef>
                <a:spcPts val="100"/>
              </a:spcBef>
            </a:pPr>
            <a:r>
              <a:rPr dirty="0" sz="3000" spc="-5" b="1">
                <a:solidFill>
                  <a:srgbClr val="373838"/>
                </a:solidFill>
                <a:latin typeface="Courier New"/>
                <a:cs typeface="Courier New"/>
              </a:rPr>
              <a:t>Creative/Flexible</a:t>
            </a:r>
            <a:endParaRPr sz="3000">
              <a:latin typeface="Courier New"/>
              <a:cs typeface="Courier New"/>
            </a:endParaRPr>
          </a:p>
          <a:p>
            <a:pPr marL="12700" marR="2291080">
              <a:lnSpc>
                <a:spcPct val="172200"/>
              </a:lnSpc>
            </a:pPr>
            <a:r>
              <a:rPr dirty="0" sz="3000" spc="-5" b="1">
                <a:solidFill>
                  <a:srgbClr val="373838"/>
                </a:solidFill>
                <a:latin typeface="Courier New"/>
                <a:cs typeface="Courier New"/>
              </a:rPr>
              <a:t>Wise  Simple  </a:t>
            </a:r>
            <a:r>
              <a:rPr dirty="0" sz="3000" spc="-5" b="1">
                <a:solidFill>
                  <a:srgbClr val="373838"/>
                </a:solidFill>
                <a:latin typeface="Courier New"/>
                <a:cs typeface="Courier New"/>
              </a:rPr>
              <a:t>Empathetic  </a:t>
            </a:r>
            <a:r>
              <a:rPr dirty="0" sz="3000" spc="-5" b="1">
                <a:solidFill>
                  <a:srgbClr val="373838"/>
                </a:solidFill>
                <a:latin typeface="Courier New"/>
                <a:cs typeface="Courier New"/>
              </a:rPr>
              <a:t>Dedicated  Humble</a:t>
            </a:r>
            <a:endParaRPr sz="3000">
              <a:latin typeface="Courier New"/>
              <a:cs typeface="Courier New"/>
            </a:endParaRPr>
          </a:p>
          <a:p>
            <a:pPr marL="12700" marR="5080">
              <a:lnSpc>
                <a:spcPct val="172200"/>
              </a:lnSpc>
            </a:pPr>
            <a:r>
              <a:rPr dirty="0" sz="3000" spc="-5" b="1">
                <a:solidFill>
                  <a:srgbClr val="373838"/>
                </a:solidFill>
                <a:latin typeface="Courier New"/>
                <a:cs typeface="Courier New"/>
              </a:rPr>
              <a:t>Collaborative  Persistent  Organized/Consistent</a:t>
            </a:r>
            <a:endParaRPr sz="3000">
              <a:latin typeface="Courier New"/>
              <a:cs typeface="Courier New"/>
            </a:endParaRPr>
          </a:p>
        </p:txBody>
      </p:sp>
      <p:sp>
        <p:nvSpPr>
          <p:cNvPr id="17" name="object 17"/>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Courageous</a:t>
            </a:r>
          </a:p>
        </p:txBody>
      </p:sp>
      <p:sp>
        <p:nvSpPr>
          <p:cNvPr id="16" name="object 16"/>
          <p:cNvSpPr txBox="1">
            <a:spLocks noGrp="1"/>
          </p:cNvSpPr>
          <p:nvPr>
            <p:ph type="title"/>
          </p:nvPr>
        </p:nvSpPr>
        <p:spPr>
          <a:prstGeom prst="rect"/>
        </p:spPr>
        <p:txBody>
          <a:bodyPr wrap="square" lIns="0" tIns="12700" rIns="0" bIns="0" rtlCol="0" vert="horz">
            <a:spAutoFit/>
          </a:bodyPr>
          <a:lstStyle/>
          <a:p>
            <a:pPr marL="1926589">
              <a:lnSpc>
                <a:spcPct val="100000"/>
              </a:lnSpc>
              <a:spcBef>
                <a:spcPts val="100"/>
              </a:spcBef>
            </a:pPr>
            <a:r>
              <a:rPr dirty="0" spc="-5"/>
              <a:t>10 Qualities of a Great Adult</a:t>
            </a:r>
            <a:r>
              <a:rPr dirty="0" spc="40"/>
              <a:t> </a:t>
            </a:r>
            <a:r>
              <a:rPr dirty="0" spc="-5"/>
              <a:t>Educator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266700" y="128587"/>
            <a:ext cx="7378700" cy="9730105"/>
            <a:chOff x="266700" y="128587"/>
            <a:chExt cx="7378700" cy="9730105"/>
          </a:xfrm>
        </p:grpSpPr>
        <p:sp>
          <p:nvSpPr>
            <p:cNvPr id="3" name="object 3"/>
            <p:cNvSpPr/>
            <p:nvPr/>
          </p:nvSpPr>
          <p:spPr>
            <a:xfrm>
              <a:off x="1803400" y="2960687"/>
              <a:ext cx="5842000" cy="660400"/>
            </a:xfrm>
            <a:custGeom>
              <a:avLst/>
              <a:gdLst/>
              <a:ahLst/>
              <a:cxnLst/>
              <a:rect l="l" t="t" r="r" b="b"/>
              <a:pathLst>
                <a:path w="5842000" h="660400">
                  <a:moveTo>
                    <a:pt x="5511800" y="0"/>
                  </a:moveTo>
                  <a:lnTo>
                    <a:pt x="330200" y="0"/>
                  </a:lnTo>
                  <a:lnTo>
                    <a:pt x="281406" y="3580"/>
                  </a:lnTo>
                  <a:lnTo>
                    <a:pt x="234835" y="13980"/>
                  </a:lnTo>
                  <a:lnTo>
                    <a:pt x="190998" y="30690"/>
                  </a:lnTo>
                  <a:lnTo>
                    <a:pt x="150404" y="53198"/>
                  </a:lnTo>
                  <a:lnTo>
                    <a:pt x="113566" y="80994"/>
                  </a:lnTo>
                  <a:lnTo>
                    <a:pt x="80994" y="113566"/>
                  </a:lnTo>
                  <a:lnTo>
                    <a:pt x="53198" y="150404"/>
                  </a:lnTo>
                  <a:lnTo>
                    <a:pt x="30690" y="190998"/>
                  </a:lnTo>
                  <a:lnTo>
                    <a:pt x="13980" y="234835"/>
                  </a:lnTo>
                  <a:lnTo>
                    <a:pt x="3580" y="281406"/>
                  </a:lnTo>
                  <a:lnTo>
                    <a:pt x="0" y="330200"/>
                  </a:lnTo>
                  <a:lnTo>
                    <a:pt x="3580" y="378993"/>
                  </a:lnTo>
                  <a:lnTo>
                    <a:pt x="13980" y="425564"/>
                  </a:lnTo>
                  <a:lnTo>
                    <a:pt x="30690" y="469401"/>
                  </a:lnTo>
                  <a:lnTo>
                    <a:pt x="53198" y="509995"/>
                  </a:lnTo>
                  <a:lnTo>
                    <a:pt x="80994" y="546833"/>
                  </a:lnTo>
                  <a:lnTo>
                    <a:pt x="113566" y="579405"/>
                  </a:lnTo>
                  <a:lnTo>
                    <a:pt x="150404" y="607201"/>
                  </a:lnTo>
                  <a:lnTo>
                    <a:pt x="190998" y="629709"/>
                  </a:lnTo>
                  <a:lnTo>
                    <a:pt x="234835" y="646419"/>
                  </a:lnTo>
                  <a:lnTo>
                    <a:pt x="281406" y="656819"/>
                  </a:lnTo>
                  <a:lnTo>
                    <a:pt x="330200" y="660400"/>
                  </a:lnTo>
                  <a:lnTo>
                    <a:pt x="5511800" y="660400"/>
                  </a:lnTo>
                  <a:lnTo>
                    <a:pt x="5560593" y="656819"/>
                  </a:lnTo>
                  <a:lnTo>
                    <a:pt x="5607164" y="646419"/>
                  </a:lnTo>
                  <a:lnTo>
                    <a:pt x="5651001" y="629709"/>
                  </a:lnTo>
                  <a:lnTo>
                    <a:pt x="5691595" y="607201"/>
                  </a:lnTo>
                  <a:lnTo>
                    <a:pt x="5728433" y="579405"/>
                  </a:lnTo>
                  <a:lnTo>
                    <a:pt x="5761005" y="546833"/>
                  </a:lnTo>
                  <a:lnTo>
                    <a:pt x="5788801" y="509995"/>
                  </a:lnTo>
                  <a:lnTo>
                    <a:pt x="5811309" y="469401"/>
                  </a:lnTo>
                  <a:lnTo>
                    <a:pt x="5828019" y="425564"/>
                  </a:lnTo>
                  <a:lnTo>
                    <a:pt x="5838419" y="378993"/>
                  </a:lnTo>
                  <a:lnTo>
                    <a:pt x="5842000" y="330200"/>
                  </a:lnTo>
                  <a:lnTo>
                    <a:pt x="5838419" y="281406"/>
                  </a:lnTo>
                  <a:lnTo>
                    <a:pt x="5828019" y="234835"/>
                  </a:lnTo>
                  <a:lnTo>
                    <a:pt x="5811309" y="190998"/>
                  </a:lnTo>
                  <a:lnTo>
                    <a:pt x="5788801" y="150404"/>
                  </a:lnTo>
                  <a:lnTo>
                    <a:pt x="5761005" y="113566"/>
                  </a:lnTo>
                  <a:lnTo>
                    <a:pt x="5728433" y="80994"/>
                  </a:lnTo>
                  <a:lnTo>
                    <a:pt x="5691595" y="53198"/>
                  </a:lnTo>
                  <a:lnTo>
                    <a:pt x="5651001" y="30690"/>
                  </a:lnTo>
                  <a:lnTo>
                    <a:pt x="5607164" y="13980"/>
                  </a:lnTo>
                  <a:lnTo>
                    <a:pt x="5560593" y="3580"/>
                  </a:lnTo>
                  <a:lnTo>
                    <a:pt x="5511800" y="0"/>
                  </a:lnTo>
                  <a:close/>
                </a:path>
              </a:pathLst>
            </a:custGeom>
            <a:solidFill>
              <a:srgbClr val="F9A059"/>
            </a:solidFill>
          </p:spPr>
          <p:txBody>
            <a:bodyPr wrap="square" lIns="0" tIns="0" rIns="0" bIns="0" rtlCol="0"/>
            <a:lstStyle/>
            <a:p/>
          </p:txBody>
        </p:sp>
        <p:sp>
          <p:nvSpPr>
            <p:cNvPr id="4" name="object 4"/>
            <p:cNvSpPr/>
            <p:nvPr/>
          </p:nvSpPr>
          <p:spPr>
            <a:xfrm>
              <a:off x="2311400" y="1684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5" name="object 5"/>
            <p:cNvSpPr/>
            <p:nvPr/>
          </p:nvSpPr>
          <p:spPr>
            <a:xfrm>
              <a:off x="2311400" y="24780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6" name="object 6"/>
            <p:cNvSpPr/>
            <p:nvPr/>
          </p:nvSpPr>
          <p:spPr>
            <a:xfrm>
              <a:off x="2311400" y="32718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7" name="object 7"/>
            <p:cNvSpPr/>
            <p:nvPr/>
          </p:nvSpPr>
          <p:spPr>
            <a:xfrm>
              <a:off x="2311400" y="40655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8" name="object 8"/>
            <p:cNvSpPr/>
            <p:nvPr/>
          </p:nvSpPr>
          <p:spPr>
            <a:xfrm>
              <a:off x="2311400" y="4859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9" name="object 9"/>
            <p:cNvSpPr/>
            <p:nvPr/>
          </p:nvSpPr>
          <p:spPr>
            <a:xfrm>
              <a:off x="2311400" y="5640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0" name="object 10"/>
            <p:cNvSpPr/>
            <p:nvPr/>
          </p:nvSpPr>
          <p:spPr>
            <a:xfrm>
              <a:off x="2311400" y="64341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1" name="object 11"/>
            <p:cNvSpPr/>
            <p:nvPr/>
          </p:nvSpPr>
          <p:spPr>
            <a:xfrm>
              <a:off x="2311400" y="72278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2" name="object 12"/>
            <p:cNvSpPr/>
            <p:nvPr/>
          </p:nvSpPr>
          <p:spPr>
            <a:xfrm>
              <a:off x="2311400" y="80216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3" name="object 13"/>
            <p:cNvSpPr/>
            <p:nvPr/>
          </p:nvSpPr>
          <p:spPr>
            <a:xfrm>
              <a:off x="2311400" y="8815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4" name="object 14"/>
            <p:cNvSpPr/>
            <p:nvPr/>
          </p:nvSpPr>
          <p:spPr>
            <a:xfrm>
              <a:off x="2025130" y="3195459"/>
              <a:ext cx="217233" cy="144983"/>
            </a:xfrm>
            <a:prstGeom prst="rect">
              <a:avLst/>
            </a:prstGeom>
            <a:blipFill>
              <a:blip r:embed="rId2" cstate="print"/>
              <a:stretch>
                <a:fillRect/>
              </a:stretch>
            </a:blipFill>
          </p:spPr>
          <p:txBody>
            <a:bodyPr wrap="square" lIns="0" tIns="0" rIns="0" bIns="0" rtlCol="0"/>
            <a:lstStyle/>
            <a:p/>
          </p:txBody>
        </p:sp>
      </p:grpSp>
      <p:sp>
        <p:nvSpPr>
          <p:cNvPr id="15" name="object 15"/>
          <p:cNvSpPr txBox="1">
            <a:spLocks noGrp="1"/>
          </p:cNvSpPr>
          <p:nvPr>
            <p:ph idx="2" sz="half"/>
          </p:nvPr>
        </p:nvSpPr>
        <p:spPr>
          <a:prstGeom prst="rect"/>
        </p:spPr>
        <p:txBody>
          <a:bodyPr wrap="square" lIns="0" tIns="12700" rIns="0" bIns="0" rtlCol="0" vert="horz">
            <a:spAutoFit/>
          </a:bodyPr>
          <a:lstStyle/>
          <a:p>
            <a:pPr marL="12700">
              <a:lnSpc>
                <a:spcPct val="100000"/>
              </a:lnSpc>
              <a:spcBef>
                <a:spcPts val="100"/>
              </a:spcBef>
            </a:pPr>
            <a:r>
              <a:rPr dirty="0" spc="-5"/>
              <a:t>Creative/Flexible</a:t>
            </a:r>
          </a:p>
          <a:p>
            <a:pPr marL="12700" marR="2291080">
              <a:lnSpc>
                <a:spcPct val="172200"/>
              </a:lnSpc>
            </a:pPr>
            <a:r>
              <a:rPr dirty="0" spc="-5"/>
              <a:t>Wise  Simple  </a:t>
            </a:r>
            <a:r>
              <a:rPr dirty="0" spc="-5"/>
              <a:t>Empathetic  </a:t>
            </a:r>
            <a:r>
              <a:rPr dirty="0" spc="-5"/>
              <a:t>Dedicated  Humble</a:t>
            </a:r>
          </a:p>
          <a:p>
            <a:pPr marL="12700" marR="5080">
              <a:lnSpc>
                <a:spcPct val="172200"/>
              </a:lnSpc>
            </a:pPr>
            <a:r>
              <a:rPr dirty="0" spc="-5"/>
              <a:t>Collaborative  Persistent  Organized/Consistent</a:t>
            </a:r>
          </a:p>
        </p:txBody>
      </p:sp>
      <p:sp>
        <p:nvSpPr>
          <p:cNvPr id="16" name="object 16"/>
          <p:cNvSpPr txBox="1"/>
          <p:nvPr/>
        </p:nvSpPr>
        <p:spPr>
          <a:xfrm>
            <a:off x="8682190" y="1506090"/>
            <a:ext cx="1701800" cy="330200"/>
          </a:xfrm>
          <a:prstGeom prst="rect">
            <a:avLst/>
          </a:prstGeom>
        </p:spPr>
        <p:txBody>
          <a:bodyPr wrap="square" lIns="0" tIns="12700" rIns="0" bIns="0" rtlCol="0" vert="horz">
            <a:spAutoFit/>
          </a:bodyPr>
          <a:lstStyle/>
          <a:p>
            <a:pPr marL="12700">
              <a:lnSpc>
                <a:spcPct val="100000"/>
              </a:lnSpc>
              <a:spcBef>
                <a:spcPts val="100"/>
              </a:spcBef>
            </a:pPr>
            <a:r>
              <a:rPr dirty="0" sz="2000" spc="-5" b="1">
                <a:solidFill>
                  <a:srgbClr val="373838"/>
                </a:solidFill>
                <a:latin typeface="Courier New"/>
                <a:cs typeface="Courier New"/>
              </a:rPr>
              <a:t>What is</a:t>
            </a:r>
            <a:r>
              <a:rPr dirty="0" sz="2000" spc="-60" b="1">
                <a:solidFill>
                  <a:srgbClr val="373838"/>
                </a:solidFill>
                <a:latin typeface="Courier New"/>
                <a:cs typeface="Courier New"/>
              </a:rPr>
              <a:t> </a:t>
            </a:r>
            <a:r>
              <a:rPr dirty="0" sz="2000" spc="-5" b="1">
                <a:solidFill>
                  <a:srgbClr val="373838"/>
                </a:solidFill>
                <a:latin typeface="Courier New"/>
                <a:cs typeface="Courier New"/>
              </a:rPr>
              <a:t>it?</a:t>
            </a:r>
            <a:endParaRPr sz="2000">
              <a:latin typeface="Courier New"/>
              <a:cs typeface="Courier New"/>
            </a:endParaRPr>
          </a:p>
        </p:txBody>
      </p:sp>
      <p:sp>
        <p:nvSpPr>
          <p:cNvPr id="17" name="object 17"/>
          <p:cNvSpPr txBox="1">
            <a:spLocks noGrp="1"/>
          </p:cNvSpPr>
          <p:nvPr>
            <p:ph type="title"/>
          </p:nvPr>
        </p:nvSpPr>
        <p:spPr>
          <a:prstGeom prst="rect"/>
        </p:spPr>
        <p:txBody>
          <a:bodyPr wrap="square" lIns="0" tIns="12700" rIns="0" bIns="0" rtlCol="0" vert="horz">
            <a:spAutoFit/>
          </a:bodyPr>
          <a:lstStyle/>
          <a:p>
            <a:pPr marL="1926589">
              <a:lnSpc>
                <a:spcPct val="100000"/>
              </a:lnSpc>
              <a:spcBef>
                <a:spcPts val="100"/>
              </a:spcBef>
            </a:pPr>
            <a:r>
              <a:rPr dirty="0" spc="-5"/>
              <a:t>10 Qualities of a Great Adult</a:t>
            </a:r>
            <a:r>
              <a:rPr dirty="0" spc="40"/>
              <a:t> </a:t>
            </a:r>
            <a:r>
              <a:rPr dirty="0" spc="-5"/>
              <a:t>Educator</a:t>
            </a:r>
          </a:p>
        </p:txBody>
      </p:sp>
      <p:sp>
        <p:nvSpPr>
          <p:cNvPr id="18" name="object 18"/>
          <p:cNvSpPr/>
          <p:nvPr/>
        </p:nvSpPr>
        <p:spPr>
          <a:xfrm>
            <a:off x="8567890" y="1947862"/>
            <a:ext cx="3429000" cy="6651625"/>
          </a:xfrm>
          <a:custGeom>
            <a:avLst/>
            <a:gdLst/>
            <a:ahLst/>
            <a:cxnLst/>
            <a:rect l="l" t="t" r="r" b="b"/>
            <a:pathLst>
              <a:path w="3429000" h="6651625">
                <a:moveTo>
                  <a:pt x="3175000" y="0"/>
                </a:moveTo>
                <a:lnTo>
                  <a:pt x="254000" y="0"/>
                </a:lnTo>
                <a:lnTo>
                  <a:pt x="208342" y="4092"/>
                </a:lnTo>
                <a:lnTo>
                  <a:pt x="165369" y="15890"/>
                </a:lnTo>
                <a:lnTo>
                  <a:pt x="125799" y="34677"/>
                </a:lnTo>
                <a:lnTo>
                  <a:pt x="90349" y="59736"/>
                </a:lnTo>
                <a:lnTo>
                  <a:pt x="59736" y="90349"/>
                </a:lnTo>
                <a:lnTo>
                  <a:pt x="34677" y="125799"/>
                </a:lnTo>
                <a:lnTo>
                  <a:pt x="15890" y="165369"/>
                </a:lnTo>
                <a:lnTo>
                  <a:pt x="4092" y="208342"/>
                </a:lnTo>
                <a:lnTo>
                  <a:pt x="0" y="254000"/>
                </a:lnTo>
                <a:lnTo>
                  <a:pt x="0" y="6397625"/>
                </a:lnTo>
                <a:lnTo>
                  <a:pt x="4092" y="6443279"/>
                </a:lnTo>
                <a:lnTo>
                  <a:pt x="15890" y="6486250"/>
                </a:lnTo>
                <a:lnTo>
                  <a:pt x="34677" y="6525819"/>
                </a:lnTo>
                <a:lnTo>
                  <a:pt x="59736" y="6561270"/>
                </a:lnTo>
                <a:lnTo>
                  <a:pt x="90349" y="6591884"/>
                </a:lnTo>
                <a:lnTo>
                  <a:pt x="125799" y="6616944"/>
                </a:lnTo>
                <a:lnTo>
                  <a:pt x="165369" y="6635733"/>
                </a:lnTo>
                <a:lnTo>
                  <a:pt x="208342" y="6647532"/>
                </a:lnTo>
                <a:lnTo>
                  <a:pt x="254000" y="6651625"/>
                </a:lnTo>
                <a:lnTo>
                  <a:pt x="3175000" y="6651625"/>
                </a:lnTo>
                <a:lnTo>
                  <a:pt x="3220657" y="6647532"/>
                </a:lnTo>
                <a:lnTo>
                  <a:pt x="3263630" y="6635733"/>
                </a:lnTo>
                <a:lnTo>
                  <a:pt x="3303200" y="6616944"/>
                </a:lnTo>
                <a:lnTo>
                  <a:pt x="3338650" y="6591884"/>
                </a:lnTo>
                <a:lnTo>
                  <a:pt x="3369263" y="6561270"/>
                </a:lnTo>
                <a:lnTo>
                  <a:pt x="3394322" y="6525819"/>
                </a:lnTo>
                <a:lnTo>
                  <a:pt x="3413109" y="6486250"/>
                </a:lnTo>
                <a:lnTo>
                  <a:pt x="3424907" y="6443279"/>
                </a:lnTo>
                <a:lnTo>
                  <a:pt x="3429000" y="6397625"/>
                </a:lnTo>
                <a:lnTo>
                  <a:pt x="3429000" y="254000"/>
                </a:lnTo>
                <a:lnTo>
                  <a:pt x="3424907" y="208342"/>
                </a:lnTo>
                <a:lnTo>
                  <a:pt x="3413109" y="165369"/>
                </a:lnTo>
                <a:lnTo>
                  <a:pt x="3394322" y="125799"/>
                </a:lnTo>
                <a:lnTo>
                  <a:pt x="3369263" y="90349"/>
                </a:lnTo>
                <a:lnTo>
                  <a:pt x="3338650" y="59736"/>
                </a:lnTo>
                <a:lnTo>
                  <a:pt x="3303200" y="34677"/>
                </a:lnTo>
                <a:lnTo>
                  <a:pt x="3263630" y="15890"/>
                </a:lnTo>
                <a:lnTo>
                  <a:pt x="3220657" y="4092"/>
                </a:lnTo>
                <a:lnTo>
                  <a:pt x="3175000" y="0"/>
                </a:lnTo>
                <a:close/>
              </a:path>
            </a:pathLst>
          </a:custGeom>
          <a:solidFill>
            <a:srgbClr val="F9A059"/>
          </a:solidFill>
        </p:spPr>
        <p:txBody>
          <a:bodyPr wrap="square" lIns="0" tIns="0" rIns="0" bIns="0" rtlCol="0"/>
          <a:lstStyle/>
          <a:p/>
        </p:txBody>
      </p:sp>
      <p:sp>
        <p:nvSpPr>
          <p:cNvPr id="19" name="object 19"/>
          <p:cNvSpPr txBox="1"/>
          <p:nvPr/>
        </p:nvSpPr>
        <p:spPr>
          <a:xfrm>
            <a:off x="8682190" y="2023500"/>
            <a:ext cx="3042920" cy="5979160"/>
          </a:xfrm>
          <a:prstGeom prst="rect">
            <a:avLst/>
          </a:prstGeom>
        </p:spPr>
        <p:txBody>
          <a:bodyPr wrap="square" lIns="0" tIns="12700" rIns="0" bIns="0" rtlCol="0" vert="horz">
            <a:spAutoFit/>
          </a:bodyPr>
          <a:lstStyle/>
          <a:p>
            <a:pPr marL="12700" marR="5080">
              <a:lnSpc>
                <a:spcPct val="138900"/>
              </a:lnSpc>
              <a:spcBef>
                <a:spcPts val="100"/>
              </a:spcBef>
            </a:pPr>
            <a:r>
              <a:rPr dirty="0" sz="1800" spc="-5" b="1">
                <a:solidFill>
                  <a:srgbClr val="373838"/>
                </a:solidFill>
                <a:latin typeface="Courier New"/>
                <a:cs typeface="Courier New"/>
              </a:rPr>
              <a:t>The ability to design  everything from  physical spaces to  programs to lessons in  </a:t>
            </a:r>
            <a:r>
              <a:rPr dirty="0" sz="1800" b="1">
                <a:solidFill>
                  <a:srgbClr val="373838"/>
                </a:solidFill>
                <a:latin typeface="Courier New"/>
                <a:cs typeface="Courier New"/>
              </a:rPr>
              <a:t> </a:t>
            </a:r>
            <a:r>
              <a:rPr dirty="0" sz="1800" spc="-5" b="1">
                <a:solidFill>
                  <a:srgbClr val="373838"/>
                </a:solidFill>
                <a:latin typeface="Courier New"/>
                <a:cs typeface="Courier New"/>
              </a:rPr>
              <a:t>a manner that provides  </a:t>
            </a:r>
            <a:r>
              <a:rPr dirty="0" sz="1800" b="1">
                <a:solidFill>
                  <a:srgbClr val="373838"/>
                </a:solidFill>
                <a:latin typeface="Courier New"/>
                <a:cs typeface="Courier New"/>
              </a:rPr>
              <a:t> </a:t>
            </a:r>
            <a:r>
              <a:rPr dirty="0" sz="1800" spc="-5" b="1">
                <a:solidFill>
                  <a:srgbClr val="373838"/>
                </a:solidFill>
                <a:latin typeface="Courier New"/>
                <a:cs typeface="Courier New"/>
              </a:rPr>
              <a:t>a simple and effective  pathway for</a:t>
            </a:r>
            <a:r>
              <a:rPr dirty="0" sz="1800" spc="-15" b="1">
                <a:solidFill>
                  <a:srgbClr val="373838"/>
                </a:solidFill>
                <a:latin typeface="Courier New"/>
                <a:cs typeface="Courier New"/>
              </a:rPr>
              <a:t> </a:t>
            </a:r>
            <a:r>
              <a:rPr dirty="0" sz="1800" spc="-5" b="1">
                <a:solidFill>
                  <a:srgbClr val="373838"/>
                </a:solidFill>
                <a:latin typeface="Courier New"/>
                <a:cs typeface="Courier New"/>
              </a:rPr>
              <a:t>students.</a:t>
            </a:r>
            <a:endParaRPr sz="1800">
              <a:latin typeface="Courier New"/>
              <a:cs typeface="Courier New"/>
            </a:endParaRPr>
          </a:p>
          <a:p>
            <a:pPr marL="12700" marR="5080">
              <a:lnSpc>
                <a:spcPct val="138900"/>
              </a:lnSpc>
              <a:spcBef>
                <a:spcPts val="1000"/>
              </a:spcBef>
            </a:pPr>
            <a:r>
              <a:rPr dirty="0" sz="1800" spc="-5" b="1">
                <a:solidFill>
                  <a:srgbClr val="373838"/>
                </a:solidFill>
                <a:latin typeface="Courier New"/>
                <a:cs typeface="Courier New"/>
              </a:rPr>
              <a:t>This is critical to  student success in the  early stages of their  development.</a:t>
            </a:r>
            <a:endParaRPr sz="1800">
              <a:latin typeface="Courier New"/>
              <a:cs typeface="Courier New"/>
            </a:endParaRPr>
          </a:p>
          <a:p>
            <a:pPr marL="12700" marR="965200">
              <a:lnSpc>
                <a:spcPct val="138900"/>
              </a:lnSpc>
              <a:spcBef>
                <a:spcPts val="1000"/>
              </a:spcBef>
            </a:pPr>
            <a:r>
              <a:rPr dirty="0" sz="1800" spc="-5" b="1" i="1">
                <a:solidFill>
                  <a:srgbClr val="373838"/>
                </a:solidFill>
                <a:latin typeface="Courier New"/>
                <a:cs typeface="Courier New"/>
              </a:rPr>
              <a:t>Simplicity is  </a:t>
            </a:r>
            <a:r>
              <a:rPr dirty="0" sz="1800" spc="-5" b="1" i="1">
                <a:solidFill>
                  <a:srgbClr val="373838"/>
                </a:solidFill>
                <a:latin typeface="Courier New"/>
                <a:cs typeface="Courier New"/>
              </a:rPr>
              <a:t>the ultimate  </a:t>
            </a:r>
            <a:r>
              <a:rPr dirty="0" sz="1800" spc="-5" b="1" i="1">
                <a:solidFill>
                  <a:srgbClr val="373838"/>
                </a:solidFill>
                <a:latin typeface="Courier New"/>
                <a:cs typeface="Courier New"/>
              </a:rPr>
              <a:t>sophistication.</a:t>
            </a:r>
            <a:endParaRPr sz="1800">
              <a:latin typeface="Courier New"/>
              <a:cs typeface="Courier New"/>
            </a:endParaRPr>
          </a:p>
          <a:p>
            <a:pPr marL="12700">
              <a:lnSpc>
                <a:spcPct val="100000"/>
              </a:lnSpc>
              <a:spcBef>
                <a:spcPts val="1440"/>
              </a:spcBef>
            </a:pPr>
            <a:r>
              <a:rPr dirty="0" sz="1200" spc="-5" b="1">
                <a:solidFill>
                  <a:srgbClr val="373838"/>
                </a:solidFill>
                <a:latin typeface="Courier New"/>
                <a:cs typeface="Courier New"/>
              </a:rPr>
              <a:t>– Leonardo da</a:t>
            </a:r>
            <a:r>
              <a:rPr dirty="0" sz="1200" spc="-10" b="1">
                <a:solidFill>
                  <a:srgbClr val="373838"/>
                </a:solidFill>
                <a:latin typeface="Courier New"/>
                <a:cs typeface="Courier New"/>
              </a:rPr>
              <a:t> </a:t>
            </a:r>
            <a:r>
              <a:rPr dirty="0" sz="1200" spc="-5" b="1">
                <a:solidFill>
                  <a:srgbClr val="373838"/>
                </a:solidFill>
                <a:latin typeface="Courier New"/>
                <a:cs typeface="Courier New"/>
              </a:rPr>
              <a:t>Vinci</a:t>
            </a:r>
            <a:endParaRPr sz="1200">
              <a:latin typeface="Courier New"/>
              <a:cs typeface="Courier New"/>
            </a:endParaRPr>
          </a:p>
        </p:txBody>
      </p:sp>
      <p:sp>
        <p:nvSpPr>
          <p:cNvPr id="20" name="object 20"/>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Courageous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266700" y="128587"/>
            <a:ext cx="7378700" cy="9730105"/>
            <a:chOff x="266700" y="128587"/>
            <a:chExt cx="7378700" cy="9730105"/>
          </a:xfrm>
        </p:grpSpPr>
        <p:sp>
          <p:nvSpPr>
            <p:cNvPr id="3" name="object 3"/>
            <p:cNvSpPr/>
            <p:nvPr/>
          </p:nvSpPr>
          <p:spPr>
            <a:xfrm>
              <a:off x="1803400" y="2960687"/>
              <a:ext cx="5842000" cy="660400"/>
            </a:xfrm>
            <a:custGeom>
              <a:avLst/>
              <a:gdLst/>
              <a:ahLst/>
              <a:cxnLst/>
              <a:rect l="l" t="t" r="r" b="b"/>
              <a:pathLst>
                <a:path w="5842000" h="660400">
                  <a:moveTo>
                    <a:pt x="5511800" y="0"/>
                  </a:moveTo>
                  <a:lnTo>
                    <a:pt x="330200" y="0"/>
                  </a:lnTo>
                  <a:lnTo>
                    <a:pt x="281406" y="3580"/>
                  </a:lnTo>
                  <a:lnTo>
                    <a:pt x="234835" y="13980"/>
                  </a:lnTo>
                  <a:lnTo>
                    <a:pt x="190998" y="30690"/>
                  </a:lnTo>
                  <a:lnTo>
                    <a:pt x="150404" y="53198"/>
                  </a:lnTo>
                  <a:lnTo>
                    <a:pt x="113566" y="80994"/>
                  </a:lnTo>
                  <a:lnTo>
                    <a:pt x="80994" y="113566"/>
                  </a:lnTo>
                  <a:lnTo>
                    <a:pt x="53198" y="150404"/>
                  </a:lnTo>
                  <a:lnTo>
                    <a:pt x="30690" y="190998"/>
                  </a:lnTo>
                  <a:lnTo>
                    <a:pt x="13980" y="234835"/>
                  </a:lnTo>
                  <a:lnTo>
                    <a:pt x="3580" y="281406"/>
                  </a:lnTo>
                  <a:lnTo>
                    <a:pt x="0" y="330200"/>
                  </a:lnTo>
                  <a:lnTo>
                    <a:pt x="3580" y="378993"/>
                  </a:lnTo>
                  <a:lnTo>
                    <a:pt x="13980" y="425564"/>
                  </a:lnTo>
                  <a:lnTo>
                    <a:pt x="30690" y="469401"/>
                  </a:lnTo>
                  <a:lnTo>
                    <a:pt x="53198" y="509995"/>
                  </a:lnTo>
                  <a:lnTo>
                    <a:pt x="80994" y="546833"/>
                  </a:lnTo>
                  <a:lnTo>
                    <a:pt x="113566" y="579405"/>
                  </a:lnTo>
                  <a:lnTo>
                    <a:pt x="150404" y="607201"/>
                  </a:lnTo>
                  <a:lnTo>
                    <a:pt x="190998" y="629709"/>
                  </a:lnTo>
                  <a:lnTo>
                    <a:pt x="234835" y="646419"/>
                  </a:lnTo>
                  <a:lnTo>
                    <a:pt x="281406" y="656819"/>
                  </a:lnTo>
                  <a:lnTo>
                    <a:pt x="330200" y="660400"/>
                  </a:lnTo>
                  <a:lnTo>
                    <a:pt x="5511800" y="660400"/>
                  </a:lnTo>
                  <a:lnTo>
                    <a:pt x="5560593" y="656819"/>
                  </a:lnTo>
                  <a:lnTo>
                    <a:pt x="5607164" y="646419"/>
                  </a:lnTo>
                  <a:lnTo>
                    <a:pt x="5651001" y="629709"/>
                  </a:lnTo>
                  <a:lnTo>
                    <a:pt x="5691595" y="607201"/>
                  </a:lnTo>
                  <a:lnTo>
                    <a:pt x="5728433" y="579405"/>
                  </a:lnTo>
                  <a:lnTo>
                    <a:pt x="5761005" y="546833"/>
                  </a:lnTo>
                  <a:lnTo>
                    <a:pt x="5788801" y="509995"/>
                  </a:lnTo>
                  <a:lnTo>
                    <a:pt x="5811309" y="469401"/>
                  </a:lnTo>
                  <a:lnTo>
                    <a:pt x="5828019" y="425564"/>
                  </a:lnTo>
                  <a:lnTo>
                    <a:pt x="5838419" y="378993"/>
                  </a:lnTo>
                  <a:lnTo>
                    <a:pt x="5842000" y="330200"/>
                  </a:lnTo>
                  <a:lnTo>
                    <a:pt x="5838419" y="281406"/>
                  </a:lnTo>
                  <a:lnTo>
                    <a:pt x="5828019" y="234835"/>
                  </a:lnTo>
                  <a:lnTo>
                    <a:pt x="5811309" y="190998"/>
                  </a:lnTo>
                  <a:lnTo>
                    <a:pt x="5788801" y="150404"/>
                  </a:lnTo>
                  <a:lnTo>
                    <a:pt x="5761005" y="113566"/>
                  </a:lnTo>
                  <a:lnTo>
                    <a:pt x="5728433" y="80994"/>
                  </a:lnTo>
                  <a:lnTo>
                    <a:pt x="5691595" y="53198"/>
                  </a:lnTo>
                  <a:lnTo>
                    <a:pt x="5651001" y="30690"/>
                  </a:lnTo>
                  <a:lnTo>
                    <a:pt x="5607164" y="13980"/>
                  </a:lnTo>
                  <a:lnTo>
                    <a:pt x="5560593" y="3580"/>
                  </a:lnTo>
                  <a:lnTo>
                    <a:pt x="5511800" y="0"/>
                  </a:lnTo>
                  <a:close/>
                </a:path>
              </a:pathLst>
            </a:custGeom>
            <a:solidFill>
              <a:srgbClr val="F9A059"/>
            </a:solidFill>
          </p:spPr>
          <p:txBody>
            <a:bodyPr wrap="square" lIns="0" tIns="0" rIns="0" bIns="0" rtlCol="0"/>
            <a:lstStyle/>
            <a:p/>
          </p:txBody>
        </p:sp>
        <p:sp>
          <p:nvSpPr>
            <p:cNvPr id="4" name="object 4"/>
            <p:cNvSpPr/>
            <p:nvPr/>
          </p:nvSpPr>
          <p:spPr>
            <a:xfrm>
              <a:off x="2311400" y="1684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5" name="object 5"/>
            <p:cNvSpPr/>
            <p:nvPr/>
          </p:nvSpPr>
          <p:spPr>
            <a:xfrm>
              <a:off x="2311400" y="24780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6" name="object 6"/>
            <p:cNvSpPr/>
            <p:nvPr/>
          </p:nvSpPr>
          <p:spPr>
            <a:xfrm>
              <a:off x="2311400" y="32718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7" name="object 7"/>
            <p:cNvSpPr/>
            <p:nvPr/>
          </p:nvSpPr>
          <p:spPr>
            <a:xfrm>
              <a:off x="2311400" y="40655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8" name="object 8"/>
            <p:cNvSpPr/>
            <p:nvPr/>
          </p:nvSpPr>
          <p:spPr>
            <a:xfrm>
              <a:off x="2311400" y="4859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9" name="object 9"/>
            <p:cNvSpPr/>
            <p:nvPr/>
          </p:nvSpPr>
          <p:spPr>
            <a:xfrm>
              <a:off x="2311400" y="5640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0" name="object 10"/>
            <p:cNvSpPr/>
            <p:nvPr/>
          </p:nvSpPr>
          <p:spPr>
            <a:xfrm>
              <a:off x="2311400" y="64341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1" name="object 11"/>
            <p:cNvSpPr/>
            <p:nvPr/>
          </p:nvSpPr>
          <p:spPr>
            <a:xfrm>
              <a:off x="2311400" y="72278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2" name="object 12"/>
            <p:cNvSpPr/>
            <p:nvPr/>
          </p:nvSpPr>
          <p:spPr>
            <a:xfrm>
              <a:off x="2311400" y="80216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3" name="object 13"/>
            <p:cNvSpPr/>
            <p:nvPr/>
          </p:nvSpPr>
          <p:spPr>
            <a:xfrm>
              <a:off x="2311400" y="8815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4" name="object 14"/>
            <p:cNvSpPr/>
            <p:nvPr/>
          </p:nvSpPr>
          <p:spPr>
            <a:xfrm>
              <a:off x="2025130" y="3195459"/>
              <a:ext cx="217233" cy="144983"/>
            </a:xfrm>
            <a:prstGeom prst="rect">
              <a:avLst/>
            </a:prstGeom>
            <a:blipFill>
              <a:blip r:embed="rId2" cstate="print"/>
              <a:stretch>
                <a:fillRect/>
              </a:stretch>
            </a:blipFill>
          </p:spPr>
          <p:txBody>
            <a:bodyPr wrap="square" lIns="0" tIns="0" rIns="0" bIns="0" rtlCol="0"/>
            <a:lstStyle/>
            <a:p/>
          </p:txBody>
        </p:sp>
      </p:grpSp>
      <p:sp>
        <p:nvSpPr>
          <p:cNvPr id="15" name="object 15"/>
          <p:cNvSpPr txBox="1"/>
          <p:nvPr/>
        </p:nvSpPr>
        <p:spPr>
          <a:xfrm>
            <a:off x="3492500" y="1484434"/>
            <a:ext cx="4597400" cy="6781800"/>
          </a:xfrm>
          <a:prstGeom prst="rect">
            <a:avLst/>
          </a:prstGeom>
        </p:spPr>
        <p:txBody>
          <a:bodyPr wrap="square" lIns="0" tIns="12700" rIns="0" bIns="0" rtlCol="0" vert="horz">
            <a:spAutoFit/>
          </a:bodyPr>
          <a:lstStyle/>
          <a:p>
            <a:pPr marL="12700">
              <a:lnSpc>
                <a:spcPct val="100000"/>
              </a:lnSpc>
              <a:spcBef>
                <a:spcPts val="100"/>
              </a:spcBef>
            </a:pPr>
            <a:r>
              <a:rPr dirty="0" sz="3000" spc="-5" b="1">
                <a:solidFill>
                  <a:srgbClr val="373838"/>
                </a:solidFill>
                <a:latin typeface="Courier New"/>
                <a:cs typeface="Courier New"/>
              </a:rPr>
              <a:t>Creative/Flexible</a:t>
            </a:r>
            <a:endParaRPr sz="3000">
              <a:latin typeface="Courier New"/>
              <a:cs typeface="Courier New"/>
            </a:endParaRPr>
          </a:p>
          <a:p>
            <a:pPr marL="12700" marR="2291080">
              <a:lnSpc>
                <a:spcPct val="172200"/>
              </a:lnSpc>
            </a:pPr>
            <a:r>
              <a:rPr dirty="0" sz="3000" spc="-5" b="1">
                <a:solidFill>
                  <a:srgbClr val="373838"/>
                </a:solidFill>
                <a:latin typeface="Courier New"/>
                <a:cs typeface="Courier New"/>
              </a:rPr>
              <a:t>Wise  Simple  </a:t>
            </a:r>
            <a:r>
              <a:rPr dirty="0" sz="3000" spc="-5" b="1">
                <a:solidFill>
                  <a:srgbClr val="373838"/>
                </a:solidFill>
                <a:latin typeface="Courier New"/>
                <a:cs typeface="Courier New"/>
              </a:rPr>
              <a:t>Empathetic  </a:t>
            </a:r>
            <a:r>
              <a:rPr dirty="0" sz="3000" spc="-5" b="1">
                <a:solidFill>
                  <a:srgbClr val="373838"/>
                </a:solidFill>
                <a:latin typeface="Courier New"/>
                <a:cs typeface="Courier New"/>
              </a:rPr>
              <a:t>Dedicated  Humble</a:t>
            </a:r>
            <a:endParaRPr sz="3000">
              <a:latin typeface="Courier New"/>
              <a:cs typeface="Courier New"/>
            </a:endParaRPr>
          </a:p>
          <a:p>
            <a:pPr marL="12700" marR="5080">
              <a:lnSpc>
                <a:spcPct val="172200"/>
              </a:lnSpc>
            </a:pPr>
            <a:r>
              <a:rPr dirty="0" sz="3000" spc="-5" b="1">
                <a:solidFill>
                  <a:srgbClr val="373838"/>
                </a:solidFill>
                <a:latin typeface="Courier New"/>
                <a:cs typeface="Courier New"/>
              </a:rPr>
              <a:t>Collaborative  Persistent  Organized/Consistent</a:t>
            </a:r>
            <a:endParaRPr sz="3000">
              <a:latin typeface="Courier New"/>
              <a:cs typeface="Courier New"/>
            </a:endParaRPr>
          </a:p>
        </p:txBody>
      </p:sp>
      <p:sp>
        <p:nvSpPr>
          <p:cNvPr id="16" name="object 16"/>
          <p:cNvSpPr txBox="1"/>
          <p:nvPr/>
        </p:nvSpPr>
        <p:spPr>
          <a:xfrm>
            <a:off x="8682190" y="1517202"/>
            <a:ext cx="8153400" cy="330200"/>
          </a:xfrm>
          <a:prstGeom prst="rect">
            <a:avLst/>
          </a:prstGeom>
        </p:spPr>
        <p:txBody>
          <a:bodyPr wrap="square" lIns="0" tIns="12700" rIns="0" bIns="0" rtlCol="0" vert="horz">
            <a:spAutoFit/>
          </a:bodyPr>
          <a:lstStyle/>
          <a:p>
            <a:pPr marL="12700">
              <a:lnSpc>
                <a:spcPct val="100000"/>
              </a:lnSpc>
              <a:spcBef>
                <a:spcPts val="100"/>
              </a:spcBef>
              <a:tabLst>
                <a:tab pos="3720465" algn="l"/>
              </a:tabLst>
            </a:pPr>
            <a:r>
              <a:rPr dirty="0" baseline="2777" sz="3000" spc="-7" b="1">
                <a:solidFill>
                  <a:srgbClr val="373838"/>
                </a:solidFill>
                <a:latin typeface="Courier New"/>
                <a:cs typeface="Courier New"/>
              </a:rPr>
              <a:t>What</a:t>
            </a:r>
            <a:r>
              <a:rPr dirty="0" baseline="2777" sz="3000" spc="7" b="1">
                <a:solidFill>
                  <a:srgbClr val="373838"/>
                </a:solidFill>
                <a:latin typeface="Courier New"/>
                <a:cs typeface="Courier New"/>
              </a:rPr>
              <a:t> </a:t>
            </a:r>
            <a:r>
              <a:rPr dirty="0" baseline="2777" sz="3000" spc="-7" b="1">
                <a:solidFill>
                  <a:srgbClr val="373838"/>
                </a:solidFill>
                <a:latin typeface="Courier New"/>
                <a:cs typeface="Courier New"/>
              </a:rPr>
              <a:t>is</a:t>
            </a:r>
            <a:r>
              <a:rPr dirty="0" baseline="2777" sz="3000" spc="15" b="1">
                <a:solidFill>
                  <a:srgbClr val="373838"/>
                </a:solidFill>
                <a:latin typeface="Courier New"/>
                <a:cs typeface="Courier New"/>
              </a:rPr>
              <a:t> </a:t>
            </a:r>
            <a:r>
              <a:rPr dirty="0" baseline="2777" sz="3000" spc="-7" b="1">
                <a:solidFill>
                  <a:srgbClr val="373838"/>
                </a:solidFill>
                <a:latin typeface="Courier New"/>
                <a:cs typeface="Courier New"/>
              </a:rPr>
              <a:t>it?	</a:t>
            </a:r>
            <a:r>
              <a:rPr dirty="0" sz="2000" spc="-5" b="1">
                <a:solidFill>
                  <a:srgbClr val="373838"/>
                </a:solidFill>
                <a:latin typeface="Courier New"/>
                <a:cs typeface="Courier New"/>
              </a:rPr>
              <a:t>How does it look in adult</a:t>
            </a:r>
            <a:r>
              <a:rPr dirty="0" sz="2000" spc="5" b="1">
                <a:solidFill>
                  <a:srgbClr val="373838"/>
                </a:solidFill>
                <a:latin typeface="Courier New"/>
                <a:cs typeface="Courier New"/>
              </a:rPr>
              <a:t> </a:t>
            </a:r>
            <a:r>
              <a:rPr dirty="0" sz="2000" spc="-5" b="1">
                <a:solidFill>
                  <a:srgbClr val="373838"/>
                </a:solidFill>
                <a:latin typeface="Courier New"/>
                <a:cs typeface="Courier New"/>
              </a:rPr>
              <a:t>ed?</a:t>
            </a:r>
            <a:endParaRPr sz="2000">
              <a:latin typeface="Courier New"/>
              <a:cs typeface="Courier New"/>
            </a:endParaRPr>
          </a:p>
        </p:txBody>
      </p:sp>
      <p:sp>
        <p:nvSpPr>
          <p:cNvPr id="17" name="object 17"/>
          <p:cNvSpPr txBox="1">
            <a:spLocks noGrp="1"/>
          </p:cNvSpPr>
          <p:nvPr>
            <p:ph type="title"/>
          </p:nvPr>
        </p:nvSpPr>
        <p:spPr>
          <a:prstGeom prst="rect"/>
        </p:spPr>
        <p:txBody>
          <a:bodyPr wrap="square" lIns="0" tIns="12700" rIns="0" bIns="0" rtlCol="0" vert="horz">
            <a:spAutoFit/>
          </a:bodyPr>
          <a:lstStyle/>
          <a:p>
            <a:pPr marL="1926589">
              <a:lnSpc>
                <a:spcPct val="100000"/>
              </a:lnSpc>
              <a:spcBef>
                <a:spcPts val="100"/>
              </a:spcBef>
            </a:pPr>
            <a:r>
              <a:rPr dirty="0" spc="-5"/>
              <a:t>10 Qualities of a Great Adult</a:t>
            </a:r>
            <a:r>
              <a:rPr dirty="0" spc="40"/>
              <a:t> </a:t>
            </a:r>
            <a:r>
              <a:rPr dirty="0" spc="-5"/>
              <a:t>Educator</a:t>
            </a:r>
          </a:p>
        </p:txBody>
      </p:sp>
      <p:sp>
        <p:nvSpPr>
          <p:cNvPr id="18" name="object 18"/>
          <p:cNvSpPr/>
          <p:nvPr/>
        </p:nvSpPr>
        <p:spPr>
          <a:xfrm>
            <a:off x="8567890" y="1947862"/>
            <a:ext cx="3429000" cy="6651625"/>
          </a:xfrm>
          <a:custGeom>
            <a:avLst/>
            <a:gdLst/>
            <a:ahLst/>
            <a:cxnLst/>
            <a:rect l="l" t="t" r="r" b="b"/>
            <a:pathLst>
              <a:path w="3429000" h="6651625">
                <a:moveTo>
                  <a:pt x="3175000" y="0"/>
                </a:moveTo>
                <a:lnTo>
                  <a:pt x="254000" y="0"/>
                </a:lnTo>
                <a:lnTo>
                  <a:pt x="208342" y="4092"/>
                </a:lnTo>
                <a:lnTo>
                  <a:pt x="165369" y="15890"/>
                </a:lnTo>
                <a:lnTo>
                  <a:pt x="125799" y="34677"/>
                </a:lnTo>
                <a:lnTo>
                  <a:pt x="90349" y="59736"/>
                </a:lnTo>
                <a:lnTo>
                  <a:pt x="59736" y="90349"/>
                </a:lnTo>
                <a:lnTo>
                  <a:pt x="34677" y="125799"/>
                </a:lnTo>
                <a:lnTo>
                  <a:pt x="15890" y="165369"/>
                </a:lnTo>
                <a:lnTo>
                  <a:pt x="4092" y="208342"/>
                </a:lnTo>
                <a:lnTo>
                  <a:pt x="0" y="254000"/>
                </a:lnTo>
                <a:lnTo>
                  <a:pt x="0" y="6397625"/>
                </a:lnTo>
                <a:lnTo>
                  <a:pt x="4092" y="6443279"/>
                </a:lnTo>
                <a:lnTo>
                  <a:pt x="15890" y="6486250"/>
                </a:lnTo>
                <a:lnTo>
                  <a:pt x="34677" y="6525819"/>
                </a:lnTo>
                <a:lnTo>
                  <a:pt x="59736" y="6561270"/>
                </a:lnTo>
                <a:lnTo>
                  <a:pt x="90349" y="6591884"/>
                </a:lnTo>
                <a:lnTo>
                  <a:pt x="125799" y="6616944"/>
                </a:lnTo>
                <a:lnTo>
                  <a:pt x="165369" y="6635733"/>
                </a:lnTo>
                <a:lnTo>
                  <a:pt x="208342" y="6647532"/>
                </a:lnTo>
                <a:lnTo>
                  <a:pt x="254000" y="6651625"/>
                </a:lnTo>
                <a:lnTo>
                  <a:pt x="3175000" y="6651625"/>
                </a:lnTo>
                <a:lnTo>
                  <a:pt x="3220657" y="6647532"/>
                </a:lnTo>
                <a:lnTo>
                  <a:pt x="3263630" y="6635733"/>
                </a:lnTo>
                <a:lnTo>
                  <a:pt x="3303200" y="6616944"/>
                </a:lnTo>
                <a:lnTo>
                  <a:pt x="3338650" y="6591884"/>
                </a:lnTo>
                <a:lnTo>
                  <a:pt x="3369263" y="6561270"/>
                </a:lnTo>
                <a:lnTo>
                  <a:pt x="3394322" y="6525819"/>
                </a:lnTo>
                <a:lnTo>
                  <a:pt x="3413109" y="6486250"/>
                </a:lnTo>
                <a:lnTo>
                  <a:pt x="3424907" y="6443279"/>
                </a:lnTo>
                <a:lnTo>
                  <a:pt x="3429000" y="6397625"/>
                </a:lnTo>
                <a:lnTo>
                  <a:pt x="3429000" y="254000"/>
                </a:lnTo>
                <a:lnTo>
                  <a:pt x="3424907" y="208342"/>
                </a:lnTo>
                <a:lnTo>
                  <a:pt x="3413109" y="165369"/>
                </a:lnTo>
                <a:lnTo>
                  <a:pt x="3394322" y="125799"/>
                </a:lnTo>
                <a:lnTo>
                  <a:pt x="3369263" y="90349"/>
                </a:lnTo>
                <a:lnTo>
                  <a:pt x="3338650" y="59736"/>
                </a:lnTo>
                <a:lnTo>
                  <a:pt x="3303200" y="34677"/>
                </a:lnTo>
                <a:lnTo>
                  <a:pt x="3263630" y="15890"/>
                </a:lnTo>
                <a:lnTo>
                  <a:pt x="3220657" y="4092"/>
                </a:lnTo>
                <a:lnTo>
                  <a:pt x="3175000" y="0"/>
                </a:lnTo>
                <a:close/>
              </a:path>
            </a:pathLst>
          </a:custGeom>
          <a:solidFill>
            <a:srgbClr val="F9A059"/>
          </a:solidFill>
        </p:spPr>
        <p:txBody>
          <a:bodyPr wrap="square" lIns="0" tIns="0" rIns="0" bIns="0" rtlCol="0"/>
          <a:lstStyle/>
          <a:p/>
        </p:txBody>
      </p:sp>
      <p:sp>
        <p:nvSpPr>
          <p:cNvPr id="19" name="object 19"/>
          <p:cNvSpPr/>
          <p:nvPr/>
        </p:nvSpPr>
        <p:spPr>
          <a:xfrm>
            <a:off x="12403290" y="1947862"/>
            <a:ext cx="4762500" cy="3521075"/>
          </a:xfrm>
          <a:custGeom>
            <a:avLst/>
            <a:gdLst/>
            <a:ahLst/>
            <a:cxnLst/>
            <a:rect l="l" t="t" r="r" b="b"/>
            <a:pathLst>
              <a:path w="4762500" h="3521075">
                <a:moveTo>
                  <a:pt x="4508500" y="0"/>
                </a:moveTo>
                <a:lnTo>
                  <a:pt x="254000" y="0"/>
                </a:lnTo>
                <a:lnTo>
                  <a:pt x="208342" y="4092"/>
                </a:lnTo>
                <a:lnTo>
                  <a:pt x="165369" y="15890"/>
                </a:lnTo>
                <a:lnTo>
                  <a:pt x="125799" y="34677"/>
                </a:lnTo>
                <a:lnTo>
                  <a:pt x="90349" y="59736"/>
                </a:lnTo>
                <a:lnTo>
                  <a:pt x="59736" y="90349"/>
                </a:lnTo>
                <a:lnTo>
                  <a:pt x="34677" y="125799"/>
                </a:lnTo>
                <a:lnTo>
                  <a:pt x="15890" y="165369"/>
                </a:lnTo>
                <a:lnTo>
                  <a:pt x="4092" y="208342"/>
                </a:lnTo>
                <a:lnTo>
                  <a:pt x="0" y="254000"/>
                </a:lnTo>
                <a:lnTo>
                  <a:pt x="0" y="3267075"/>
                </a:lnTo>
                <a:lnTo>
                  <a:pt x="4092" y="3312729"/>
                </a:lnTo>
                <a:lnTo>
                  <a:pt x="15890" y="3355700"/>
                </a:lnTo>
                <a:lnTo>
                  <a:pt x="34677" y="3395269"/>
                </a:lnTo>
                <a:lnTo>
                  <a:pt x="59736" y="3430720"/>
                </a:lnTo>
                <a:lnTo>
                  <a:pt x="90349" y="3461334"/>
                </a:lnTo>
                <a:lnTo>
                  <a:pt x="125799" y="3486394"/>
                </a:lnTo>
                <a:lnTo>
                  <a:pt x="165369" y="3505183"/>
                </a:lnTo>
                <a:lnTo>
                  <a:pt x="208342" y="3516982"/>
                </a:lnTo>
                <a:lnTo>
                  <a:pt x="254000" y="3521075"/>
                </a:lnTo>
                <a:lnTo>
                  <a:pt x="4508500" y="3521075"/>
                </a:lnTo>
                <a:lnTo>
                  <a:pt x="4554157" y="3516982"/>
                </a:lnTo>
                <a:lnTo>
                  <a:pt x="4597130" y="3505183"/>
                </a:lnTo>
                <a:lnTo>
                  <a:pt x="4636700" y="3486394"/>
                </a:lnTo>
                <a:lnTo>
                  <a:pt x="4672150" y="3461334"/>
                </a:lnTo>
                <a:lnTo>
                  <a:pt x="4702763" y="3430720"/>
                </a:lnTo>
                <a:lnTo>
                  <a:pt x="4727822" y="3395269"/>
                </a:lnTo>
                <a:lnTo>
                  <a:pt x="4746609" y="3355700"/>
                </a:lnTo>
                <a:lnTo>
                  <a:pt x="4758407" y="3312729"/>
                </a:lnTo>
                <a:lnTo>
                  <a:pt x="4762500" y="3267075"/>
                </a:lnTo>
                <a:lnTo>
                  <a:pt x="4762500" y="254000"/>
                </a:lnTo>
                <a:lnTo>
                  <a:pt x="4758407" y="208342"/>
                </a:lnTo>
                <a:lnTo>
                  <a:pt x="4746609" y="165369"/>
                </a:lnTo>
                <a:lnTo>
                  <a:pt x="4727822" y="125799"/>
                </a:lnTo>
                <a:lnTo>
                  <a:pt x="4702763" y="90349"/>
                </a:lnTo>
                <a:lnTo>
                  <a:pt x="4672150" y="59736"/>
                </a:lnTo>
                <a:lnTo>
                  <a:pt x="4636700" y="34677"/>
                </a:lnTo>
                <a:lnTo>
                  <a:pt x="4597130" y="15890"/>
                </a:lnTo>
                <a:lnTo>
                  <a:pt x="4554157" y="4092"/>
                </a:lnTo>
                <a:lnTo>
                  <a:pt x="4508500" y="0"/>
                </a:lnTo>
                <a:close/>
              </a:path>
            </a:pathLst>
          </a:custGeom>
          <a:solidFill>
            <a:srgbClr val="F9A059"/>
          </a:solidFill>
        </p:spPr>
        <p:txBody>
          <a:bodyPr wrap="square" lIns="0" tIns="0" rIns="0" bIns="0" rtlCol="0"/>
          <a:lstStyle/>
          <a:p/>
        </p:txBody>
      </p:sp>
      <p:sp>
        <p:nvSpPr>
          <p:cNvPr id="20" name="object 20"/>
          <p:cNvSpPr/>
          <p:nvPr/>
        </p:nvSpPr>
        <p:spPr>
          <a:xfrm>
            <a:off x="12403290" y="6605587"/>
            <a:ext cx="4762500" cy="1993900"/>
          </a:xfrm>
          <a:custGeom>
            <a:avLst/>
            <a:gdLst/>
            <a:ahLst/>
            <a:cxnLst/>
            <a:rect l="l" t="t" r="r" b="b"/>
            <a:pathLst>
              <a:path w="4762500" h="1993900">
                <a:moveTo>
                  <a:pt x="4508500" y="0"/>
                </a:moveTo>
                <a:lnTo>
                  <a:pt x="254000" y="0"/>
                </a:lnTo>
                <a:lnTo>
                  <a:pt x="208342" y="4092"/>
                </a:lnTo>
                <a:lnTo>
                  <a:pt x="165369" y="15890"/>
                </a:lnTo>
                <a:lnTo>
                  <a:pt x="125799" y="34677"/>
                </a:lnTo>
                <a:lnTo>
                  <a:pt x="90349" y="59736"/>
                </a:lnTo>
                <a:lnTo>
                  <a:pt x="59736" y="90349"/>
                </a:lnTo>
                <a:lnTo>
                  <a:pt x="34677" y="125799"/>
                </a:lnTo>
                <a:lnTo>
                  <a:pt x="15890" y="165369"/>
                </a:lnTo>
                <a:lnTo>
                  <a:pt x="4092" y="208342"/>
                </a:lnTo>
                <a:lnTo>
                  <a:pt x="0" y="254000"/>
                </a:lnTo>
                <a:lnTo>
                  <a:pt x="0" y="1739900"/>
                </a:lnTo>
                <a:lnTo>
                  <a:pt x="4092" y="1785554"/>
                </a:lnTo>
                <a:lnTo>
                  <a:pt x="15890" y="1828525"/>
                </a:lnTo>
                <a:lnTo>
                  <a:pt x="34677" y="1868094"/>
                </a:lnTo>
                <a:lnTo>
                  <a:pt x="59736" y="1903545"/>
                </a:lnTo>
                <a:lnTo>
                  <a:pt x="90349" y="1934159"/>
                </a:lnTo>
                <a:lnTo>
                  <a:pt x="125799" y="1959219"/>
                </a:lnTo>
                <a:lnTo>
                  <a:pt x="165369" y="1978008"/>
                </a:lnTo>
                <a:lnTo>
                  <a:pt x="208342" y="1989807"/>
                </a:lnTo>
                <a:lnTo>
                  <a:pt x="254000" y="1993900"/>
                </a:lnTo>
                <a:lnTo>
                  <a:pt x="4508500" y="1993900"/>
                </a:lnTo>
                <a:lnTo>
                  <a:pt x="4554157" y="1989807"/>
                </a:lnTo>
                <a:lnTo>
                  <a:pt x="4597130" y="1978008"/>
                </a:lnTo>
                <a:lnTo>
                  <a:pt x="4636700" y="1959219"/>
                </a:lnTo>
                <a:lnTo>
                  <a:pt x="4672150" y="1934159"/>
                </a:lnTo>
                <a:lnTo>
                  <a:pt x="4702763" y="1903545"/>
                </a:lnTo>
                <a:lnTo>
                  <a:pt x="4727822" y="1868094"/>
                </a:lnTo>
                <a:lnTo>
                  <a:pt x="4746609" y="1828525"/>
                </a:lnTo>
                <a:lnTo>
                  <a:pt x="4758407" y="1785554"/>
                </a:lnTo>
                <a:lnTo>
                  <a:pt x="4762500" y="1739900"/>
                </a:lnTo>
                <a:lnTo>
                  <a:pt x="4762500" y="254000"/>
                </a:lnTo>
                <a:lnTo>
                  <a:pt x="4758407" y="208342"/>
                </a:lnTo>
                <a:lnTo>
                  <a:pt x="4746609" y="165369"/>
                </a:lnTo>
                <a:lnTo>
                  <a:pt x="4727822" y="125799"/>
                </a:lnTo>
                <a:lnTo>
                  <a:pt x="4702763" y="90349"/>
                </a:lnTo>
                <a:lnTo>
                  <a:pt x="4672150" y="59736"/>
                </a:lnTo>
                <a:lnTo>
                  <a:pt x="4636700" y="34677"/>
                </a:lnTo>
                <a:lnTo>
                  <a:pt x="4597130" y="15890"/>
                </a:lnTo>
                <a:lnTo>
                  <a:pt x="4554157" y="4092"/>
                </a:lnTo>
                <a:lnTo>
                  <a:pt x="4508500" y="0"/>
                </a:lnTo>
                <a:close/>
              </a:path>
            </a:pathLst>
          </a:custGeom>
          <a:solidFill>
            <a:srgbClr val="F9A059"/>
          </a:solidFill>
        </p:spPr>
        <p:txBody>
          <a:bodyPr wrap="square" lIns="0" tIns="0" rIns="0" bIns="0" rtlCol="0"/>
          <a:lstStyle/>
          <a:p/>
        </p:txBody>
      </p:sp>
      <p:sp>
        <p:nvSpPr>
          <p:cNvPr id="21" name="object 21"/>
          <p:cNvSpPr txBox="1"/>
          <p:nvPr/>
        </p:nvSpPr>
        <p:spPr>
          <a:xfrm>
            <a:off x="12327090" y="6174928"/>
            <a:ext cx="4724400" cy="2224405"/>
          </a:xfrm>
          <a:prstGeom prst="rect">
            <a:avLst/>
          </a:prstGeom>
        </p:spPr>
        <p:txBody>
          <a:bodyPr wrap="square" lIns="0" tIns="12700" rIns="0" bIns="0" rtlCol="0" vert="horz">
            <a:spAutoFit/>
          </a:bodyPr>
          <a:lstStyle/>
          <a:p>
            <a:pPr marL="76200">
              <a:lnSpc>
                <a:spcPct val="100000"/>
              </a:lnSpc>
              <a:spcBef>
                <a:spcPts val="100"/>
              </a:spcBef>
            </a:pPr>
            <a:r>
              <a:rPr dirty="0" sz="2000" spc="-5" b="1">
                <a:solidFill>
                  <a:srgbClr val="373838"/>
                </a:solidFill>
                <a:latin typeface="Courier New"/>
                <a:cs typeface="Courier New"/>
              </a:rPr>
              <a:t>How do I improve in this</a:t>
            </a:r>
            <a:r>
              <a:rPr dirty="0" sz="2000" spc="5" b="1">
                <a:solidFill>
                  <a:srgbClr val="373838"/>
                </a:solidFill>
                <a:latin typeface="Courier New"/>
                <a:cs typeface="Courier New"/>
              </a:rPr>
              <a:t> </a:t>
            </a:r>
            <a:r>
              <a:rPr dirty="0" sz="2000" spc="-5" b="1">
                <a:solidFill>
                  <a:srgbClr val="373838"/>
                </a:solidFill>
                <a:latin typeface="Courier New"/>
                <a:cs typeface="Courier New"/>
              </a:rPr>
              <a:t>area?</a:t>
            </a:r>
            <a:endParaRPr sz="2000">
              <a:latin typeface="Courier New"/>
              <a:cs typeface="Courier New"/>
            </a:endParaRPr>
          </a:p>
          <a:p>
            <a:pPr marL="203200" marR="174625">
              <a:lnSpc>
                <a:spcPct val="138900"/>
              </a:lnSpc>
              <a:spcBef>
                <a:spcPts val="1370"/>
              </a:spcBef>
              <a:buSzPct val="66666"/>
              <a:buFont typeface="Calibri"/>
              <a:buChar char="●"/>
              <a:tabLst>
                <a:tab pos="427355" algn="l"/>
              </a:tabLst>
            </a:pPr>
            <a:r>
              <a:rPr dirty="0" sz="1800" spc="-5" b="1">
                <a:solidFill>
                  <a:srgbClr val="373838"/>
                </a:solidFill>
                <a:latin typeface="Courier New"/>
                <a:cs typeface="Courier New"/>
              </a:rPr>
              <a:t>Write it out and then re-write  with half the</a:t>
            </a:r>
            <a:r>
              <a:rPr dirty="0" sz="1800" spc="-10" b="1">
                <a:solidFill>
                  <a:srgbClr val="373838"/>
                </a:solidFill>
                <a:latin typeface="Courier New"/>
                <a:cs typeface="Courier New"/>
              </a:rPr>
              <a:t> </a:t>
            </a:r>
            <a:r>
              <a:rPr dirty="0" sz="1800" spc="-5" b="1">
                <a:solidFill>
                  <a:srgbClr val="373838"/>
                </a:solidFill>
                <a:latin typeface="Courier New"/>
                <a:cs typeface="Courier New"/>
              </a:rPr>
              <a:t>words.</a:t>
            </a:r>
            <a:endParaRPr sz="1800">
              <a:latin typeface="Courier New"/>
              <a:cs typeface="Courier New"/>
            </a:endParaRPr>
          </a:p>
          <a:p>
            <a:pPr marL="426720" indent="-224154">
              <a:lnSpc>
                <a:spcPct val="100000"/>
              </a:lnSpc>
              <a:spcBef>
                <a:spcPts val="1839"/>
              </a:spcBef>
              <a:buSzPct val="66666"/>
              <a:buFont typeface="Calibri"/>
              <a:buChar char="●"/>
              <a:tabLst>
                <a:tab pos="427355" algn="l"/>
              </a:tabLst>
            </a:pPr>
            <a:r>
              <a:rPr dirty="0" sz="1800" spc="-5" b="1">
                <a:solidFill>
                  <a:srgbClr val="373838"/>
                </a:solidFill>
                <a:latin typeface="Courier New"/>
                <a:cs typeface="Courier New"/>
              </a:rPr>
              <a:t>Learn to</a:t>
            </a:r>
            <a:r>
              <a:rPr dirty="0" sz="1800" spc="-10" b="1">
                <a:solidFill>
                  <a:srgbClr val="373838"/>
                </a:solidFill>
                <a:latin typeface="Courier New"/>
                <a:cs typeface="Courier New"/>
              </a:rPr>
              <a:t> </a:t>
            </a:r>
            <a:r>
              <a:rPr dirty="0" sz="1800" spc="-5" b="1">
                <a:solidFill>
                  <a:srgbClr val="373838"/>
                </a:solidFill>
                <a:latin typeface="Courier New"/>
                <a:cs typeface="Courier New"/>
              </a:rPr>
              <a:t>SCRUM.</a:t>
            </a:r>
            <a:endParaRPr sz="1800">
              <a:latin typeface="Courier New"/>
              <a:cs typeface="Courier New"/>
            </a:endParaRPr>
          </a:p>
          <a:p>
            <a:pPr marL="203200" marR="627380">
              <a:lnSpc>
                <a:spcPct val="100000"/>
              </a:lnSpc>
              <a:spcBef>
                <a:spcPts val="1140"/>
              </a:spcBef>
            </a:pPr>
            <a:r>
              <a:rPr dirty="0" u="sng" sz="1000" spc="-5" b="1">
                <a:solidFill>
                  <a:srgbClr val="205E9E"/>
                </a:solidFill>
                <a:uFill>
                  <a:solidFill>
                    <a:srgbClr val="205E9E"/>
                  </a:solidFill>
                </a:uFill>
                <a:latin typeface="Courier New"/>
                <a:cs typeface="Courier New"/>
                <a:hlinkClick r:id="rId3"/>
              </a:rPr>
              <a:t>http://www.agilebuddha.com/agile/agile-principle- </a:t>
            </a:r>
            <a:r>
              <a:rPr dirty="0" sz="1000" spc="-5" b="1">
                <a:solidFill>
                  <a:srgbClr val="205E9E"/>
                </a:solidFill>
                <a:latin typeface="Courier New"/>
                <a:cs typeface="Courier New"/>
              </a:rPr>
              <a:t> </a:t>
            </a:r>
            <a:r>
              <a:rPr dirty="0" u="sng" sz="1000" spc="-5" b="1">
                <a:solidFill>
                  <a:srgbClr val="205E9E"/>
                </a:solidFill>
                <a:uFill>
                  <a:solidFill>
                    <a:srgbClr val="205E9E"/>
                  </a:solidFill>
                </a:uFill>
                <a:latin typeface="Courier New"/>
                <a:cs typeface="Courier New"/>
                <a:hlinkClick r:id="rId3"/>
              </a:rPr>
              <a:t>simplicity-the-art-of-maximising-the-work-not-done/</a:t>
            </a:r>
            <a:endParaRPr sz="1000">
              <a:latin typeface="Courier New"/>
              <a:cs typeface="Courier New"/>
            </a:endParaRPr>
          </a:p>
        </p:txBody>
      </p:sp>
      <p:sp>
        <p:nvSpPr>
          <p:cNvPr id="25" name="object 25"/>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Courageous</a:t>
            </a:r>
          </a:p>
        </p:txBody>
      </p:sp>
      <p:sp>
        <p:nvSpPr>
          <p:cNvPr id="22" name="object 22"/>
          <p:cNvSpPr txBox="1"/>
          <p:nvPr/>
        </p:nvSpPr>
        <p:spPr>
          <a:xfrm>
            <a:off x="8682190" y="2023500"/>
            <a:ext cx="3042920" cy="5979160"/>
          </a:xfrm>
          <a:prstGeom prst="rect">
            <a:avLst/>
          </a:prstGeom>
        </p:spPr>
        <p:txBody>
          <a:bodyPr wrap="square" lIns="0" tIns="12700" rIns="0" bIns="0" rtlCol="0" vert="horz">
            <a:spAutoFit/>
          </a:bodyPr>
          <a:lstStyle/>
          <a:p>
            <a:pPr marL="12700" marR="5080">
              <a:lnSpc>
                <a:spcPct val="138900"/>
              </a:lnSpc>
              <a:spcBef>
                <a:spcPts val="100"/>
              </a:spcBef>
            </a:pPr>
            <a:r>
              <a:rPr dirty="0" sz="1800" spc="-5" b="1">
                <a:solidFill>
                  <a:srgbClr val="373838"/>
                </a:solidFill>
                <a:latin typeface="Courier New"/>
                <a:cs typeface="Courier New"/>
              </a:rPr>
              <a:t>The ability to design  everything from  physical spaces to  programs to lessons in  </a:t>
            </a:r>
            <a:r>
              <a:rPr dirty="0" sz="1800" b="1">
                <a:solidFill>
                  <a:srgbClr val="373838"/>
                </a:solidFill>
                <a:latin typeface="Courier New"/>
                <a:cs typeface="Courier New"/>
              </a:rPr>
              <a:t> </a:t>
            </a:r>
            <a:r>
              <a:rPr dirty="0" sz="1800" spc="-5" b="1">
                <a:solidFill>
                  <a:srgbClr val="373838"/>
                </a:solidFill>
                <a:latin typeface="Courier New"/>
                <a:cs typeface="Courier New"/>
              </a:rPr>
              <a:t>a manner that provides  </a:t>
            </a:r>
            <a:r>
              <a:rPr dirty="0" sz="1800" b="1">
                <a:solidFill>
                  <a:srgbClr val="373838"/>
                </a:solidFill>
                <a:latin typeface="Courier New"/>
                <a:cs typeface="Courier New"/>
              </a:rPr>
              <a:t> </a:t>
            </a:r>
            <a:r>
              <a:rPr dirty="0" sz="1800" spc="-5" b="1">
                <a:solidFill>
                  <a:srgbClr val="373838"/>
                </a:solidFill>
                <a:latin typeface="Courier New"/>
                <a:cs typeface="Courier New"/>
              </a:rPr>
              <a:t>a simple and effective  pathway for</a:t>
            </a:r>
            <a:r>
              <a:rPr dirty="0" sz="1800" spc="-15" b="1">
                <a:solidFill>
                  <a:srgbClr val="373838"/>
                </a:solidFill>
                <a:latin typeface="Courier New"/>
                <a:cs typeface="Courier New"/>
              </a:rPr>
              <a:t> </a:t>
            </a:r>
            <a:r>
              <a:rPr dirty="0" sz="1800" spc="-5" b="1">
                <a:solidFill>
                  <a:srgbClr val="373838"/>
                </a:solidFill>
                <a:latin typeface="Courier New"/>
                <a:cs typeface="Courier New"/>
              </a:rPr>
              <a:t>students.</a:t>
            </a:r>
            <a:endParaRPr sz="1800">
              <a:latin typeface="Courier New"/>
              <a:cs typeface="Courier New"/>
            </a:endParaRPr>
          </a:p>
          <a:p>
            <a:pPr marL="12700" marR="5080">
              <a:lnSpc>
                <a:spcPct val="138900"/>
              </a:lnSpc>
              <a:spcBef>
                <a:spcPts val="1000"/>
              </a:spcBef>
            </a:pPr>
            <a:r>
              <a:rPr dirty="0" sz="1800" spc="-5" b="1">
                <a:solidFill>
                  <a:srgbClr val="373838"/>
                </a:solidFill>
                <a:latin typeface="Courier New"/>
                <a:cs typeface="Courier New"/>
              </a:rPr>
              <a:t>This is critical to  student success in the  early stages of their  development.</a:t>
            </a:r>
            <a:endParaRPr sz="1800">
              <a:latin typeface="Courier New"/>
              <a:cs typeface="Courier New"/>
            </a:endParaRPr>
          </a:p>
          <a:p>
            <a:pPr marL="12700" marR="965200">
              <a:lnSpc>
                <a:spcPct val="138900"/>
              </a:lnSpc>
              <a:spcBef>
                <a:spcPts val="1000"/>
              </a:spcBef>
            </a:pPr>
            <a:r>
              <a:rPr dirty="0" sz="1800" spc="-5" b="1" i="1">
                <a:solidFill>
                  <a:srgbClr val="373838"/>
                </a:solidFill>
                <a:latin typeface="Courier New"/>
                <a:cs typeface="Courier New"/>
              </a:rPr>
              <a:t>Simplicity is  </a:t>
            </a:r>
            <a:r>
              <a:rPr dirty="0" sz="1800" spc="-5" b="1" i="1">
                <a:solidFill>
                  <a:srgbClr val="373838"/>
                </a:solidFill>
                <a:latin typeface="Courier New"/>
                <a:cs typeface="Courier New"/>
              </a:rPr>
              <a:t>the ultimate  </a:t>
            </a:r>
            <a:r>
              <a:rPr dirty="0" sz="1800" spc="-5" b="1" i="1">
                <a:solidFill>
                  <a:srgbClr val="373838"/>
                </a:solidFill>
                <a:latin typeface="Courier New"/>
                <a:cs typeface="Courier New"/>
              </a:rPr>
              <a:t>sophistication.</a:t>
            </a:r>
            <a:endParaRPr sz="1800">
              <a:latin typeface="Courier New"/>
              <a:cs typeface="Courier New"/>
            </a:endParaRPr>
          </a:p>
          <a:p>
            <a:pPr marL="12700">
              <a:lnSpc>
                <a:spcPct val="100000"/>
              </a:lnSpc>
              <a:spcBef>
                <a:spcPts val="1440"/>
              </a:spcBef>
            </a:pPr>
            <a:r>
              <a:rPr dirty="0" sz="1200" spc="-5" b="1">
                <a:solidFill>
                  <a:srgbClr val="373838"/>
                </a:solidFill>
                <a:latin typeface="Courier New"/>
                <a:cs typeface="Courier New"/>
              </a:rPr>
              <a:t>– Leonardo da</a:t>
            </a:r>
            <a:r>
              <a:rPr dirty="0" sz="1200" spc="-10" b="1">
                <a:solidFill>
                  <a:srgbClr val="373838"/>
                </a:solidFill>
                <a:latin typeface="Courier New"/>
                <a:cs typeface="Courier New"/>
              </a:rPr>
              <a:t> </a:t>
            </a:r>
            <a:r>
              <a:rPr dirty="0" sz="1200" spc="-5" b="1">
                <a:solidFill>
                  <a:srgbClr val="373838"/>
                </a:solidFill>
                <a:latin typeface="Courier New"/>
                <a:cs typeface="Courier New"/>
              </a:rPr>
              <a:t>Vinci</a:t>
            </a:r>
            <a:endParaRPr sz="1200">
              <a:latin typeface="Courier New"/>
              <a:cs typeface="Courier New"/>
            </a:endParaRPr>
          </a:p>
        </p:txBody>
      </p:sp>
      <p:sp>
        <p:nvSpPr>
          <p:cNvPr id="23" name="object 23"/>
          <p:cNvSpPr txBox="1"/>
          <p:nvPr/>
        </p:nvSpPr>
        <p:spPr>
          <a:xfrm>
            <a:off x="12517590" y="2034473"/>
            <a:ext cx="4414520" cy="1168400"/>
          </a:xfrm>
          <a:prstGeom prst="rect">
            <a:avLst/>
          </a:prstGeom>
        </p:spPr>
        <p:txBody>
          <a:bodyPr wrap="square" lIns="0" tIns="12700" rIns="0" bIns="0" rtlCol="0" vert="horz">
            <a:spAutoFit/>
          </a:bodyPr>
          <a:lstStyle/>
          <a:p>
            <a:pPr marL="12700" marR="5080">
              <a:lnSpc>
                <a:spcPct val="138900"/>
              </a:lnSpc>
              <a:spcBef>
                <a:spcPts val="100"/>
              </a:spcBef>
              <a:buSzPct val="66666"/>
              <a:buFont typeface="Calibri"/>
              <a:buChar char="●"/>
              <a:tabLst>
                <a:tab pos="236854" algn="l"/>
              </a:tabLst>
            </a:pPr>
            <a:r>
              <a:rPr dirty="0" sz="1800" spc="-5" b="1">
                <a:solidFill>
                  <a:srgbClr val="373838"/>
                </a:solidFill>
                <a:latin typeface="Courier New"/>
                <a:cs typeface="Courier New"/>
              </a:rPr>
              <a:t>The teacher that cuts through  the complexities of a concept to  help students understand.</a:t>
            </a:r>
            <a:endParaRPr sz="1800">
              <a:latin typeface="Courier New"/>
              <a:cs typeface="Courier New"/>
            </a:endParaRPr>
          </a:p>
        </p:txBody>
      </p:sp>
      <p:sp>
        <p:nvSpPr>
          <p:cNvPr id="24" name="object 24"/>
          <p:cNvSpPr txBox="1"/>
          <p:nvPr/>
        </p:nvSpPr>
        <p:spPr>
          <a:xfrm>
            <a:off x="12517590" y="3304475"/>
            <a:ext cx="3591560" cy="1168400"/>
          </a:xfrm>
          <a:prstGeom prst="rect">
            <a:avLst/>
          </a:prstGeom>
        </p:spPr>
        <p:txBody>
          <a:bodyPr wrap="square" lIns="0" tIns="12700" rIns="0" bIns="0" rtlCol="0" vert="horz">
            <a:spAutoFit/>
          </a:bodyPr>
          <a:lstStyle/>
          <a:p>
            <a:pPr marL="12700" marR="5080">
              <a:lnSpc>
                <a:spcPct val="138900"/>
              </a:lnSpc>
              <a:spcBef>
                <a:spcPts val="100"/>
              </a:spcBef>
              <a:buSzPct val="66666"/>
              <a:buFont typeface="Calibri"/>
              <a:buChar char="●"/>
              <a:tabLst>
                <a:tab pos="236854" algn="l"/>
              </a:tabLst>
            </a:pPr>
            <a:r>
              <a:rPr dirty="0" sz="1800" spc="-5" b="1">
                <a:solidFill>
                  <a:srgbClr val="373838"/>
                </a:solidFill>
                <a:latin typeface="Courier New"/>
                <a:cs typeface="Courier New"/>
              </a:rPr>
              <a:t>The administrator that  streamlines the enrollment  process for</a:t>
            </a:r>
            <a:r>
              <a:rPr dirty="0" sz="1800" spc="-10" b="1">
                <a:solidFill>
                  <a:srgbClr val="373838"/>
                </a:solidFill>
                <a:latin typeface="Courier New"/>
                <a:cs typeface="Courier New"/>
              </a:rPr>
              <a:t> </a:t>
            </a:r>
            <a:r>
              <a:rPr dirty="0" sz="1800" spc="-5" b="1">
                <a:solidFill>
                  <a:srgbClr val="373838"/>
                </a:solidFill>
                <a:latin typeface="Courier New"/>
                <a:cs typeface="Courier New"/>
              </a:rPr>
              <a:t>students.</a:t>
            </a:r>
            <a:endParaRPr sz="1800">
              <a:latin typeface="Courier New"/>
              <a:cs typeface="Courier New"/>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266700" y="128587"/>
            <a:ext cx="7378700" cy="9730105"/>
            <a:chOff x="266700" y="128587"/>
            <a:chExt cx="7378700" cy="9730105"/>
          </a:xfrm>
        </p:grpSpPr>
        <p:sp>
          <p:nvSpPr>
            <p:cNvPr id="3" name="object 3"/>
            <p:cNvSpPr/>
            <p:nvPr/>
          </p:nvSpPr>
          <p:spPr>
            <a:xfrm>
              <a:off x="1803400" y="3785393"/>
              <a:ext cx="5842000" cy="660400"/>
            </a:xfrm>
            <a:custGeom>
              <a:avLst/>
              <a:gdLst/>
              <a:ahLst/>
              <a:cxnLst/>
              <a:rect l="l" t="t" r="r" b="b"/>
              <a:pathLst>
                <a:path w="5842000" h="660400">
                  <a:moveTo>
                    <a:pt x="5511800" y="0"/>
                  </a:moveTo>
                  <a:lnTo>
                    <a:pt x="330200" y="0"/>
                  </a:lnTo>
                  <a:lnTo>
                    <a:pt x="281406" y="3580"/>
                  </a:lnTo>
                  <a:lnTo>
                    <a:pt x="234835" y="13980"/>
                  </a:lnTo>
                  <a:lnTo>
                    <a:pt x="190998" y="30690"/>
                  </a:lnTo>
                  <a:lnTo>
                    <a:pt x="150404" y="53198"/>
                  </a:lnTo>
                  <a:lnTo>
                    <a:pt x="113566" y="80994"/>
                  </a:lnTo>
                  <a:lnTo>
                    <a:pt x="80994" y="113566"/>
                  </a:lnTo>
                  <a:lnTo>
                    <a:pt x="53198" y="150404"/>
                  </a:lnTo>
                  <a:lnTo>
                    <a:pt x="30690" y="190998"/>
                  </a:lnTo>
                  <a:lnTo>
                    <a:pt x="13980" y="234835"/>
                  </a:lnTo>
                  <a:lnTo>
                    <a:pt x="3580" y="281406"/>
                  </a:lnTo>
                  <a:lnTo>
                    <a:pt x="0" y="330200"/>
                  </a:lnTo>
                  <a:lnTo>
                    <a:pt x="3580" y="378993"/>
                  </a:lnTo>
                  <a:lnTo>
                    <a:pt x="13980" y="425564"/>
                  </a:lnTo>
                  <a:lnTo>
                    <a:pt x="30690" y="469401"/>
                  </a:lnTo>
                  <a:lnTo>
                    <a:pt x="53198" y="509995"/>
                  </a:lnTo>
                  <a:lnTo>
                    <a:pt x="80994" y="546833"/>
                  </a:lnTo>
                  <a:lnTo>
                    <a:pt x="113566" y="579405"/>
                  </a:lnTo>
                  <a:lnTo>
                    <a:pt x="150404" y="607201"/>
                  </a:lnTo>
                  <a:lnTo>
                    <a:pt x="190998" y="629709"/>
                  </a:lnTo>
                  <a:lnTo>
                    <a:pt x="234835" y="646419"/>
                  </a:lnTo>
                  <a:lnTo>
                    <a:pt x="281406" y="656819"/>
                  </a:lnTo>
                  <a:lnTo>
                    <a:pt x="330200" y="660400"/>
                  </a:lnTo>
                  <a:lnTo>
                    <a:pt x="5511800" y="660400"/>
                  </a:lnTo>
                  <a:lnTo>
                    <a:pt x="5560593" y="656819"/>
                  </a:lnTo>
                  <a:lnTo>
                    <a:pt x="5607164" y="646419"/>
                  </a:lnTo>
                  <a:lnTo>
                    <a:pt x="5651001" y="629709"/>
                  </a:lnTo>
                  <a:lnTo>
                    <a:pt x="5691595" y="607201"/>
                  </a:lnTo>
                  <a:lnTo>
                    <a:pt x="5728433" y="579405"/>
                  </a:lnTo>
                  <a:lnTo>
                    <a:pt x="5761005" y="546833"/>
                  </a:lnTo>
                  <a:lnTo>
                    <a:pt x="5788801" y="509995"/>
                  </a:lnTo>
                  <a:lnTo>
                    <a:pt x="5811309" y="469401"/>
                  </a:lnTo>
                  <a:lnTo>
                    <a:pt x="5828019" y="425564"/>
                  </a:lnTo>
                  <a:lnTo>
                    <a:pt x="5838419" y="378993"/>
                  </a:lnTo>
                  <a:lnTo>
                    <a:pt x="5842000" y="330200"/>
                  </a:lnTo>
                  <a:lnTo>
                    <a:pt x="5838419" y="281406"/>
                  </a:lnTo>
                  <a:lnTo>
                    <a:pt x="5828019" y="234835"/>
                  </a:lnTo>
                  <a:lnTo>
                    <a:pt x="5811309" y="190998"/>
                  </a:lnTo>
                  <a:lnTo>
                    <a:pt x="5788801" y="150404"/>
                  </a:lnTo>
                  <a:lnTo>
                    <a:pt x="5761005" y="113566"/>
                  </a:lnTo>
                  <a:lnTo>
                    <a:pt x="5728433" y="80994"/>
                  </a:lnTo>
                  <a:lnTo>
                    <a:pt x="5691595" y="53198"/>
                  </a:lnTo>
                  <a:lnTo>
                    <a:pt x="5651001" y="30690"/>
                  </a:lnTo>
                  <a:lnTo>
                    <a:pt x="5607164" y="13980"/>
                  </a:lnTo>
                  <a:lnTo>
                    <a:pt x="5560593" y="3580"/>
                  </a:lnTo>
                  <a:lnTo>
                    <a:pt x="5511800" y="0"/>
                  </a:lnTo>
                  <a:close/>
                </a:path>
              </a:pathLst>
            </a:custGeom>
            <a:solidFill>
              <a:srgbClr val="F9A059"/>
            </a:solidFill>
          </p:spPr>
          <p:txBody>
            <a:bodyPr wrap="square" lIns="0" tIns="0" rIns="0" bIns="0" rtlCol="0"/>
            <a:lstStyle/>
            <a:p/>
          </p:txBody>
        </p:sp>
        <p:sp>
          <p:nvSpPr>
            <p:cNvPr id="4" name="object 4"/>
            <p:cNvSpPr/>
            <p:nvPr/>
          </p:nvSpPr>
          <p:spPr>
            <a:xfrm>
              <a:off x="2311400" y="1684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5" name="object 5"/>
            <p:cNvSpPr/>
            <p:nvPr/>
          </p:nvSpPr>
          <p:spPr>
            <a:xfrm>
              <a:off x="2311400" y="24780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6" name="object 6"/>
            <p:cNvSpPr/>
            <p:nvPr/>
          </p:nvSpPr>
          <p:spPr>
            <a:xfrm>
              <a:off x="2311400" y="32718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7" name="object 7"/>
            <p:cNvSpPr/>
            <p:nvPr/>
          </p:nvSpPr>
          <p:spPr>
            <a:xfrm>
              <a:off x="2311400" y="40655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8" name="object 8"/>
            <p:cNvSpPr/>
            <p:nvPr/>
          </p:nvSpPr>
          <p:spPr>
            <a:xfrm>
              <a:off x="2311400" y="4859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9" name="object 9"/>
            <p:cNvSpPr/>
            <p:nvPr/>
          </p:nvSpPr>
          <p:spPr>
            <a:xfrm>
              <a:off x="2311400" y="5640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0" name="object 10"/>
            <p:cNvSpPr/>
            <p:nvPr/>
          </p:nvSpPr>
          <p:spPr>
            <a:xfrm>
              <a:off x="2311400" y="64341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1" name="object 11"/>
            <p:cNvSpPr/>
            <p:nvPr/>
          </p:nvSpPr>
          <p:spPr>
            <a:xfrm>
              <a:off x="2311400" y="72278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2" name="object 12"/>
            <p:cNvSpPr/>
            <p:nvPr/>
          </p:nvSpPr>
          <p:spPr>
            <a:xfrm>
              <a:off x="2311400" y="80216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3" name="object 13"/>
            <p:cNvSpPr/>
            <p:nvPr/>
          </p:nvSpPr>
          <p:spPr>
            <a:xfrm>
              <a:off x="2311400" y="8815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4" name="object 14"/>
            <p:cNvSpPr/>
            <p:nvPr/>
          </p:nvSpPr>
          <p:spPr>
            <a:xfrm>
              <a:off x="2025127" y="3989543"/>
              <a:ext cx="217233" cy="149199"/>
            </a:xfrm>
            <a:prstGeom prst="rect">
              <a:avLst/>
            </a:prstGeom>
            <a:blipFill>
              <a:blip r:embed="rId2" cstate="print"/>
              <a:stretch>
                <a:fillRect/>
              </a:stretch>
            </a:blipFill>
          </p:spPr>
          <p:txBody>
            <a:bodyPr wrap="square" lIns="0" tIns="0" rIns="0" bIns="0" rtlCol="0"/>
            <a:lstStyle/>
            <a:p/>
          </p:txBody>
        </p:sp>
      </p:grpSp>
      <p:sp>
        <p:nvSpPr>
          <p:cNvPr id="15" name="object 15"/>
          <p:cNvSpPr txBox="1"/>
          <p:nvPr/>
        </p:nvSpPr>
        <p:spPr>
          <a:xfrm>
            <a:off x="3492500" y="1484434"/>
            <a:ext cx="4597400" cy="6781800"/>
          </a:xfrm>
          <a:prstGeom prst="rect">
            <a:avLst/>
          </a:prstGeom>
        </p:spPr>
        <p:txBody>
          <a:bodyPr wrap="square" lIns="0" tIns="12700" rIns="0" bIns="0" rtlCol="0" vert="horz">
            <a:spAutoFit/>
          </a:bodyPr>
          <a:lstStyle/>
          <a:p>
            <a:pPr marL="12700">
              <a:lnSpc>
                <a:spcPct val="100000"/>
              </a:lnSpc>
              <a:spcBef>
                <a:spcPts val="100"/>
              </a:spcBef>
            </a:pPr>
            <a:r>
              <a:rPr dirty="0" sz="3000" spc="-5" b="1">
                <a:solidFill>
                  <a:srgbClr val="373838"/>
                </a:solidFill>
                <a:latin typeface="Courier New"/>
                <a:cs typeface="Courier New"/>
              </a:rPr>
              <a:t>Creative/Flexible</a:t>
            </a:r>
            <a:endParaRPr sz="3000">
              <a:latin typeface="Courier New"/>
              <a:cs typeface="Courier New"/>
            </a:endParaRPr>
          </a:p>
          <a:p>
            <a:pPr marL="12700" marR="2291080">
              <a:lnSpc>
                <a:spcPct val="172200"/>
              </a:lnSpc>
            </a:pPr>
            <a:r>
              <a:rPr dirty="0" sz="3000" spc="-5" b="1">
                <a:solidFill>
                  <a:srgbClr val="373838"/>
                </a:solidFill>
                <a:latin typeface="Courier New"/>
                <a:cs typeface="Courier New"/>
              </a:rPr>
              <a:t>Wise  Simple  </a:t>
            </a:r>
            <a:r>
              <a:rPr dirty="0" sz="3000" spc="-5" b="1">
                <a:solidFill>
                  <a:srgbClr val="373838"/>
                </a:solidFill>
                <a:latin typeface="Courier New"/>
                <a:cs typeface="Courier New"/>
              </a:rPr>
              <a:t>Empathetic  </a:t>
            </a:r>
            <a:r>
              <a:rPr dirty="0" sz="3000" spc="-5" b="1">
                <a:solidFill>
                  <a:srgbClr val="373838"/>
                </a:solidFill>
                <a:latin typeface="Courier New"/>
                <a:cs typeface="Courier New"/>
              </a:rPr>
              <a:t>Dedicated  Humble</a:t>
            </a:r>
            <a:endParaRPr sz="3000">
              <a:latin typeface="Courier New"/>
              <a:cs typeface="Courier New"/>
            </a:endParaRPr>
          </a:p>
          <a:p>
            <a:pPr marL="12700" marR="5080">
              <a:lnSpc>
                <a:spcPct val="172200"/>
              </a:lnSpc>
            </a:pPr>
            <a:r>
              <a:rPr dirty="0" sz="3000" spc="-5" b="1">
                <a:solidFill>
                  <a:srgbClr val="373838"/>
                </a:solidFill>
                <a:latin typeface="Courier New"/>
                <a:cs typeface="Courier New"/>
              </a:rPr>
              <a:t>Collaborative  Persistent  Organized/Consistent</a:t>
            </a:r>
            <a:endParaRPr sz="3000">
              <a:latin typeface="Courier New"/>
              <a:cs typeface="Courier New"/>
            </a:endParaRPr>
          </a:p>
        </p:txBody>
      </p:sp>
      <p:sp>
        <p:nvSpPr>
          <p:cNvPr id="17" name="object 17"/>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Courageous</a:t>
            </a:r>
          </a:p>
        </p:txBody>
      </p:sp>
      <p:sp>
        <p:nvSpPr>
          <p:cNvPr id="16" name="object 16"/>
          <p:cNvSpPr txBox="1">
            <a:spLocks noGrp="1"/>
          </p:cNvSpPr>
          <p:nvPr>
            <p:ph type="title"/>
          </p:nvPr>
        </p:nvSpPr>
        <p:spPr>
          <a:prstGeom prst="rect"/>
        </p:spPr>
        <p:txBody>
          <a:bodyPr wrap="square" lIns="0" tIns="12700" rIns="0" bIns="0" rtlCol="0" vert="horz">
            <a:spAutoFit/>
          </a:bodyPr>
          <a:lstStyle/>
          <a:p>
            <a:pPr marL="1926589">
              <a:lnSpc>
                <a:spcPct val="100000"/>
              </a:lnSpc>
              <a:spcBef>
                <a:spcPts val="100"/>
              </a:spcBef>
            </a:pPr>
            <a:r>
              <a:rPr dirty="0" spc="-5"/>
              <a:t>10 Qualities of a Great Adult</a:t>
            </a:r>
            <a:r>
              <a:rPr dirty="0" spc="40"/>
              <a:t> </a:t>
            </a:r>
            <a:r>
              <a:rPr dirty="0" spc="-5"/>
              <a:t>Educator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266700" y="128587"/>
            <a:ext cx="7378700" cy="9730105"/>
            <a:chOff x="266700" y="128587"/>
            <a:chExt cx="7378700" cy="9730105"/>
          </a:xfrm>
        </p:grpSpPr>
        <p:sp>
          <p:nvSpPr>
            <p:cNvPr id="3" name="object 3"/>
            <p:cNvSpPr/>
            <p:nvPr/>
          </p:nvSpPr>
          <p:spPr>
            <a:xfrm>
              <a:off x="1803400" y="3785393"/>
              <a:ext cx="5842000" cy="660400"/>
            </a:xfrm>
            <a:custGeom>
              <a:avLst/>
              <a:gdLst/>
              <a:ahLst/>
              <a:cxnLst/>
              <a:rect l="l" t="t" r="r" b="b"/>
              <a:pathLst>
                <a:path w="5842000" h="660400">
                  <a:moveTo>
                    <a:pt x="5511800" y="0"/>
                  </a:moveTo>
                  <a:lnTo>
                    <a:pt x="330200" y="0"/>
                  </a:lnTo>
                  <a:lnTo>
                    <a:pt x="281406" y="3580"/>
                  </a:lnTo>
                  <a:lnTo>
                    <a:pt x="234835" y="13980"/>
                  </a:lnTo>
                  <a:lnTo>
                    <a:pt x="190998" y="30690"/>
                  </a:lnTo>
                  <a:lnTo>
                    <a:pt x="150404" y="53198"/>
                  </a:lnTo>
                  <a:lnTo>
                    <a:pt x="113566" y="80994"/>
                  </a:lnTo>
                  <a:lnTo>
                    <a:pt x="80994" y="113566"/>
                  </a:lnTo>
                  <a:lnTo>
                    <a:pt x="53198" y="150404"/>
                  </a:lnTo>
                  <a:lnTo>
                    <a:pt x="30690" y="190998"/>
                  </a:lnTo>
                  <a:lnTo>
                    <a:pt x="13980" y="234835"/>
                  </a:lnTo>
                  <a:lnTo>
                    <a:pt x="3580" y="281406"/>
                  </a:lnTo>
                  <a:lnTo>
                    <a:pt x="0" y="330200"/>
                  </a:lnTo>
                  <a:lnTo>
                    <a:pt x="3580" y="378993"/>
                  </a:lnTo>
                  <a:lnTo>
                    <a:pt x="13980" y="425564"/>
                  </a:lnTo>
                  <a:lnTo>
                    <a:pt x="30690" y="469401"/>
                  </a:lnTo>
                  <a:lnTo>
                    <a:pt x="53198" y="509995"/>
                  </a:lnTo>
                  <a:lnTo>
                    <a:pt x="80994" y="546833"/>
                  </a:lnTo>
                  <a:lnTo>
                    <a:pt x="113566" y="579405"/>
                  </a:lnTo>
                  <a:lnTo>
                    <a:pt x="150404" y="607201"/>
                  </a:lnTo>
                  <a:lnTo>
                    <a:pt x="190998" y="629709"/>
                  </a:lnTo>
                  <a:lnTo>
                    <a:pt x="234835" y="646419"/>
                  </a:lnTo>
                  <a:lnTo>
                    <a:pt x="281406" y="656819"/>
                  </a:lnTo>
                  <a:lnTo>
                    <a:pt x="330200" y="660400"/>
                  </a:lnTo>
                  <a:lnTo>
                    <a:pt x="5511800" y="660400"/>
                  </a:lnTo>
                  <a:lnTo>
                    <a:pt x="5560593" y="656819"/>
                  </a:lnTo>
                  <a:lnTo>
                    <a:pt x="5607164" y="646419"/>
                  </a:lnTo>
                  <a:lnTo>
                    <a:pt x="5651001" y="629709"/>
                  </a:lnTo>
                  <a:lnTo>
                    <a:pt x="5691595" y="607201"/>
                  </a:lnTo>
                  <a:lnTo>
                    <a:pt x="5728433" y="579405"/>
                  </a:lnTo>
                  <a:lnTo>
                    <a:pt x="5761005" y="546833"/>
                  </a:lnTo>
                  <a:lnTo>
                    <a:pt x="5788801" y="509995"/>
                  </a:lnTo>
                  <a:lnTo>
                    <a:pt x="5811309" y="469401"/>
                  </a:lnTo>
                  <a:lnTo>
                    <a:pt x="5828019" y="425564"/>
                  </a:lnTo>
                  <a:lnTo>
                    <a:pt x="5838419" y="378993"/>
                  </a:lnTo>
                  <a:lnTo>
                    <a:pt x="5842000" y="330200"/>
                  </a:lnTo>
                  <a:lnTo>
                    <a:pt x="5838419" y="281406"/>
                  </a:lnTo>
                  <a:lnTo>
                    <a:pt x="5828019" y="234835"/>
                  </a:lnTo>
                  <a:lnTo>
                    <a:pt x="5811309" y="190998"/>
                  </a:lnTo>
                  <a:lnTo>
                    <a:pt x="5788801" y="150404"/>
                  </a:lnTo>
                  <a:lnTo>
                    <a:pt x="5761005" y="113566"/>
                  </a:lnTo>
                  <a:lnTo>
                    <a:pt x="5728433" y="80994"/>
                  </a:lnTo>
                  <a:lnTo>
                    <a:pt x="5691595" y="53198"/>
                  </a:lnTo>
                  <a:lnTo>
                    <a:pt x="5651001" y="30690"/>
                  </a:lnTo>
                  <a:lnTo>
                    <a:pt x="5607164" y="13980"/>
                  </a:lnTo>
                  <a:lnTo>
                    <a:pt x="5560593" y="3580"/>
                  </a:lnTo>
                  <a:lnTo>
                    <a:pt x="5511800" y="0"/>
                  </a:lnTo>
                  <a:close/>
                </a:path>
              </a:pathLst>
            </a:custGeom>
            <a:solidFill>
              <a:srgbClr val="F9A059"/>
            </a:solidFill>
          </p:spPr>
          <p:txBody>
            <a:bodyPr wrap="square" lIns="0" tIns="0" rIns="0" bIns="0" rtlCol="0"/>
            <a:lstStyle/>
            <a:p/>
          </p:txBody>
        </p:sp>
        <p:sp>
          <p:nvSpPr>
            <p:cNvPr id="4" name="object 4"/>
            <p:cNvSpPr/>
            <p:nvPr/>
          </p:nvSpPr>
          <p:spPr>
            <a:xfrm>
              <a:off x="2311400" y="1684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5" name="object 5"/>
            <p:cNvSpPr/>
            <p:nvPr/>
          </p:nvSpPr>
          <p:spPr>
            <a:xfrm>
              <a:off x="2311400" y="24780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6" name="object 6"/>
            <p:cNvSpPr/>
            <p:nvPr/>
          </p:nvSpPr>
          <p:spPr>
            <a:xfrm>
              <a:off x="2311400" y="32718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7" name="object 7"/>
            <p:cNvSpPr/>
            <p:nvPr/>
          </p:nvSpPr>
          <p:spPr>
            <a:xfrm>
              <a:off x="2311400" y="40655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8" name="object 8"/>
            <p:cNvSpPr/>
            <p:nvPr/>
          </p:nvSpPr>
          <p:spPr>
            <a:xfrm>
              <a:off x="2311400" y="4859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9" name="object 9"/>
            <p:cNvSpPr/>
            <p:nvPr/>
          </p:nvSpPr>
          <p:spPr>
            <a:xfrm>
              <a:off x="2311400" y="5640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0" name="object 10"/>
            <p:cNvSpPr/>
            <p:nvPr/>
          </p:nvSpPr>
          <p:spPr>
            <a:xfrm>
              <a:off x="2311400" y="64341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1" name="object 11"/>
            <p:cNvSpPr/>
            <p:nvPr/>
          </p:nvSpPr>
          <p:spPr>
            <a:xfrm>
              <a:off x="2311400" y="72278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2" name="object 12"/>
            <p:cNvSpPr/>
            <p:nvPr/>
          </p:nvSpPr>
          <p:spPr>
            <a:xfrm>
              <a:off x="2311400" y="80216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3" name="object 13"/>
            <p:cNvSpPr/>
            <p:nvPr/>
          </p:nvSpPr>
          <p:spPr>
            <a:xfrm>
              <a:off x="2311400" y="8815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4" name="object 14"/>
            <p:cNvSpPr/>
            <p:nvPr/>
          </p:nvSpPr>
          <p:spPr>
            <a:xfrm>
              <a:off x="2025127" y="3989543"/>
              <a:ext cx="217233" cy="149199"/>
            </a:xfrm>
            <a:prstGeom prst="rect">
              <a:avLst/>
            </a:prstGeom>
            <a:blipFill>
              <a:blip r:embed="rId2" cstate="print"/>
              <a:stretch>
                <a:fillRect/>
              </a:stretch>
            </a:blipFill>
          </p:spPr>
          <p:txBody>
            <a:bodyPr wrap="square" lIns="0" tIns="0" rIns="0" bIns="0" rtlCol="0"/>
            <a:lstStyle/>
            <a:p/>
          </p:txBody>
        </p:sp>
      </p:grpSp>
      <p:sp>
        <p:nvSpPr>
          <p:cNvPr id="15" name="object 15"/>
          <p:cNvSpPr txBox="1">
            <a:spLocks noGrp="1"/>
          </p:cNvSpPr>
          <p:nvPr>
            <p:ph idx="2" sz="half"/>
          </p:nvPr>
        </p:nvSpPr>
        <p:spPr>
          <a:prstGeom prst="rect"/>
        </p:spPr>
        <p:txBody>
          <a:bodyPr wrap="square" lIns="0" tIns="12700" rIns="0" bIns="0" rtlCol="0" vert="horz">
            <a:spAutoFit/>
          </a:bodyPr>
          <a:lstStyle/>
          <a:p>
            <a:pPr marL="12700">
              <a:lnSpc>
                <a:spcPct val="100000"/>
              </a:lnSpc>
              <a:spcBef>
                <a:spcPts val="100"/>
              </a:spcBef>
            </a:pPr>
            <a:r>
              <a:rPr dirty="0" spc="-5"/>
              <a:t>Creative/Flexible</a:t>
            </a:r>
          </a:p>
          <a:p>
            <a:pPr marL="12700" marR="2291080">
              <a:lnSpc>
                <a:spcPct val="172200"/>
              </a:lnSpc>
            </a:pPr>
            <a:r>
              <a:rPr dirty="0" spc="-5"/>
              <a:t>Wise  Simple  </a:t>
            </a:r>
            <a:r>
              <a:rPr dirty="0" spc="-5"/>
              <a:t>Empathetic  </a:t>
            </a:r>
            <a:r>
              <a:rPr dirty="0" spc="-5"/>
              <a:t>Dedicated  Humble</a:t>
            </a:r>
          </a:p>
          <a:p>
            <a:pPr marL="12700" marR="5080">
              <a:lnSpc>
                <a:spcPct val="172200"/>
              </a:lnSpc>
            </a:pPr>
            <a:r>
              <a:rPr dirty="0" spc="-5"/>
              <a:t>Collaborative  Persistent  Organized/Consistent</a:t>
            </a:r>
          </a:p>
        </p:txBody>
      </p:sp>
      <p:sp>
        <p:nvSpPr>
          <p:cNvPr id="16" name="object 16"/>
          <p:cNvSpPr txBox="1"/>
          <p:nvPr/>
        </p:nvSpPr>
        <p:spPr>
          <a:xfrm>
            <a:off x="8682190" y="1506090"/>
            <a:ext cx="1701800" cy="330200"/>
          </a:xfrm>
          <a:prstGeom prst="rect">
            <a:avLst/>
          </a:prstGeom>
        </p:spPr>
        <p:txBody>
          <a:bodyPr wrap="square" lIns="0" tIns="12700" rIns="0" bIns="0" rtlCol="0" vert="horz">
            <a:spAutoFit/>
          </a:bodyPr>
          <a:lstStyle/>
          <a:p>
            <a:pPr marL="12700">
              <a:lnSpc>
                <a:spcPct val="100000"/>
              </a:lnSpc>
              <a:spcBef>
                <a:spcPts val="100"/>
              </a:spcBef>
            </a:pPr>
            <a:r>
              <a:rPr dirty="0" sz="2000" spc="-5" b="1">
                <a:solidFill>
                  <a:srgbClr val="373838"/>
                </a:solidFill>
                <a:latin typeface="Courier New"/>
                <a:cs typeface="Courier New"/>
              </a:rPr>
              <a:t>What is</a:t>
            </a:r>
            <a:r>
              <a:rPr dirty="0" sz="2000" spc="-60" b="1">
                <a:solidFill>
                  <a:srgbClr val="373838"/>
                </a:solidFill>
                <a:latin typeface="Courier New"/>
                <a:cs typeface="Courier New"/>
              </a:rPr>
              <a:t> </a:t>
            </a:r>
            <a:r>
              <a:rPr dirty="0" sz="2000" spc="-5" b="1">
                <a:solidFill>
                  <a:srgbClr val="373838"/>
                </a:solidFill>
                <a:latin typeface="Courier New"/>
                <a:cs typeface="Courier New"/>
              </a:rPr>
              <a:t>it?</a:t>
            </a:r>
            <a:endParaRPr sz="2000">
              <a:latin typeface="Courier New"/>
              <a:cs typeface="Courier New"/>
            </a:endParaRPr>
          </a:p>
        </p:txBody>
      </p:sp>
      <p:sp>
        <p:nvSpPr>
          <p:cNvPr id="17" name="object 17"/>
          <p:cNvSpPr txBox="1">
            <a:spLocks noGrp="1"/>
          </p:cNvSpPr>
          <p:nvPr>
            <p:ph type="title"/>
          </p:nvPr>
        </p:nvSpPr>
        <p:spPr>
          <a:prstGeom prst="rect"/>
        </p:spPr>
        <p:txBody>
          <a:bodyPr wrap="square" lIns="0" tIns="12700" rIns="0" bIns="0" rtlCol="0" vert="horz">
            <a:spAutoFit/>
          </a:bodyPr>
          <a:lstStyle/>
          <a:p>
            <a:pPr marL="1926589">
              <a:lnSpc>
                <a:spcPct val="100000"/>
              </a:lnSpc>
              <a:spcBef>
                <a:spcPts val="100"/>
              </a:spcBef>
            </a:pPr>
            <a:r>
              <a:rPr dirty="0" spc="-5"/>
              <a:t>10 Qualities of a Great Adult</a:t>
            </a:r>
            <a:r>
              <a:rPr dirty="0" spc="40"/>
              <a:t> </a:t>
            </a:r>
            <a:r>
              <a:rPr dirty="0" spc="-5"/>
              <a:t>Educator</a:t>
            </a:r>
          </a:p>
        </p:txBody>
      </p:sp>
      <p:sp>
        <p:nvSpPr>
          <p:cNvPr id="18" name="object 18"/>
          <p:cNvSpPr/>
          <p:nvPr/>
        </p:nvSpPr>
        <p:spPr>
          <a:xfrm>
            <a:off x="8567890" y="1947862"/>
            <a:ext cx="3429000" cy="6651625"/>
          </a:xfrm>
          <a:custGeom>
            <a:avLst/>
            <a:gdLst/>
            <a:ahLst/>
            <a:cxnLst/>
            <a:rect l="l" t="t" r="r" b="b"/>
            <a:pathLst>
              <a:path w="3429000" h="6651625">
                <a:moveTo>
                  <a:pt x="3175000" y="0"/>
                </a:moveTo>
                <a:lnTo>
                  <a:pt x="254000" y="0"/>
                </a:lnTo>
                <a:lnTo>
                  <a:pt x="208342" y="4092"/>
                </a:lnTo>
                <a:lnTo>
                  <a:pt x="165369" y="15890"/>
                </a:lnTo>
                <a:lnTo>
                  <a:pt x="125799" y="34677"/>
                </a:lnTo>
                <a:lnTo>
                  <a:pt x="90349" y="59736"/>
                </a:lnTo>
                <a:lnTo>
                  <a:pt x="59736" y="90349"/>
                </a:lnTo>
                <a:lnTo>
                  <a:pt x="34677" y="125799"/>
                </a:lnTo>
                <a:lnTo>
                  <a:pt x="15890" y="165369"/>
                </a:lnTo>
                <a:lnTo>
                  <a:pt x="4092" y="208342"/>
                </a:lnTo>
                <a:lnTo>
                  <a:pt x="0" y="254000"/>
                </a:lnTo>
                <a:lnTo>
                  <a:pt x="0" y="6397625"/>
                </a:lnTo>
                <a:lnTo>
                  <a:pt x="4092" y="6443279"/>
                </a:lnTo>
                <a:lnTo>
                  <a:pt x="15890" y="6486250"/>
                </a:lnTo>
                <a:lnTo>
                  <a:pt x="34677" y="6525819"/>
                </a:lnTo>
                <a:lnTo>
                  <a:pt x="59736" y="6561270"/>
                </a:lnTo>
                <a:lnTo>
                  <a:pt x="90349" y="6591884"/>
                </a:lnTo>
                <a:lnTo>
                  <a:pt x="125799" y="6616944"/>
                </a:lnTo>
                <a:lnTo>
                  <a:pt x="165369" y="6635733"/>
                </a:lnTo>
                <a:lnTo>
                  <a:pt x="208342" y="6647532"/>
                </a:lnTo>
                <a:lnTo>
                  <a:pt x="254000" y="6651625"/>
                </a:lnTo>
                <a:lnTo>
                  <a:pt x="3175000" y="6651625"/>
                </a:lnTo>
                <a:lnTo>
                  <a:pt x="3220657" y="6647532"/>
                </a:lnTo>
                <a:lnTo>
                  <a:pt x="3263630" y="6635733"/>
                </a:lnTo>
                <a:lnTo>
                  <a:pt x="3303200" y="6616944"/>
                </a:lnTo>
                <a:lnTo>
                  <a:pt x="3338650" y="6591884"/>
                </a:lnTo>
                <a:lnTo>
                  <a:pt x="3369263" y="6561270"/>
                </a:lnTo>
                <a:lnTo>
                  <a:pt x="3394322" y="6525819"/>
                </a:lnTo>
                <a:lnTo>
                  <a:pt x="3413109" y="6486250"/>
                </a:lnTo>
                <a:lnTo>
                  <a:pt x="3424907" y="6443279"/>
                </a:lnTo>
                <a:lnTo>
                  <a:pt x="3429000" y="6397625"/>
                </a:lnTo>
                <a:lnTo>
                  <a:pt x="3429000" y="254000"/>
                </a:lnTo>
                <a:lnTo>
                  <a:pt x="3424907" y="208342"/>
                </a:lnTo>
                <a:lnTo>
                  <a:pt x="3413109" y="165369"/>
                </a:lnTo>
                <a:lnTo>
                  <a:pt x="3394322" y="125799"/>
                </a:lnTo>
                <a:lnTo>
                  <a:pt x="3369263" y="90349"/>
                </a:lnTo>
                <a:lnTo>
                  <a:pt x="3338650" y="59736"/>
                </a:lnTo>
                <a:lnTo>
                  <a:pt x="3303200" y="34677"/>
                </a:lnTo>
                <a:lnTo>
                  <a:pt x="3263630" y="15890"/>
                </a:lnTo>
                <a:lnTo>
                  <a:pt x="3220657" y="4092"/>
                </a:lnTo>
                <a:lnTo>
                  <a:pt x="3175000" y="0"/>
                </a:lnTo>
                <a:close/>
              </a:path>
            </a:pathLst>
          </a:custGeom>
          <a:solidFill>
            <a:srgbClr val="F9A059"/>
          </a:solidFill>
        </p:spPr>
        <p:txBody>
          <a:bodyPr wrap="square" lIns="0" tIns="0" rIns="0" bIns="0" rtlCol="0"/>
          <a:lstStyle/>
          <a:p/>
        </p:txBody>
      </p:sp>
      <p:sp>
        <p:nvSpPr>
          <p:cNvPr id="19" name="object 19"/>
          <p:cNvSpPr txBox="1"/>
          <p:nvPr/>
        </p:nvSpPr>
        <p:spPr>
          <a:xfrm>
            <a:off x="8682190" y="2023500"/>
            <a:ext cx="3180080" cy="5090160"/>
          </a:xfrm>
          <a:prstGeom prst="rect">
            <a:avLst/>
          </a:prstGeom>
        </p:spPr>
        <p:txBody>
          <a:bodyPr wrap="square" lIns="0" tIns="12700" rIns="0" bIns="0" rtlCol="0" vert="horz">
            <a:spAutoFit/>
          </a:bodyPr>
          <a:lstStyle/>
          <a:p>
            <a:pPr marL="12700" marR="279400">
              <a:lnSpc>
                <a:spcPct val="138900"/>
              </a:lnSpc>
              <a:spcBef>
                <a:spcPts val="100"/>
              </a:spcBef>
            </a:pPr>
            <a:r>
              <a:rPr dirty="0" sz="1800" spc="-5" b="1">
                <a:solidFill>
                  <a:srgbClr val="373838"/>
                </a:solidFill>
                <a:latin typeface="Courier New"/>
                <a:cs typeface="Courier New"/>
              </a:rPr>
              <a:t>This is being able to  really put yourself  in another</a:t>
            </a:r>
            <a:r>
              <a:rPr dirty="0" sz="1800" spc="-15" b="1">
                <a:solidFill>
                  <a:srgbClr val="373838"/>
                </a:solidFill>
                <a:latin typeface="Courier New"/>
                <a:cs typeface="Courier New"/>
              </a:rPr>
              <a:t> </a:t>
            </a:r>
            <a:r>
              <a:rPr dirty="0" sz="1800" spc="-5" b="1">
                <a:solidFill>
                  <a:srgbClr val="373838"/>
                </a:solidFill>
                <a:latin typeface="Courier New"/>
                <a:cs typeface="Courier New"/>
              </a:rPr>
              <a:t>person’s</a:t>
            </a:r>
            <a:endParaRPr sz="1800">
              <a:latin typeface="Courier New"/>
              <a:cs typeface="Courier New"/>
            </a:endParaRPr>
          </a:p>
          <a:p>
            <a:pPr marL="12700" marR="142240">
              <a:lnSpc>
                <a:spcPct val="138900"/>
              </a:lnSpc>
            </a:pPr>
            <a:r>
              <a:rPr dirty="0" sz="1800" spc="-5" b="1">
                <a:solidFill>
                  <a:srgbClr val="373838"/>
                </a:solidFill>
                <a:latin typeface="Courier New"/>
                <a:cs typeface="Courier New"/>
              </a:rPr>
              <a:t>shoes. You are able to  truly understand their  situation and feelings  because of your  personal</a:t>
            </a:r>
            <a:r>
              <a:rPr dirty="0" sz="1800" spc="-10" b="1">
                <a:solidFill>
                  <a:srgbClr val="373838"/>
                </a:solidFill>
                <a:latin typeface="Courier New"/>
                <a:cs typeface="Courier New"/>
              </a:rPr>
              <a:t> </a:t>
            </a:r>
            <a:r>
              <a:rPr dirty="0" sz="1800" spc="-5" b="1">
                <a:solidFill>
                  <a:srgbClr val="373838"/>
                </a:solidFill>
                <a:latin typeface="Courier New"/>
                <a:cs typeface="Courier New"/>
              </a:rPr>
              <a:t>experiences.</a:t>
            </a:r>
            <a:endParaRPr sz="1800">
              <a:latin typeface="Courier New"/>
              <a:cs typeface="Courier New"/>
            </a:endParaRPr>
          </a:p>
          <a:p>
            <a:pPr marL="12700" marR="5080">
              <a:lnSpc>
                <a:spcPct val="138900"/>
              </a:lnSpc>
              <a:spcBef>
                <a:spcPts val="1000"/>
              </a:spcBef>
            </a:pPr>
            <a:r>
              <a:rPr dirty="0" sz="1800" spc="-5" b="1" i="1">
                <a:solidFill>
                  <a:srgbClr val="373838"/>
                </a:solidFill>
                <a:latin typeface="Courier New"/>
                <a:cs typeface="Courier New"/>
              </a:rPr>
              <a:t>A student won’t care  </a:t>
            </a:r>
            <a:r>
              <a:rPr dirty="0" sz="1800" spc="-5" b="1" i="1">
                <a:solidFill>
                  <a:srgbClr val="373838"/>
                </a:solidFill>
                <a:latin typeface="Courier New"/>
                <a:cs typeface="Courier New"/>
              </a:rPr>
              <a:t>how much you know until  they know how much you  care.</a:t>
            </a:r>
            <a:endParaRPr sz="1800">
              <a:latin typeface="Courier New"/>
              <a:cs typeface="Courier New"/>
            </a:endParaRPr>
          </a:p>
          <a:p>
            <a:pPr marL="12700">
              <a:lnSpc>
                <a:spcPct val="100000"/>
              </a:lnSpc>
              <a:spcBef>
                <a:spcPts val="1440"/>
              </a:spcBef>
            </a:pPr>
            <a:r>
              <a:rPr dirty="0" sz="1200" spc="-5" b="1">
                <a:solidFill>
                  <a:srgbClr val="373838"/>
                </a:solidFill>
                <a:latin typeface="Courier New"/>
                <a:cs typeface="Courier New"/>
              </a:rPr>
              <a:t>–</a:t>
            </a:r>
            <a:r>
              <a:rPr dirty="0" sz="1200" spc="-10" b="1">
                <a:solidFill>
                  <a:srgbClr val="373838"/>
                </a:solidFill>
                <a:latin typeface="Courier New"/>
                <a:cs typeface="Courier New"/>
              </a:rPr>
              <a:t> </a:t>
            </a:r>
            <a:r>
              <a:rPr dirty="0" sz="1200" spc="-5" b="1">
                <a:solidFill>
                  <a:srgbClr val="373838"/>
                </a:solidFill>
                <a:latin typeface="Courier New"/>
                <a:cs typeface="Courier New"/>
              </a:rPr>
              <a:t>Unknown</a:t>
            </a:r>
            <a:endParaRPr sz="1200">
              <a:latin typeface="Courier New"/>
              <a:cs typeface="Courier New"/>
            </a:endParaRPr>
          </a:p>
        </p:txBody>
      </p:sp>
      <p:sp>
        <p:nvSpPr>
          <p:cNvPr id="20" name="object 20"/>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Courageous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266700" y="128587"/>
            <a:ext cx="7378700" cy="9730105"/>
            <a:chOff x="266700" y="128587"/>
            <a:chExt cx="7378700" cy="9730105"/>
          </a:xfrm>
        </p:grpSpPr>
        <p:sp>
          <p:nvSpPr>
            <p:cNvPr id="3" name="object 3"/>
            <p:cNvSpPr/>
            <p:nvPr/>
          </p:nvSpPr>
          <p:spPr>
            <a:xfrm>
              <a:off x="1803400" y="3785393"/>
              <a:ext cx="5842000" cy="660400"/>
            </a:xfrm>
            <a:custGeom>
              <a:avLst/>
              <a:gdLst/>
              <a:ahLst/>
              <a:cxnLst/>
              <a:rect l="l" t="t" r="r" b="b"/>
              <a:pathLst>
                <a:path w="5842000" h="660400">
                  <a:moveTo>
                    <a:pt x="5511800" y="0"/>
                  </a:moveTo>
                  <a:lnTo>
                    <a:pt x="330200" y="0"/>
                  </a:lnTo>
                  <a:lnTo>
                    <a:pt x="281406" y="3580"/>
                  </a:lnTo>
                  <a:lnTo>
                    <a:pt x="234835" y="13980"/>
                  </a:lnTo>
                  <a:lnTo>
                    <a:pt x="190998" y="30690"/>
                  </a:lnTo>
                  <a:lnTo>
                    <a:pt x="150404" y="53198"/>
                  </a:lnTo>
                  <a:lnTo>
                    <a:pt x="113566" y="80994"/>
                  </a:lnTo>
                  <a:lnTo>
                    <a:pt x="80994" y="113566"/>
                  </a:lnTo>
                  <a:lnTo>
                    <a:pt x="53198" y="150404"/>
                  </a:lnTo>
                  <a:lnTo>
                    <a:pt x="30690" y="190998"/>
                  </a:lnTo>
                  <a:lnTo>
                    <a:pt x="13980" y="234835"/>
                  </a:lnTo>
                  <a:lnTo>
                    <a:pt x="3580" y="281406"/>
                  </a:lnTo>
                  <a:lnTo>
                    <a:pt x="0" y="330200"/>
                  </a:lnTo>
                  <a:lnTo>
                    <a:pt x="3580" y="378993"/>
                  </a:lnTo>
                  <a:lnTo>
                    <a:pt x="13980" y="425564"/>
                  </a:lnTo>
                  <a:lnTo>
                    <a:pt x="30690" y="469401"/>
                  </a:lnTo>
                  <a:lnTo>
                    <a:pt x="53198" y="509995"/>
                  </a:lnTo>
                  <a:lnTo>
                    <a:pt x="80994" y="546833"/>
                  </a:lnTo>
                  <a:lnTo>
                    <a:pt x="113566" y="579405"/>
                  </a:lnTo>
                  <a:lnTo>
                    <a:pt x="150404" y="607201"/>
                  </a:lnTo>
                  <a:lnTo>
                    <a:pt x="190998" y="629709"/>
                  </a:lnTo>
                  <a:lnTo>
                    <a:pt x="234835" y="646419"/>
                  </a:lnTo>
                  <a:lnTo>
                    <a:pt x="281406" y="656819"/>
                  </a:lnTo>
                  <a:lnTo>
                    <a:pt x="330200" y="660400"/>
                  </a:lnTo>
                  <a:lnTo>
                    <a:pt x="5511800" y="660400"/>
                  </a:lnTo>
                  <a:lnTo>
                    <a:pt x="5560593" y="656819"/>
                  </a:lnTo>
                  <a:lnTo>
                    <a:pt x="5607164" y="646419"/>
                  </a:lnTo>
                  <a:lnTo>
                    <a:pt x="5651001" y="629709"/>
                  </a:lnTo>
                  <a:lnTo>
                    <a:pt x="5691595" y="607201"/>
                  </a:lnTo>
                  <a:lnTo>
                    <a:pt x="5728433" y="579405"/>
                  </a:lnTo>
                  <a:lnTo>
                    <a:pt x="5761005" y="546833"/>
                  </a:lnTo>
                  <a:lnTo>
                    <a:pt x="5788801" y="509995"/>
                  </a:lnTo>
                  <a:lnTo>
                    <a:pt x="5811309" y="469401"/>
                  </a:lnTo>
                  <a:lnTo>
                    <a:pt x="5828019" y="425564"/>
                  </a:lnTo>
                  <a:lnTo>
                    <a:pt x="5838419" y="378993"/>
                  </a:lnTo>
                  <a:lnTo>
                    <a:pt x="5842000" y="330200"/>
                  </a:lnTo>
                  <a:lnTo>
                    <a:pt x="5838419" y="281406"/>
                  </a:lnTo>
                  <a:lnTo>
                    <a:pt x="5828019" y="234835"/>
                  </a:lnTo>
                  <a:lnTo>
                    <a:pt x="5811309" y="190998"/>
                  </a:lnTo>
                  <a:lnTo>
                    <a:pt x="5788801" y="150404"/>
                  </a:lnTo>
                  <a:lnTo>
                    <a:pt x="5761005" y="113566"/>
                  </a:lnTo>
                  <a:lnTo>
                    <a:pt x="5728433" y="80994"/>
                  </a:lnTo>
                  <a:lnTo>
                    <a:pt x="5691595" y="53198"/>
                  </a:lnTo>
                  <a:lnTo>
                    <a:pt x="5651001" y="30690"/>
                  </a:lnTo>
                  <a:lnTo>
                    <a:pt x="5607164" y="13980"/>
                  </a:lnTo>
                  <a:lnTo>
                    <a:pt x="5560593" y="3580"/>
                  </a:lnTo>
                  <a:lnTo>
                    <a:pt x="5511800" y="0"/>
                  </a:lnTo>
                  <a:close/>
                </a:path>
              </a:pathLst>
            </a:custGeom>
            <a:solidFill>
              <a:srgbClr val="F9A059"/>
            </a:solidFill>
          </p:spPr>
          <p:txBody>
            <a:bodyPr wrap="square" lIns="0" tIns="0" rIns="0" bIns="0" rtlCol="0"/>
            <a:lstStyle/>
            <a:p/>
          </p:txBody>
        </p:sp>
        <p:sp>
          <p:nvSpPr>
            <p:cNvPr id="4" name="object 4"/>
            <p:cNvSpPr/>
            <p:nvPr/>
          </p:nvSpPr>
          <p:spPr>
            <a:xfrm>
              <a:off x="2311400" y="1684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5" name="object 5"/>
            <p:cNvSpPr/>
            <p:nvPr/>
          </p:nvSpPr>
          <p:spPr>
            <a:xfrm>
              <a:off x="2311400" y="24780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6" name="object 6"/>
            <p:cNvSpPr/>
            <p:nvPr/>
          </p:nvSpPr>
          <p:spPr>
            <a:xfrm>
              <a:off x="2311400" y="32718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7" name="object 7"/>
            <p:cNvSpPr/>
            <p:nvPr/>
          </p:nvSpPr>
          <p:spPr>
            <a:xfrm>
              <a:off x="2311400" y="40655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8" name="object 8"/>
            <p:cNvSpPr/>
            <p:nvPr/>
          </p:nvSpPr>
          <p:spPr>
            <a:xfrm>
              <a:off x="2311400" y="4859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9" name="object 9"/>
            <p:cNvSpPr/>
            <p:nvPr/>
          </p:nvSpPr>
          <p:spPr>
            <a:xfrm>
              <a:off x="2311400" y="5640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0" name="object 10"/>
            <p:cNvSpPr/>
            <p:nvPr/>
          </p:nvSpPr>
          <p:spPr>
            <a:xfrm>
              <a:off x="2311400" y="64341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1" name="object 11"/>
            <p:cNvSpPr/>
            <p:nvPr/>
          </p:nvSpPr>
          <p:spPr>
            <a:xfrm>
              <a:off x="2311400" y="72278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2" name="object 12"/>
            <p:cNvSpPr/>
            <p:nvPr/>
          </p:nvSpPr>
          <p:spPr>
            <a:xfrm>
              <a:off x="2311400" y="80216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3" name="object 13"/>
            <p:cNvSpPr/>
            <p:nvPr/>
          </p:nvSpPr>
          <p:spPr>
            <a:xfrm>
              <a:off x="2311400" y="8815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4" name="object 14"/>
            <p:cNvSpPr/>
            <p:nvPr/>
          </p:nvSpPr>
          <p:spPr>
            <a:xfrm>
              <a:off x="2025127" y="3989543"/>
              <a:ext cx="217233" cy="149199"/>
            </a:xfrm>
            <a:prstGeom prst="rect">
              <a:avLst/>
            </a:prstGeom>
            <a:blipFill>
              <a:blip r:embed="rId2" cstate="print"/>
              <a:stretch>
                <a:fillRect/>
              </a:stretch>
            </a:blipFill>
          </p:spPr>
          <p:txBody>
            <a:bodyPr wrap="square" lIns="0" tIns="0" rIns="0" bIns="0" rtlCol="0"/>
            <a:lstStyle/>
            <a:p/>
          </p:txBody>
        </p:sp>
      </p:grpSp>
      <p:sp>
        <p:nvSpPr>
          <p:cNvPr id="15" name="object 15"/>
          <p:cNvSpPr txBox="1"/>
          <p:nvPr/>
        </p:nvSpPr>
        <p:spPr>
          <a:xfrm>
            <a:off x="3492500" y="1484434"/>
            <a:ext cx="4597400" cy="6781800"/>
          </a:xfrm>
          <a:prstGeom prst="rect">
            <a:avLst/>
          </a:prstGeom>
        </p:spPr>
        <p:txBody>
          <a:bodyPr wrap="square" lIns="0" tIns="12700" rIns="0" bIns="0" rtlCol="0" vert="horz">
            <a:spAutoFit/>
          </a:bodyPr>
          <a:lstStyle/>
          <a:p>
            <a:pPr marL="12700">
              <a:lnSpc>
                <a:spcPct val="100000"/>
              </a:lnSpc>
              <a:spcBef>
                <a:spcPts val="100"/>
              </a:spcBef>
            </a:pPr>
            <a:r>
              <a:rPr dirty="0" sz="3000" spc="-5" b="1">
                <a:solidFill>
                  <a:srgbClr val="373838"/>
                </a:solidFill>
                <a:latin typeface="Courier New"/>
                <a:cs typeface="Courier New"/>
              </a:rPr>
              <a:t>Creative/Flexible</a:t>
            </a:r>
            <a:endParaRPr sz="3000">
              <a:latin typeface="Courier New"/>
              <a:cs typeface="Courier New"/>
            </a:endParaRPr>
          </a:p>
          <a:p>
            <a:pPr marL="12700" marR="2291080">
              <a:lnSpc>
                <a:spcPct val="172200"/>
              </a:lnSpc>
            </a:pPr>
            <a:r>
              <a:rPr dirty="0" sz="3000" spc="-5" b="1">
                <a:solidFill>
                  <a:srgbClr val="373838"/>
                </a:solidFill>
                <a:latin typeface="Courier New"/>
                <a:cs typeface="Courier New"/>
              </a:rPr>
              <a:t>Wise  Simple  </a:t>
            </a:r>
            <a:r>
              <a:rPr dirty="0" sz="3000" spc="-5" b="1">
                <a:solidFill>
                  <a:srgbClr val="373838"/>
                </a:solidFill>
                <a:latin typeface="Courier New"/>
                <a:cs typeface="Courier New"/>
              </a:rPr>
              <a:t>Empathetic  </a:t>
            </a:r>
            <a:r>
              <a:rPr dirty="0" sz="3000" spc="-5" b="1">
                <a:solidFill>
                  <a:srgbClr val="373838"/>
                </a:solidFill>
                <a:latin typeface="Courier New"/>
                <a:cs typeface="Courier New"/>
              </a:rPr>
              <a:t>Dedicated  Humble</a:t>
            </a:r>
            <a:endParaRPr sz="3000">
              <a:latin typeface="Courier New"/>
              <a:cs typeface="Courier New"/>
            </a:endParaRPr>
          </a:p>
          <a:p>
            <a:pPr marL="12700" marR="5080">
              <a:lnSpc>
                <a:spcPct val="172200"/>
              </a:lnSpc>
            </a:pPr>
            <a:r>
              <a:rPr dirty="0" sz="3000" spc="-5" b="1">
                <a:solidFill>
                  <a:srgbClr val="373838"/>
                </a:solidFill>
                <a:latin typeface="Courier New"/>
                <a:cs typeface="Courier New"/>
              </a:rPr>
              <a:t>Collaborative  Persistent  Organized/Consistent</a:t>
            </a:r>
            <a:endParaRPr sz="3000">
              <a:latin typeface="Courier New"/>
              <a:cs typeface="Courier New"/>
            </a:endParaRPr>
          </a:p>
        </p:txBody>
      </p:sp>
      <p:sp>
        <p:nvSpPr>
          <p:cNvPr id="16" name="object 16"/>
          <p:cNvSpPr txBox="1"/>
          <p:nvPr/>
        </p:nvSpPr>
        <p:spPr>
          <a:xfrm>
            <a:off x="8682190" y="1517202"/>
            <a:ext cx="8153400" cy="330200"/>
          </a:xfrm>
          <a:prstGeom prst="rect">
            <a:avLst/>
          </a:prstGeom>
        </p:spPr>
        <p:txBody>
          <a:bodyPr wrap="square" lIns="0" tIns="12700" rIns="0" bIns="0" rtlCol="0" vert="horz">
            <a:spAutoFit/>
          </a:bodyPr>
          <a:lstStyle/>
          <a:p>
            <a:pPr marL="12700">
              <a:lnSpc>
                <a:spcPct val="100000"/>
              </a:lnSpc>
              <a:spcBef>
                <a:spcPts val="100"/>
              </a:spcBef>
              <a:tabLst>
                <a:tab pos="3720465" algn="l"/>
              </a:tabLst>
            </a:pPr>
            <a:r>
              <a:rPr dirty="0" baseline="2777" sz="3000" spc="-7" b="1">
                <a:solidFill>
                  <a:srgbClr val="373838"/>
                </a:solidFill>
                <a:latin typeface="Courier New"/>
                <a:cs typeface="Courier New"/>
              </a:rPr>
              <a:t>What</a:t>
            </a:r>
            <a:r>
              <a:rPr dirty="0" baseline="2777" sz="3000" spc="7" b="1">
                <a:solidFill>
                  <a:srgbClr val="373838"/>
                </a:solidFill>
                <a:latin typeface="Courier New"/>
                <a:cs typeface="Courier New"/>
              </a:rPr>
              <a:t> </a:t>
            </a:r>
            <a:r>
              <a:rPr dirty="0" baseline="2777" sz="3000" spc="-7" b="1">
                <a:solidFill>
                  <a:srgbClr val="373838"/>
                </a:solidFill>
                <a:latin typeface="Courier New"/>
                <a:cs typeface="Courier New"/>
              </a:rPr>
              <a:t>is</a:t>
            </a:r>
            <a:r>
              <a:rPr dirty="0" baseline="2777" sz="3000" spc="15" b="1">
                <a:solidFill>
                  <a:srgbClr val="373838"/>
                </a:solidFill>
                <a:latin typeface="Courier New"/>
                <a:cs typeface="Courier New"/>
              </a:rPr>
              <a:t> </a:t>
            </a:r>
            <a:r>
              <a:rPr dirty="0" baseline="2777" sz="3000" spc="-7" b="1">
                <a:solidFill>
                  <a:srgbClr val="373838"/>
                </a:solidFill>
                <a:latin typeface="Courier New"/>
                <a:cs typeface="Courier New"/>
              </a:rPr>
              <a:t>it?	</a:t>
            </a:r>
            <a:r>
              <a:rPr dirty="0" sz="2000" spc="-5" b="1">
                <a:solidFill>
                  <a:srgbClr val="373838"/>
                </a:solidFill>
                <a:latin typeface="Courier New"/>
                <a:cs typeface="Courier New"/>
              </a:rPr>
              <a:t>How does it look in adult</a:t>
            </a:r>
            <a:r>
              <a:rPr dirty="0" sz="2000" spc="5" b="1">
                <a:solidFill>
                  <a:srgbClr val="373838"/>
                </a:solidFill>
                <a:latin typeface="Courier New"/>
                <a:cs typeface="Courier New"/>
              </a:rPr>
              <a:t> </a:t>
            </a:r>
            <a:r>
              <a:rPr dirty="0" sz="2000" spc="-5" b="1">
                <a:solidFill>
                  <a:srgbClr val="373838"/>
                </a:solidFill>
                <a:latin typeface="Courier New"/>
                <a:cs typeface="Courier New"/>
              </a:rPr>
              <a:t>ed?</a:t>
            </a:r>
            <a:endParaRPr sz="2000">
              <a:latin typeface="Courier New"/>
              <a:cs typeface="Courier New"/>
            </a:endParaRPr>
          </a:p>
        </p:txBody>
      </p:sp>
      <p:sp>
        <p:nvSpPr>
          <p:cNvPr id="17" name="object 17"/>
          <p:cNvSpPr txBox="1"/>
          <p:nvPr/>
        </p:nvSpPr>
        <p:spPr>
          <a:xfrm>
            <a:off x="12390590" y="6174928"/>
            <a:ext cx="4597400" cy="330200"/>
          </a:xfrm>
          <a:prstGeom prst="rect">
            <a:avLst/>
          </a:prstGeom>
        </p:spPr>
        <p:txBody>
          <a:bodyPr wrap="square" lIns="0" tIns="12700" rIns="0" bIns="0" rtlCol="0" vert="horz">
            <a:spAutoFit/>
          </a:bodyPr>
          <a:lstStyle/>
          <a:p>
            <a:pPr marL="12700">
              <a:lnSpc>
                <a:spcPct val="100000"/>
              </a:lnSpc>
              <a:spcBef>
                <a:spcPts val="100"/>
              </a:spcBef>
            </a:pPr>
            <a:r>
              <a:rPr dirty="0" sz="2000" spc="-5" b="1">
                <a:solidFill>
                  <a:srgbClr val="373838"/>
                </a:solidFill>
                <a:latin typeface="Courier New"/>
                <a:cs typeface="Courier New"/>
              </a:rPr>
              <a:t>How do I improve in this</a:t>
            </a:r>
            <a:r>
              <a:rPr dirty="0" sz="2000" spc="10" b="1">
                <a:solidFill>
                  <a:srgbClr val="373838"/>
                </a:solidFill>
                <a:latin typeface="Courier New"/>
                <a:cs typeface="Courier New"/>
              </a:rPr>
              <a:t> </a:t>
            </a:r>
            <a:r>
              <a:rPr dirty="0" sz="2000" spc="-5" b="1">
                <a:solidFill>
                  <a:srgbClr val="373838"/>
                </a:solidFill>
                <a:latin typeface="Courier New"/>
                <a:cs typeface="Courier New"/>
              </a:rPr>
              <a:t>area?</a:t>
            </a:r>
            <a:endParaRPr sz="2000">
              <a:latin typeface="Courier New"/>
              <a:cs typeface="Courier New"/>
            </a:endParaRPr>
          </a:p>
        </p:txBody>
      </p:sp>
      <p:sp>
        <p:nvSpPr>
          <p:cNvPr id="18" name="object 18"/>
          <p:cNvSpPr txBox="1">
            <a:spLocks noGrp="1"/>
          </p:cNvSpPr>
          <p:nvPr>
            <p:ph type="title"/>
          </p:nvPr>
        </p:nvSpPr>
        <p:spPr>
          <a:prstGeom prst="rect"/>
        </p:spPr>
        <p:txBody>
          <a:bodyPr wrap="square" lIns="0" tIns="12700" rIns="0" bIns="0" rtlCol="0" vert="horz">
            <a:spAutoFit/>
          </a:bodyPr>
          <a:lstStyle/>
          <a:p>
            <a:pPr marL="1926589">
              <a:lnSpc>
                <a:spcPct val="100000"/>
              </a:lnSpc>
              <a:spcBef>
                <a:spcPts val="100"/>
              </a:spcBef>
            </a:pPr>
            <a:r>
              <a:rPr dirty="0" spc="-5"/>
              <a:t>10 Qualities of a Great Adult</a:t>
            </a:r>
            <a:r>
              <a:rPr dirty="0" spc="40"/>
              <a:t> </a:t>
            </a:r>
            <a:r>
              <a:rPr dirty="0" spc="-5"/>
              <a:t>Educator</a:t>
            </a:r>
          </a:p>
        </p:txBody>
      </p:sp>
      <p:sp>
        <p:nvSpPr>
          <p:cNvPr id="19" name="object 19"/>
          <p:cNvSpPr/>
          <p:nvPr/>
        </p:nvSpPr>
        <p:spPr>
          <a:xfrm>
            <a:off x="8567890" y="1947862"/>
            <a:ext cx="3429000" cy="6651625"/>
          </a:xfrm>
          <a:custGeom>
            <a:avLst/>
            <a:gdLst/>
            <a:ahLst/>
            <a:cxnLst/>
            <a:rect l="l" t="t" r="r" b="b"/>
            <a:pathLst>
              <a:path w="3429000" h="6651625">
                <a:moveTo>
                  <a:pt x="3175000" y="0"/>
                </a:moveTo>
                <a:lnTo>
                  <a:pt x="254000" y="0"/>
                </a:lnTo>
                <a:lnTo>
                  <a:pt x="208342" y="4092"/>
                </a:lnTo>
                <a:lnTo>
                  <a:pt x="165369" y="15890"/>
                </a:lnTo>
                <a:lnTo>
                  <a:pt x="125799" y="34677"/>
                </a:lnTo>
                <a:lnTo>
                  <a:pt x="90349" y="59736"/>
                </a:lnTo>
                <a:lnTo>
                  <a:pt x="59736" y="90349"/>
                </a:lnTo>
                <a:lnTo>
                  <a:pt x="34677" y="125799"/>
                </a:lnTo>
                <a:lnTo>
                  <a:pt x="15890" y="165369"/>
                </a:lnTo>
                <a:lnTo>
                  <a:pt x="4092" y="208342"/>
                </a:lnTo>
                <a:lnTo>
                  <a:pt x="0" y="254000"/>
                </a:lnTo>
                <a:lnTo>
                  <a:pt x="0" y="6397625"/>
                </a:lnTo>
                <a:lnTo>
                  <a:pt x="4092" y="6443279"/>
                </a:lnTo>
                <a:lnTo>
                  <a:pt x="15890" y="6486250"/>
                </a:lnTo>
                <a:lnTo>
                  <a:pt x="34677" y="6525819"/>
                </a:lnTo>
                <a:lnTo>
                  <a:pt x="59736" y="6561270"/>
                </a:lnTo>
                <a:lnTo>
                  <a:pt x="90349" y="6591884"/>
                </a:lnTo>
                <a:lnTo>
                  <a:pt x="125799" y="6616944"/>
                </a:lnTo>
                <a:lnTo>
                  <a:pt x="165369" y="6635733"/>
                </a:lnTo>
                <a:lnTo>
                  <a:pt x="208342" y="6647532"/>
                </a:lnTo>
                <a:lnTo>
                  <a:pt x="254000" y="6651625"/>
                </a:lnTo>
                <a:lnTo>
                  <a:pt x="3175000" y="6651625"/>
                </a:lnTo>
                <a:lnTo>
                  <a:pt x="3220657" y="6647532"/>
                </a:lnTo>
                <a:lnTo>
                  <a:pt x="3263630" y="6635733"/>
                </a:lnTo>
                <a:lnTo>
                  <a:pt x="3303200" y="6616944"/>
                </a:lnTo>
                <a:lnTo>
                  <a:pt x="3338650" y="6591884"/>
                </a:lnTo>
                <a:lnTo>
                  <a:pt x="3369263" y="6561270"/>
                </a:lnTo>
                <a:lnTo>
                  <a:pt x="3394322" y="6525819"/>
                </a:lnTo>
                <a:lnTo>
                  <a:pt x="3413109" y="6486250"/>
                </a:lnTo>
                <a:lnTo>
                  <a:pt x="3424907" y="6443279"/>
                </a:lnTo>
                <a:lnTo>
                  <a:pt x="3429000" y="6397625"/>
                </a:lnTo>
                <a:lnTo>
                  <a:pt x="3429000" y="254000"/>
                </a:lnTo>
                <a:lnTo>
                  <a:pt x="3424907" y="208342"/>
                </a:lnTo>
                <a:lnTo>
                  <a:pt x="3413109" y="165369"/>
                </a:lnTo>
                <a:lnTo>
                  <a:pt x="3394322" y="125799"/>
                </a:lnTo>
                <a:lnTo>
                  <a:pt x="3369263" y="90349"/>
                </a:lnTo>
                <a:lnTo>
                  <a:pt x="3338650" y="59736"/>
                </a:lnTo>
                <a:lnTo>
                  <a:pt x="3303200" y="34677"/>
                </a:lnTo>
                <a:lnTo>
                  <a:pt x="3263630" y="15890"/>
                </a:lnTo>
                <a:lnTo>
                  <a:pt x="3220657" y="4092"/>
                </a:lnTo>
                <a:lnTo>
                  <a:pt x="3175000" y="0"/>
                </a:lnTo>
                <a:close/>
              </a:path>
            </a:pathLst>
          </a:custGeom>
          <a:solidFill>
            <a:srgbClr val="F9A059"/>
          </a:solidFill>
        </p:spPr>
        <p:txBody>
          <a:bodyPr wrap="square" lIns="0" tIns="0" rIns="0" bIns="0" rtlCol="0"/>
          <a:lstStyle/>
          <a:p/>
        </p:txBody>
      </p:sp>
      <p:sp>
        <p:nvSpPr>
          <p:cNvPr id="20" name="object 20"/>
          <p:cNvSpPr/>
          <p:nvPr/>
        </p:nvSpPr>
        <p:spPr>
          <a:xfrm>
            <a:off x="12403290" y="1947862"/>
            <a:ext cx="4762500" cy="3521075"/>
          </a:xfrm>
          <a:custGeom>
            <a:avLst/>
            <a:gdLst/>
            <a:ahLst/>
            <a:cxnLst/>
            <a:rect l="l" t="t" r="r" b="b"/>
            <a:pathLst>
              <a:path w="4762500" h="3521075">
                <a:moveTo>
                  <a:pt x="4508500" y="0"/>
                </a:moveTo>
                <a:lnTo>
                  <a:pt x="254000" y="0"/>
                </a:lnTo>
                <a:lnTo>
                  <a:pt x="208342" y="4092"/>
                </a:lnTo>
                <a:lnTo>
                  <a:pt x="165369" y="15890"/>
                </a:lnTo>
                <a:lnTo>
                  <a:pt x="125799" y="34677"/>
                </a:lnTo>
                <a:lnTo>
                  <a:pt x="90349" y="59736"/>
                </a:lnTo>
                <a:lnTo>
                  <a:pt x="59736" y="90349"/>
                </a:lnTo>
                <a:lnTo>
                  <a:pt x="34677" y="125799"/>
                </a:lnTo>
                <a:lnTo>
                  <a:pt x="15890" y="165369"/>
                </a:lnTo>
                <a:lnTo>
                  <a:pt x="4092" y="208342"/>
                </a:lnTo>
                <a:lnTo>
                  <a:pt x="0" y="254000"/>
                </a:lnTo>
                <a:lnTo>
                  <a:pt x="0" y="3267075"/>
                </a:lnTo>
                <a:lnTo>
                  <a:pt x="4092" y="3312729"/>
                </a:lnTo>
                <a:lnTo>
                  <a:pt x="15890" y="3355700"/>
                </a:lnTo>
                <a:lnTo>
                  <a:pt x="34677" y="3395269"/>
                </a:lnTo>
                <a:lnTo>
                  <a:pt x="59736" y="3430720"/>
                </a:lnTo>
                <a:lnTo>
                  <a:pt x="90349" y="3461334"/>
                </a:lnTo>
                <a:lnTo>
                  <a:pt x="125799" y="3486394"/>
                </a:lnTo>
                <a:lnTo>
                  <a:pt x="165369" y="3505183"/>
                </a:lnTo>
                <a:lnTo>
                  <a:pt x="208342" y="3516982"/>
                </a:lnTo>
                <a:lnTo>
                  <a:pt x="254000" y="3521075"/>
                </a:lnTo>
                <a:lnTo>
                  <a:pt x="4508500" y="3521075"/>
                </a:lnTo>
                <a:lnTo>
                  <a:pt x="4554157" y="3516982"/>
                </a:lnTo>
                <a:lnTo>
                  <a:pt x="4597130" y="3505183"/>
                </a:lnTo>
                <a:lnTo>
                  <a:pt x="4636700" y="3486394"/>
                </a:lnTo>
                <a:lnTo>
                  <a:pt x="4672150" y="3461334"/>
                </a:lnTo>
                <a:lnTo>
                  <a:pt x="4702763" y="3430720"/>
                </a:lnTo>
                <a:lnTo>
                  <a:pt x="4727822" y="3395269"/>
                </a:lnTo>
                <a:lnTo>
                  <a:pt x="4746609" y="3355700"/>
                </a:lnTo>
                <a:lnTo>
                  <a:pt x="4758407" y="3312729"/>
                </a:lnTo>
                <a:lnTo>
                  <a:pt x="4762500" y="3267075"/>
                </a:lnTo>
                <a:lnTo>
                  <a:pt x="4762500" y="254000"/>
                </a:lnTo>
                <a:lnTo>
                  <a:pt x="4758407" y="208342"/>
                </a:lnTo>
                <a:lnTo>
                  <a:pt x="4746609" y="165369"/>
                </a:lnTo>
                <a:lnTo>
                  <a:pt x="4727822" y="125799"/>
                </a:lnTo>
                <a:lnTo>
                  <a:pt x="4702763" y="90349"/>
                </a:lnTo>
                <a:lnTo>
                  <a:pt x="4672150" y="59736"/>
                </a:lnTo>
                <a:lnTo>
                  <a:pt x="4636700" y="34677"/>
                </a:lnTo>
                <a:lnTo>
                  <a:pt x="4597130" y="15890"/>
                </a:lnTo>
                <a:lnTo>
                  <a:pt x="4554157" y="4092"/>
                </a:lnTo>
                <a:lnTo>
                  <a:pt x="4508500" y="0"/>
                </a:lnTo>
                <a:close/>
              </a:path>
            </a:pathLst>
          </a:custGeom>
          <a:solidFill>
            <a:srgbClr val="F9A059"/>
          </a:solidFill>
        </p:spPr>
        <p:txBody>
          <a:bodyPr wrap="square" lIns="0" tIns="0" rIns="0" bIns="0" rtlCol="0"/>
          <a:lstStyle/>
          <a:p/>
        </p:txBody>
      </p:sp>
      <p:sp>
        <p:nvSpPr>
          <p:cNvPr id="21" name="object 21"/>
          <p:cNvSpPr/>
          <p:nvPr/>
        </p:nvSpPr>
        <p:spPr>
          <a:xfrm>
            <a:off x="12403290" y="6605587"/>
            <a:ext cx="4762500" cy="1993900"/>
          </a:xfrm>
          <a:custGeom>
            <a:avLst/>
            <a:gdLst/>
            <a:ahLst/>
            <a:cxnLst/>
            <a:rect l="l" t="t" r="r" b="b"/>
            <a:pathLst>
              <a:path w="4762500" h="1993900">
                <a:moveTo>
                  <a:pt x="4508500" y="0"/>
                </a:moveTo>
                <a:lnTo>
                  <a:pt x="254000" y="0"/>
                </a:lnTo>
                <a:lnTo>
                  <a:pt x="208342" y="4092"/>
                </a:lnTo>
                <a:lnTo>
                  <a:pt x="165369" y="15890"/>
                </a:lnTo>
                <a:lnTo>
                  <a:pt x="125799" y="34677"/>
                </a:lnTo>
                <a:lnTo>
                  <a:pt x="90349" y="59736"/>
                </a:lnTo>
                <a:lnTo>
                  <a:pt x="59736" y="90349"/>
                </a:lnTo>
                <a:lnTo>
                  <a:pt x="34677" y="125799"/>
                </a:lnTo>
                <a:lnTo>
                  <a:pt x="15890" y="165369"/>
                </a:lnTo>
                <a:lnTo>
                  <a:pt x="4092" y="208342"/>
                </a:lnTo>
                <a:lnTo>
                  <a:pt x="0" y="254000"/>
                </a:lnTo>
                <a:lnTo>
                  <a:pt x="0" y="1739900"/>
                </a:lnTo>
                <a:lnTo>
                  <a:pt x="4092" y="1785554"/>
                </a:lnTo>
                <a:lnTo>
                  <a:pt x="15890" y="1828525"/>
                </a:lnTo>
                <a:lnTo>
                  <a:pt x="34677" y="1868094"/>
                </a:lnTo>
                <a:lnTo>
                  <a:pt x="59736" y="1903545"/>
                </a:lnTo>
                <a:lnTo>
                  <a:pt x="90349" y="1934159"/>
                </a:lnTo>
                <a:lnTo>
                  <a:pt x="125799" y="1959219"/>
                </a:lnTo>
                <a:lnTo>
                  <a:pt x="165369" y="1978008"/>
                </a:lnTo>
                <a:lnTo>
                  <a:pt x="208342" y="1989807"/>
                </a:lnTo>
                <a:lnTo>
                  <a:pt x="254000" y="1993900"/>
                </a:lnTo>
                <a:lnTo>
                  <a:pt x="4508500" y="1993900"/>
                </a:lnTo>
                <a:lnTo>
                  <a:pt x="4554157" y="1989807"/>
                </a:lnTo>
                <a:lnTo>
                  <a:pt x="4597130" y="1978008"/>
                </a:lnTo>
                <a:lnTo>
                  <a:pt x="4636700" y="1959219"/>
                </a:lnTo>
                <a:lnTo>
                  <a:pt x="4672150" y="1934159"/>
                </a:lnTo>
                <a:lnTo>
                  <a:pt x="4702763" y="1903545"/>
                </a:lnTo>
                <a:lnTo>
                  <a:pt x="4727822" y="1868094"/>
                </a:lnTo>
                <a:lnTo>
                  <a:pt x="4746609" y="1828525"/>
                </a:lnTo>
                <a:lnTo>
                  <a:pt x="4758407" y="1785554"/>
                </a:lnTo>
                <a:lnTo>
                  <a:pt x="4762500" y="1739900"/>
                </a:lnTo>
                <a:lnTo>
                  <a:pt x="4762500" y="254000"/>
                </a:lnTo>
                <a:lnTo>
                  <a:pt x="4758407" y="208342"/>
                </a:lnTo>
                <a:lnTo>
                  <a:pt x="4746609" y="165369"/>
                </a:lnTo>
                <a:lnTo>
                  <a:pt x="4727822" y="125799"/>
                </a:lnTo>
                <a:lnTo>
                  <a:pt x="4702763" y="90349"/>
                </a:lnTo>
                <a:lnTo>
                  <a:pt x="4672150" y="59736"/>
                </a:lnTo>
                <a:lnTo>
                  <a:pt x="4636700" y="34677"/>
                </a:lnTo>
                <a:lnTo>
                  <a:pt x="4597130" y="15890"/>
                </a:lnTo>
                <a:lnTo>
                  <a:pt x="4554157" y="4092"/>
                </a:lnTo>
                <a:lnTo>
                  <a:pt x="4508500" y="0"/>
                </a:lnTo>
                <a:close/>
              </a:path>
            </a:pathLst>
          </a:custGeom>
          <a:solidFill>
            <a:srgbClr val="F9A059"/>
          </a:solidFill>
        </p:spPr>
        <p:txBody>
          <a:bodyPr wrap="square" lIns="0" tIns="0" rIns="0" bIns="0" rtlCol="0"/>
          <a:lstStyle/>
          <a:p/>
        </p:txBody>
      </p:sp>
      <p:sp>
        <p:nvSpPr>
          <p:cNvPr id="22" name="object 22"/>
          <p:cNvSpPr txBox="1"/>
          <p:nvPr/>
        </p:nvSpPr>
        <p:spPr>
          <a:xfrm>
            <a:off x="8682190" y="2023500"/>
            <a:ext cx="3180080" cy="5090160"/>
          </a:xfrm>
          <a:prstGeom prst="rect">
            <a:avLst/>
          </a:prstGeom>
        </p:spPr>
        <p:txBody>
          <a:bodyPr wrap="square" lIns="0" tIns="12700" rIns="0" bIns="0" rtlCol="0" vert="horz">
            <a:spAutoFit/>
          </a:bodyPr>
          <a:lstStyle/>
          <a:p>
            <a:pPr marL="12700" marR="279400">
              <a:lnSpc>
                <a:spcPct val="138900"/>
              </a:lnSpc>
              <a:spcBef>
                <a:spcPts val="100"/>
              </a:spcBef>
            </a:pPr>
            <a:r>
              <a:rPr dirty="0" sz="1800" spc="-5" b="1">
                <a:solidFill>
                  <a:srgbClr val="373838"/>
                </a:solidFill>
                <a:latin typeface="Courier New"/>
                <a:cs typeface="Courier New"/>
              </a:rPr>
              <a:t>This is being able to  really put yourself  in another</a:t>
            </a:r>
            <a:r>
              <a:rPr dirty="0" sz="1800" spc="-15" b="1">
                <a:solidFill>
                  <a:srgbClr val="373838"/>
                </a:solidFill>
                <a:latin typeface="Courier New"/>
                <a:cs typeface="Courier New"/>
              </a:rPr>
              <a:t> </a:t>
            </a:r>
            <a:r>
              <a:rPr dirty="0" sz="1800" spc="-5" b="1">
                <a:solidFill>
                  <a:srgbClr val="373838"/>
                </a:solidFill>
                <a:latin typeface="Courier New"/>
                <a:cs typeface="Courier New"/>
              </a:rPr>
              <a:t>person’s</a:t>
            </a:r>
            <a:endParaRPr sz="1800">
              <a:latin typeface="Courier New"/>
              <a:cs typeface="Courier New"/>
            </a:endParaRPr>
          </a:p>
          <a:p>
            <a:pPr marL="12700" marR="142240">
              <a:lnSpc>
                <a:spcPct val="138900"/>
              </a:lnSpc>
            </a:pPr>
            <a:r>
              <a:rPr dirty="0" sz="1800" spc="-5" b="1">
                <a:solidFill>
                  <a:srgbClr val="373838"/>
                </a:solidFill>
                <a:latin typeface="Courier New"/>
                <a:cs typeface="Courier New"/>
              </a:rPr>
              <a:t>shoes. You are able to  truly understand their  situation and feelings  because of your  personal</a:t>
            </a:r>
            <a:r>
              <a:rPr dirty="0" sz="1800" spc="-10" b="1">
                <a:solidFill>
                  <a:srgbClr val="373838"/>
                </a:solidFill>
                <a:latin typeface="Courier New"/>
                <a:cs typeface="Courier New"/>
              </a:rPr>
              <a:t> </a:t>
            </a:r>
            <a:r>
              <a:rPr dirty="0" sz="1800" spc="-5" b="1">
                <a:solidFill>
                  <a:srgbClr val="373838"/>
                </a:solidFill>
                <a:latin typeface="Courier New"/>
                <a:cs typeface="Courier New"/>
              </a:rPr>
              <a:t>experiences.</a:t>
            </a:r>
            <a:endParaRPr sz="1800">
              <a:latin typeface="Courier New"/>
              <a:cs typeface="Courier New"/>
            </a:endParaRPr>
          </a:p>
          <a:p>
            <a:pPr marL="12700" marR="5080">
              <a:lnSpc>
                <a:spcPct val="138900"/>
              </a:lnSpc>
              <a:spcBef>
                <a:spcPts val="1000"/>
              </a:spcBef>
            </a:pPr>
            <a:r>
              <a:rPr dirty="0" sz="1800" spc="-5" b="1" i="1">
                <a:solidFill>
                  <a:srgbClr val="373838"/>
                </a:solidFill>
                <a:latin typeface="Courier New"/>
                <a:cs typeface="Courier New"/>
              </a:rPr>
              <a:t>A student won’t care  </a:t>
            </a:r>
            <a:r>
              <a:rPr dirty="0" sz="1800" spc="-5" b="1" i="1">
                <a:solidFill>
                  <a:srgbClr val="373838"/>
                </a:solidFill>
                <a:latin typeface="Courier New"/>
                <a:cs typeface="Courier New"/>
              </a:rPr>
              <a:t>how much you know until  they know how much you  care.</a:t>
            </a:r>
            <a:endParaRPr sz="1800">
              <a:latin typeface="Courier New"/>
              <a:cs typeface="Courier New"/>
            </a:endParaRPr>
          </a:p>
          <a:p>
            <a:pPr marL="12700">
              <a:lnSpc>
                <a:spcPct val="100000"/>
              </a:lnSpc>
              <a:spcBef>
                <a:spcPts val="1440"/>
              </a:spcBef>
            </a:pPr>
            <a:r>
              <a:rPr dirty="0" sz="1200" spc="-5" b="1">
                <a:solidFill>
                  <a:srgbClr val="373838"/>
                </a:solidFill>
                <a:latin typeface="Courier New"/>
                <a:cs typeface="Courier New"/>
              </a:rPr>
              <a:t>–</a:t>
            </a:r>
            <a:r>
              <a:rPr dirty="0" sz="1200" spc="-10" b="1">
                <a:solidFill>
                  <a:srgbClr val="373838"/>
                </a:solidFill>
                <a:latin typeface="Courier New"/>
                <a:cs typeface="Courier New"/>
              </a:rPr>
              <a:t> </a:t>
            </a:r>
            <a:r>
              <a:rPr dirty="0" sz="1200" spc="-5" b="1">
                <a:solidFill>
                  <a:srgbClr val="373838"/>
                </a:solidFill>
                <a:latin typeface="Courier New"/>
                <a:cs typeface="Courier New"/>
              </a:rPr>
              <a:t>Unknown</a:t>
            </a:r>
            <a:endParaRPr sz="1200">
              <a:latin typeface="Courier New"/>
              <a:cs typeface="Courier New"/>
            </a:endParaRPr>
          </a:p>
        </p:txBody>
      </p:sp>
      <p:sp>
        <p:nvSpPr>
          <p:cNvPr id="28" name="object 28"/>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Courageous</a:t>
            </a:r>
          </a:p>
        </p:txBody>
      </p:sp>
      <p:sp>
        <p:nvSpPr>
          <p:cNvPr id="23" name="object 23"/>
          <p:cNvSpPr txBox="1"/>
          <p:nvPr/>
        </p:nvSpPr>
        <p:spPr>
          <a:xfrm>
            <a:off x="12517590" y="2034473"/>
            <a:ext cx="4140200" cy="1168400"/>
          </a:xfrm>
          <a:prstGeom prst="rect">
            <a:avLst/>
          </a:prstGeom>
        </p:spPr>
        <p:txBody>
          <a:bodyPr wrap="square" lIns="0" tIns="12700" rIns="0" bIns="0" rtlCol="0" vert="horz">
            <a:spAutoFit/>
          </a:bodyPr>
          <a:lstStyle/>
          <a:p>
            <a:pPr marL="12700" marR="5080">
              <a:lnSpc>
                <a:spcPct val="138900"/>
              </a:lnSpc>
              <a:spcBef>
                <a:spcPts val="100"/>
              </a:spcBef>
              <a:buSzPct val="66666"/>
              <a:buFont typeface="Calibri"/>
              <a:buChar char="●"/>
              <a:tabLst>
                <a:tab pos="236854" algn="l"/>
              </a:tabLst>
            </a:pPr>
            <a:r>
              <a:rPr dirty="0" sz="1800" spc="-5" b="1">
                <a:solidFill>
                  <a:srgbClr val="373838"/>
                </a:solidFill>
                <a:latin typeface="Courier New"/>
                <a:cs typeface="Courier New"/>
              </a:rPr>
              <a:t>It is the teacher who,  unrushed, sits down and really  listens to their student.</a:t>
            </a:r>
            <a:endParaRPr sz="1800">
              <a:latin typeface="Courier New"/>
              <a:cs typeface="Courier New"/>
            </a:endParaRPr>
          </a:p>
        </p:txBody>
      </p:sp>
      <p:sp>
        <p:nvSpPr>
          <p:cNvPr id="24" name="object 24"/>
          <p:cNvSpPr txBox="1"/>
          <p:nvPr/>
        </p:nvSpPr>
        <p:spPr>
          <a:xfrm>
            <a:off x="12517590" y="3304475"/>
            <a:ext cx="4090035" cy="1549400"/>
          </a:xfrm>
          <a:prstGeom prst="rect">
            <a:avLst/>
          </a:prstGeom>
        </p:spPr>
        <p:txBody>
          <a:bodyPr wrap="square" lIns="0" tIns="12700" rIns="0" bIns="0" rtlCol="0" vert="horz">
            <a:spAutoFit/>
          </a:bodyPr>
          <a:lstStyle/>
          <a:p>
            <a:pPr marL="12700" marR="5080">
              <a:lnSpc>
                <a:spcPct val="138900"/>
              </a:lnSpc>
              <a:spcBef>
                <a:spcPts val="100"/>
              </a:spcBef>
              <a:buSzPct val="66666"/>
              <a:buFont typeface="Calibri"/>
              <a:buChar char="●"/>
              <a:tabLst>
                <a:tab pos="236854" algn="l"/>
              </a:tabLst>
            </a:pPr>
            <a:r>
              <a:rPr dirty="0" sz="1800" spc="-5" b="1">
                <a:solidFill>
                  <a:srgbClr val="373838"/>
                </a:solidFill>
                <a:latin typeface="Courier New"/>
                <a:cs typeface="Courier New"/>
              </a:rPr>
              <a:t>It is the administrator that  visits the homes of their  students to see how they can  further</a:t>
            </a:r>
            <a:r>
              <a:rPr dirty="0" sz="1800" spc="-10" b="1">
                <a:solidFill>
                  <a:srgbClr val="373838"/>
                </a:solidFill>
                <a:latin typeface="Courier New"/>
                <a:cs typeface="Courier New"/>
              </a:rPr>
              <a:t> </a:t>
            </a:r>
            <a:r>
              <a:rPr dirty="0" sz="1800" spc="-5" b="1">
                <a:solidFill>
                  <a:srgbClr val="373838"/>
                </a:solidFill>
                <a:latin typeface="Courier New"/>
                <a:cs typeface="Courier New"/>
              </a:rPr>
              <a:t>help.</a:t>
            </a:r>
            <a:endParaRPr sz="1800">
              <a:latin typeface="Courier New"/>
              <a:cs typeface="Courier New"/>
            </a:endParaRPr>
          </a:p>
        </p:txBody>
      </p:sp>
      <p:sp>
        <p:nvSpPr>
          <p:cNvPr id="25" name="object 25"/>
          <p:cNvSpPr txBox="1"/>
          <p:nvPr/>
        </p:nvSpPr>
        <p:spPr>
          <a:xfrm>
            <a:off x="12517590" y="6798880"/>
            <a:ext cx="131445" cy="208279"/>
          </a:xfrm>
          <a:prstGeom prst="rect">
            <a:avLst/>
          </a:prstGeom>
        </p:spPr>
        <p:txBody>
          <a:bodyPr wrap="square" lIns="0" tIns="12700" rIns="0" bIns="0" rtlCol="0" vert="horz">
            <a:spAutoFit/>
          </a:bodyPr>
          <a:lstStyle/>
          <a:p>
            <a:pPr marL="12700">
              <a:lnSpc>
                <a:spcPct val="100000"/>
              </a:lnSpc>
              <a:spcBef>
                <a:spcPts val="100"/>
              </a:spcBef>
            </a:pPr>
            <a:r>
              <a:rPr dirty="0" sz="1200" spc="105">
                <a:solidFill>
                  <a:srgbClr val="373838"/>
                </a:solidFill>
                <a:latin typeface="Calibri"/>
                <a:cs typeface="Calibri"/>
              </a:rPr>
              <a:t>●</a:t>
            </a:r>
            <a:endParaRPr sz="1200">
              <a:latin typeface="Calibri"/>
              <a:cs typeface="Calibri"/>
            </a:endParaRPr>
          </a:p>
        </p:txBody>
      </p:sp>
      <p:sp>
        <p:nvSpPr>
          <p:cNvPr id="26" name="object 26"/>
          <p:cNvSpPr txBox="1"/>
          <p:nvPr/>
        </p:nvSpPr>
        <p:spPr>
          <a:xfrm>
            <a:off x="12492190" y="6760780"/>
            <a:ext cx="2769235" cy="807720"/>
          </a:xfrm>
          <a:prstGeom prst="rect">
            <a:avLst/>
          </a:prstGeom>
        </p:spPr>
        <p:txBody>
          <a:bodyPr wrap="square" lIns="0" tIns="12700" rIns="0" bIns="0" rtlCol="0" vert="horz">
            <a:spAutoFit/>
          </a:bodyPr>
          <a:lstStyle/>
          <a:p>
            <a:pPr marL="261620">
              <a:lnSpc>
                <a:spcPct val="100000"/>
              </a:lnSpc>
              <a:spcBef>
                <a:spcPts val="100"/>
              </a:spcBef>
            </a:pPr>
            <a:r>
              <a:rPr dirty="0" sz="1800" spc="-5" b="1">
                <a:solidFill>
                  <a:srgbClr val="373838"/>
                </a:solidFill>
                <a:latin typeface="Courier New"/>
                <a:cs typeface="Courier New"/>
              </a:rPr>
              <a:t>Listen...</a:t>
            </a:r>
            <a:r>
              <a:rPr dirty="0" sz="1800" spc="-15" b="1">
                <a:solidFill>
                  <a:srgbClr val="373838"/>
                </a:solidFill>
                <a:latin typeface="Courier New"/>
                <a:cs typeface="Courier New"/>
              </a:rPr>
              <a:t> </a:t>
            </a:r>
            <a:r>
              <a:rPr dirty="0" sz="1800" spc="-5" b="1">
                <a:solidFill>
                  <a:srgbClr val="373838"/>
                </a:solidFill>
                <a:latin typeface="Courier New"/>
                <a:cs typeface="Courier New"/>
              </a:rPr>
              <a:t>hard.</a:t>
            </a:r>
            <a:endParaRPr sz="1800">
              <a:latin typeface="Courier New"/>
              <a:cs typeface="Courier New"/>
            </a:endParaRPr>
          </a:p>
          <a:p>
            <a:pPr marL="261620" indent="-224154">
              <a:lnSpc>
                <a:spcPct val="100000"/>
              </a:lnSpc>
              <a:spcBef>
                <a:spcPts val="1839"/>
              </a:spcBef>
              <a:buSzPct val="66666"/>
              <a:buFont typeface="Calibri"/>
              <a:buChar char="●"/>
              <a:tabLst>
                <a:tab pos="262255" algn="l"/>
              </a:tabLst>
            </a:pPr>
            <a:r>
              <a:rPr dirty="0" sz="1800" spc="-5" b="1">
                <a:solidFill>
                  <a:srgbClr val="373838"/>
                </a:solidFill>
                <a:latin typeface="Courier New"/>
                <a:cs typeface="Courier New"/>
              </a:rPr>
              <a:t>Talk to</a:t>
            </a:r>
            <a:r>
              <a:rPr dirty="0" sz="1800" spc="-25" b="1">
                <a:solidFill>
                  <a:srgbClr val="373838"/>
                </a:solidFill>
                <a:latin typeface="Courier New"/>
                <a:cs typeface="Courier New"/>
              </a:rPr>
              <a:t> </a:t>
            </a:r>
            <a:r>
              <a:rPr dirty="0" sz="1800" spc="-5" b="1">
                <a:solidFill>
                  <a:srgbClr val="373838"/>
                </a:solidFill>
                <a:latin typeface="Courier New"/>
                <a:cs typeface="Courier New"/>
              </a:rPr>
              <a:t>strangers.</a:t>
            </a:r>
            <a:endParaRPr sz="1800">
              <a:latin typeface="Courier New"/>
              <a:cs typeface="Courier New"/>
            </a:endParaRPr>
          </a:p>
        </p:txBody>
      </p:sp>
      <p:sp>
        <p:nvSpPr>
          <p:cNvPr id="27" name="object 27"/>
          <p:cNvSpPr txBox="1"/>
          <p:nvPr/>
        </p:nvSpPr>
        <p:spPr>
          <a:xfrm>
            <a:off x="12517590" y="7687880"/>
            <a:ext cx="4445000" cy="330200"/>
          </a:xfrm>
          <a:prstGeom prst="rect">
            <a:avLst/>
          </a:prstGeom>
        </p:spPr>
        <p:txBody>
          <a:bodyPr wrap="square" lIns="0" tIns="12700" rIns="0" bIns="0" rtlCol="0" vert="horz">
            <a:spAutoFit/>
          </a:bodyPr>
          <a:lstStyle/>
          <a:p>
            <a:pPr marL="12700" marR="5080">
              <a:lnSpc>
                <a:spcPct val="100000"/>
              </a:lnSpc>
              <a:spcBef>
                <a:spcPts val="100"/>
              </a:spcBef>
            </a:pPr>
            <a:r>
              <a:rPr dirty="0" u="sng" sz="1000" spc="-5" b="1">
                <a:solidFill>
                  <a:srgbClr val="205E9E"/>
                </a:solidFill>
                <a:uFill>
                  <a:solidFill>
                    <a:srgbClr val="205E9E"/>
                  </a:solidFill>
                </a:uFill>
                <a:latin typeface="Courier New"/>
                <a:cs typeface="Courier New"/>
                <a:hlinkClick r:id="rId3"/>
              </a:rPr>
              <a:t>https://greatergood.berkeley.edu/arti cle/item/six_habits_ </a:t>
            </a:r>
            <a:r>
              <a:rPr dirty="0" sz="1000" spc="-5" b="1">
                <a:solidFill>
                  <a:srgbClr val="205E9E"/>
                </a:solidFill>
                <a:latin typeface="Courier New"/>
                <a:cs typeface="Courier New"/>
              </a:rPr>
              <a:t> </a:t>
            </a:r>
            <a:r>
              <a:rPr dirty="0" u="sng" sz="1000" spc="-5" b="1">
                <a:solidFill>
                  <a:srgbClr val="205E9E"/>
                </a:solidFill>
                <a:uFill>
                  <a:solidFill>
                    <a:srgbClr val="205E9E"/>
                  </a:solidFill>
                </a:uFill>
                <a:latin typeface="Courier New"/>
                <a:cs typeface="Courier New"/>
                <a:hlinkClick r:id="rId3"/>
              </a:rPr>
              <a:t>of_highly_empat hic_people1</a:t>
            </a:r>
            <a:endParaRPr sz="1000">
              <a:latin typeface="Courier New"/>
              <a:cs typeface="Courier New"/>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266700" y="128587"/>
            <a:ext cx="7378700" cy="9730105"/>
            <a:chOff x="266700" y="128587"/>
            <a:chExt cx="7378700" cy="9730105"/>
          </a:xfrm>
        </p:grpSpPr>
        <p:sp>
          <p:nvSpPr>
            <p:cNvPr id="3" name="object 3"/>
            <p:cNvSpPr/>
            <p:nvPr/>
          </p:nvSpPr>
          <p:spPr>
            <a:xfrm>
              <a:off x="1803400" y="4548187"/>
              <a:ext cx="5842000" cy="660400"/>
            </a:xfrm>
            <a:custGeom>
              <a:avLst/>
              <a:gdLst/>
              <a:ahLst/>
              <a:cxnLst/>
              <a:rect l="l" t="t" r="r" b="b"/>
              <a:pathLst>
                <a:path w="5842000" h="660400">
                  <a:moveTo>
                    <a:pt x="5511800" y="0"/>
                  </a:moveTo>
                  <a:lnTo>
                    <a:pt x="330200" y="0"/>
                  </a:lnTo>
                  <a:lnTo>
                    <a:pt x="281406" y="3580"/>
                  </a:lnTo>
                  <a:lnTo>
                    <a:pt x="234835" y="13980"/>
                  </a:lnTo>
                  <a:lnTo>
                    <a:pt x="190998" y="30690"/>
                  </a:lnTo>
                  <a:lnTo>
                    <a:pt x="150404" y="53198"/>
                  </a:lnTo>
                  <a:lnTo>
                    <a:pt x="113566" y="80994"/>
                  </a:lnTo>
                  <a:lnTo>
                    <a:pt x="80994" y="113566"/>
                  </a:lnTo>
                  <a:lnTo>
                    <a:pt x="53198" y="150404"/>
                  </a:lnTo>
                  <a:lnTo>
                    <a:pt x="30690" y="190998"/>
                  </a:lnTo>
                  <a:lnTo>
                    <a:pt x="13980" y="234835"/>
                  </a:lnTo>
                  <a:lnTo>
                    <a:pt x="3580" y="281406"/>
                  </a:lnTo>
                  <a:lnTo>
                    <a:pt x="0" y="330200"/>
                  </a:lnTo>
                  <a:lnTo>
                    <a:pt x="3580" y="378993"/>
                  </a:lnTo>
                  <a:lnTo>
                    <a:pt x="13980" y="425564"/>
                  </a:lnTo>
                  <a:lnTo>
                    <a:pt x="30690" y="469401"/>
                  </a:lnTo>
                  <a:lnTo>
                    <a:pt x="53198" y="509995"/>
                  </a:lnTo>
                  <a:lnTo>
                    <a:pt x="80994" y="546833"/>
                  </a:lnTo>
                  <a:lnTo>
                    <a:pt x="113566" y="579405"/>
                  </a:lnTo>
                  <a:lnTo>
                    <a:pt x="150404" y="607201"/>
                  </a:lnTo>
                  <a:lnTo>
                    <a:pt x="190998" y="629709"/>
                  </a:lnTo>
                  <a:lnTo>
                    <a:pt x="234835" y="646419"/>
                  </a:lnTo>
                  <a:lnTo>
                    <a:pt x="281406" y="656819"/>
                  </a:lnTo>
                  <a:lnTo>
                    <a:pt x="330200" y="660400"/>
                  </a:lnTo>
                  <a:lnTo>
                    <a:pt x="5511800" y="660400"/>
                  </a:lnTo>
                  <a:lnTo>
                    <a:pt x="5560593" y="656819"/>
                  </a:lnTo>
                  <a:lnTo>
                    <a:pt x="5607164" y="646419"/>
                  </a:lnTo>
                  <a:lnTo>
                    <a:pt x="5651001" y="629709"/>
                  </a:lnTo>
                  <a:lnTo>
                    <a:pt x="5691595" y="607201"/>
                  </a:lnTo>
                  <a:lnTo>
                    <a:pt x="5728433" y="579405"/>
                  </a:lnTo>
                  <a:lnTo>
                    <a:pt x="5761005" y="546833"/>
                  </a:lnTo>
                  <a:lnTo>
                    <a:pt x="5788801" y="509995"/>
                  </a:lnTo>
                  <a:lnTo>
                    <a:pt x="5811309" y="469401"/>
                  </a:lnTo>
                  <a:lnTo>
                    <a:pt x="5828019" y="425564"/>
                  </a:lnTo>
                  <a:lnTo>
                    <a:pt x="5838419" y="378993"/>
                  </a:lnTo>
                  <a:lnTo>
                    <a:pt x="5842000" y="330200"/>
                  </a:lnTo>
                  <a:lnTo>
                    <a:pt x="5838419" y="281406"/>
                  </a:lnTo>
                  <a:lnTo>
                    <a:pt x="5828019" y="234835"/>
                  </a:lnTo>
                  <a:lnTo>
                    <a:pt x="5811309" y="190998"/>
                  </a:lnTo>
                  <a:lnTo>
                    <a:pt x="5788801" y="150404"/>
                  </a:lnTo>
                  <a:lnTo>
                    <a:pt x="5761005" y="113566"/>
                  </a:lnTo>
                  <a:lnTo>
                    <a:pt x="5728433" y="80994"/>
                  </a:lnTo>
                  <a:lnTo>
                    <a:pt x="5691595" y="53198"/>
                  </a:lnTo>
                  <a:lnTo>
                    <a:pt x="5651001" y="30690"/>
                  </a:lnTo>
                  <a:lnTo>
                    <a:pt x="5607164" y="13980"/>
                  </a:lnTo>
                  <a:lnTo>
                    <a:pt x="5560593" y="3580"/>
                  </a:lnTo>
                  <a:lnTo>
                    <a:pt x="5511800" y="0"/>
                  </a:lnTo>
                  <a:close/>
                </a:path>
              </a:pathLst>
            </a:custGeom>
            <a:solidFill>
              <a:srgbClr val="F9A059"/>
            </a:solidFill>
          </p:spPr>
          <p:txBody>
            <a:bodyPr wrap="square" lIns="0" tIns="0" rIns="0" bIns="0" rtlCol="0"/>
            <a:lstStyle/>
            <a:p/>
          </p:txBody>
        </p:sp>
        <p:sp>
          <p:nvSpPr>
            <p:cNvPr id="4" name="object 4"/>
            <p:cNvSpPr/>
            <p:nvPr/>
          </p:nvSpPr>
          <p:spPr>
            <a:xfrm>
              <a:off x="2311400" y="1684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5" name="object 5"/>
            <p:cNvSpPr/>
            <p:nvPr/>
          </p:nvSpPr>
          <p:spPr>
            <a:xfrm>
              <a:off x="2311400" y="24780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6" name="object 6"/>
            <p:cNvSpPr/>
            <p:nvPr/>
          </p:nvSpPr>
          <p:spPr>
            <a:xfrm>
              <a:off x="2311400" y="32718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7" name="object 7"/>
            <p:cNvSpPr/>
            <p:nvPr/>
          </p:nvSpPr>
          <p:spPr>
            <a:xfrm>
              <a:off x="2311400" y="40655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8" name="object 8"/>
            <p:cNvSpPr/>
            <p:nvPr/>
          </p:nvSpPr>
          <p:spPr>
            <a:xfrm>
              <a:off x="2311400" y="4859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9" name="object 9"/>
            <p:cNvSpPr/>
            <p:nvPr/>
          </p:nvSpPr>
          <p:spPr>
            <a:xfrm>
              <a:off x="2311400" y="5640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0" name="object 10"/>
            <p:cNvSpPr/>
            <p:nvPr/>
          </p:nvSpPr>
          <p:spPr>
            <a:xfrm>
              <a:off x="2311400" y="64341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1" name="object 11"/>
            <p:cNvSpPr/>
            <p:nvPr/>
          </p:nvSpPr>
          <p:spPr>
            <a:xfrm>
              <a:off x="2311400" y="72278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2" name="object 12"/>
            <p:cNvSpPr/>
            <p:nvPr/>
          </p:nvSpPr>
          <p:spPr>
            <a:xfrm>
              <a:off x="2311400" y="80216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3" name="object 13"/>
            <p:cNvSpPr/>
            <p:nvPr/>
          </p:nvSpPr>
          <p:spPr>
            <a:xfrm>
              <a:off x="2311400" y="8815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4" name="object 14"/>
            <p:cNvSpPr/>
            <p:nvPr/>
          </p:nvSpPr>
          <p:spPr>
            <a:xfrm>
              <a:off x="2025111" y="4774512"/>
              <a:ext cx="212280" cy="145884"/>
            </a:xfrm>
            <a:prstGeom prst="rect">
              <a:avLst/>
            </a:prstGeom>
            <a:blipFill>
              <a:blip r:embed="rId2" cstate="print"/>
              <a:stretch>
                <a:fillRect/>
              </a:stretch>
            </a:blipFill>
          </p:spPr>
          <p:txBody>
            <a:bodyPr wrap="square" lIns="0" tIns="0" rIns="0" bIns="0" rtlCol="0"/>
            <a:lstStyle/>
            <a:p/>
          </p:txBody>
        </p:sp>
      </p:grpSp>
      <p:sp>
        <p:nvSpPr>
          <p:cNvPr id="15" name="object 15"/>
          <p:cNvSpPr txBox="1"/>
          <p:nvPr/>
        </p:nvSpPr>
        <p:spPr>
          <a:xfrm>
            <a:off x="3492500" y="1484434"/>
            <a:ext cx="4597400" cy="6781800"/>
          </a:xfrm>
          <a:prstGeom prst="rect">
            <a:avLst/>
          </a:prstGeom>
        </p:spPr>
        <p:txBody>
          <a:bodyPr wrap="square" lIns="0" tIns="12700" rIns="0" bIns="0" rtlCol="0" vert="horz">
            <a:spAutoFit/>
          </a:bodyPr>
          <a:lstStyle/>
          <a:p>
            <a:pPr marL="12700">
              <a:lnSpc>
                <a:spcPct val="100000"/>
              </a:lnSpc>
              <a:spcBef>
                <a:spcPts val="100"/>
              </a:spcBef>
            </a:pPr>
            <a:r>
              <a:rPr dirty="0" sz="3000" spc="-5" b="1">
                <a:solidFill>
                  <a:srgbClr val="373838"/>
                </a:solidFill>
                <a:latin typeface="Courier New"/>
                <a:cs typeface="Courier New"/>
              </a:rPr>
              <a:t>Creative/Flexible</a:t>
            </a:r>
            <a:endParaRPr sz="3000">
              <a:latin typeface="Courier New"/>
              <a:cs typeface="Courier New"/>
            </a:endParaRPr>
          </a:p>
          <a:p>
            <a:pPr marL="12700" marR="2291080">
              <a:lnSpc>
                <a:spcPct val="172200"/>
              </a:lnSpc>
            </a:pPr>
            <a:r>
              <a:rPr dirty="0" sz="3000" spc="-5" b="1">
                <a:solidFill>
                  <a:srgbClr val="373838"/>
                </a:solidFill>
                <a:latin typeface="Courier New"/>
                <a:cs typeface="Courier New"/>
              </a:rPr>
              <a:t>Wise  Simple  </a:t>
            </a:r>
            <a:r>
              <a:rPr dirty="0" sz="3000" spc="-5" b="1">
                <a:solidFill>
                  <a:srgbClr val="373838"/>
                </a:solidFill>
                <a:latin typeface="Courier New"/>
                <a:cs typeface="Courier New"/>
              </a:rPr>
              <a:t>Empathetic  </a:t>
            </a:r>
            <a:r>
              <a:rPr dirty="0" sz="3000" spc="-5" b="1">
                <a:solidFill>
                  <a:srgbClr val="373838"/>
                </a:solidFill>
                <a:latin typeface="Courier New"/>
                <a:cs typeface="Courier New"/>
              </a:rPr>
              <a:t>Dedicated  Humble</a:t>
            </a:r>
            <a:endParaRPr sz="3000">
              <a:latin typeface="Courier New"/>
              <a:cs typeface="Courier New"/>
            </a:endParaRPr>
          </a:p>
          <a:p>
            <a:pPr marL="12700" marR="5080">
              <a:lnSpc>
                <a:spcPct val="172200"/>
              </a:lnSpc>
            </a:pPr>
            <a:r>
              <a:rPr dirty="0" sz="3000" spc="-5" b="1">
                <a:solidFill>
                  <a:srgbClr val="373838"/>
                </a:solidFill>
                <a:latin typeface="Courier New"/>
                <a:cs typeface="Courier New"/>
              </a:rPr>
              <a:t>Collaborative  Persistent  Organized/Consistent</a:t>
            </a:r>
            <a:endParaRPr sz="3000">
              <a:latin typeface="Courier New"/>
              <a:cs typeface="Courier New"/>
            </a:endParaRPr>
          </a:p>
        </p:txBody>
      </p:sp>
      <p:sp>
        <p:nvSpPr>
          <p:cNvPr id="17" name="object 17"/>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Courageous</a:t>
            </a:r>
          </a:p>
        </p:txBody>
      </p:sp>
      <p:sp>
        <p:nvSpPr>
          <p:cNvPr id="16" name="object 16"/>
          <p:cNvSpPr txBox="1">
            <a:spLocks noGrp="1"/>
          </p:cNvSpPr>
          <p:nvPr>
            <p:ph type="title"/>
          </p:nvPr>
        </p:nvSpPr>
        <p:spPr>
          <a:prstGeom prst="rect"/>
        </p:spPr>
        <p:txBody>
          <a:bodyPr wrap="square" lIns="0" tIns="12700" rIns="0" bIns="0" rtlCol="0" vert="horz">
            <a:spAutoFit/>
          </a:bodyPr>
          <a:lstStyle/>
          <a:p>
            <a:pPr marL="1926589">
              <a:lnSpc>
                <a:spcPct val="100000"/>
              </a:lnSpc>
              <a:spcBef>
                <a:spcPts val="100"/>
              </a:spcBef>
            </a:pPr>
            <a:r>
              <a:rPr dirty="0" spc="-5"/>
              <a:t>10 Qualities of a Great Adult</a:t>
            </a:r>
            <a:r>
              <a:rPr dirty="0" spc="40"/>
              <a:t> </a:t>
            </a:r>
            <a:r>
              <a:rPr dirty="0" spc="-5"/>
              <a:t>Educator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725657" y="4025388"/>
            <a:ext cx="3101340" cy="772160"/>
          </a:xfrm>
          <a:prstGeom prst="rect"/>
        </p:spPr>
        <p:txBody>
          <a:bodyPr wrap="square" lIns="0" tIns="12700" rIns="0" bIns="0" rtlCol="0" vert="horz">
            <a:spAutoFit/>
          </a:bodyPr>
          <a:lstStyle/>
          <a:p>
            <a:pPr marL="12700">
              <a:lnSpc>
                <a:spcPct val="100000"/>
              </a:lnSpc>
              <a:spcBef>
                <a:spcPts val="100"/>
              </a:spcBef>
            </a:pPr>
            <a:r>
              <a:rPr dirty="0" sz="4900" spc="254" b="0">
                <a:solidFill>
                  <a:srgbClr val="231F20"/>
                </a:solidFill>
                <a:latin typeface="Calibri"/>
                <a:cs typeface="Calibri"/>
              </a:rPr>
              <a:t>Dan</a:t>
            </a:r>
            <a:r>
              <a:rPr dirty="0" sz="4900" spc="95" b="0">
                <a:solidFill>
                  <a:srgbClr val="231F20"/>
                </a:solidFill>
                <a:latin typeface="Calibri"/>
                <a:cs typeface="Calibri"/>
              </a:rPr>
              <a:t> </a:t>
            </a:r>
            <a:r>
              <a:rPr dirty="0" sz="4900" spc="-5" b="0">
                <a:solidFill>
                  <a:srgbClr val="231F20"/>
                </a:solidFill>
                <a:latin typeface="Calibri"/>
                <a:cs typeface="Calibri"/>
              </a:rPr>
              <a:t>Griffith</a:t>
            </a:r>
            <a:endParaRPr sz="4900">
              <a:latin typeface="Calibri"/>
              <a:cs typeface="Calibri"/>
            </a:endParaRPr>
          </a:p>
        </p:txBody>
      </p:sp>
      <p:sp>
        <p:nvSpPr>
          <p:cNvPr id="3" name="object 3"/>
          <p:cNvSpPr txBox="1"/>
          <p:nvPr/>
        </p:nvSpPr>
        <p:spPr>
          <a:xfrm>
            <a:off x="10279502" y="4683631"/>
            <a:ext cx="3993515" cy="946150"/>
          </a:xfrm>
          <a:prstGeom prst="rect">
            <a:avLst/>
          </a:prstGeom>
        </p:spPr>
        <p:txBody>
          <a:bodyPr wrap="square" lIns="0" tIns="103505" rIns="0" bIns="0" rtlCol="0" vert="horz">
            <a:spAutoFit/>
          </a:bodyPr>
          <a:lstStyle/>
          <a:p>
            <a:pPr algn="ctr">
              <a:lnSpc>
                <a:spcPct val="100000"/>
              </a:lnSpc>
              <a:spcBef>
                <a:spcPts val="815"/>
              </a:spcBef>
            </a:pPr>
            <a:r>
              <a:rPr dirty="0" sz="2000" spc="120">
                <a:solidFill>
                  <a:srgbClr val="231F20"/>
                </a:solidFill>
                <a:latin typeface="Calibri"/>
                <a:cs typeface="Calibri"/>
              </a:rPr>
              <a:t>PRESIDENT </a:t>
            </a:r>
            <a:r>
              <a:rPr dirty="0" sz="2000" spc="-15">
                <a:solidFill>
                  <a:srgbClr val="231F20"/>
                </a:solidFill>
                <a:latin typeface="Calibri"/>
                <a:cs typeface="Calibri"/>
              </a:rPr>
              <a:t>- </a:t>
            </a:r>
            <a:r>
              <a:rPr dirty="0" sz="2000" spc="114">
                <a:solidFill>
                  <a:srgbClr val="231F20"/>
                </a:solidFill>
                <a:latin typeface="Calibri"/>
                <a:cs typeface="Calibri"/>
              </a:rPr>
              <a:t>EDUCATION</a:t>
            </a:r>
            <a:r>
              <a:rPr dirty="0" sz="2000" spc="70">
                <a:solidFill>
                  <a:srgbClr val="231F20"/>
                </a:solidFill>
                <a:latin typeface="Calibri"/>
                <a:cs typeface="Calibri"/>
              </a:rPr>
              <a:t> </a:t>
            </a:r>
            <a:r>
              <a:rPr dirty="0" sz="2000" spc="85">
                <a:solidFill>
                  <a:srgbClr val="231F20"/>
                </a:solidFill>
                <a:latin typeface="Calibri"/>
                <a:cs typeface="Calibri"/>
              </a:rPr>
              <a:t>DIVISION</a:t>
            </a:r>
            <a:endParaRPr sz="2000">
              <a:latin typeface="Calibri"/>
              <a:cs typeface="Calibri"/>
            </a:endParaRPr>
          </a:p>
          <a:p>
            <a:pPr algn="ctr">
              <a:lnSpc>
                <a:spcPct val="100000"/>
              </a:lnSpc>
              <a:spcBef>
                <a:spcPts val="950"/>
              </a:spcBef>
            </a:pPr>
            <a:r>
              <a:rPr dirty="0" u="sng" sz="2650" spc="70">
                <a:solidFill>
                  <a:srgbClr val="24ABE2"/>
                </a:solidFill>
                <a:uFill>
                  <a:solidFill>
                    <a:srgbClr val="24ABE2"/>
                  </a:solidFill>
                </a:uFill>
                <a:latin typeface="Calibri"/>
                <a:cs typeface="Calibri"/>
                <a:hlinkClick r:id="rId2"/>
              </a:rPr>
              <a:t>dan@essentialed.com</a:t>
            </a:r>
            <a:endParaRPr sz="2650">
              <a:latin typeface="Calibri"/>
              <a:cs typeface="Calibri"/>
            </a:endParaRPr>
          </a:p>
        </p:txBody>
      </p:sp>
      <p:sp>
        <p:nvSpPr>
          <p:cNvPr id="4" name="object 4"/>
          <p:cNvSpPr/>
          <p:nvPr/>
        </p:nvSpPr>
        <p:spPr>
          <a:xfrm>
            <a:off x="8474968" y="2541022"/>
            <a:ext cx="0" cy="4776470"/>
          </a:xfrm>
          <a:custGeom>
            <a:avLst/>
            <a:gdLst/>
            <a:ahLst/>
            <a:cxnLst/>
            <a:rect l="l" t="t" r="r" b="b"/>
            <a:pathLst>
              <a:path w="0" h="4776470">
                <a:moveTo>
                  <a:pt x="0" y="0"/>
                </a:moveTo>
                <a:lnTo>
                  <a:pt x="0" y="4776330"/>
                </a:lnTo>
              </a:path>
            </a:pathLst>
          </a:custGeom>
          <a:ln w="63500">
            <a:solidFill>
              <a:srgbClr val="FBEE28"/>
            </a:solidFill>
          </a:ln>
        </p:spPr>
        <p:txBody>
          <a:bodyPr wrap="square" lIns="0" tIns="0" rIns="0" bIns="0" rtlCol="0"/>
          <a:lstStyle/>
          <a:p/>
        </p:txBody>
      </p:sp>
      <p:sp>
        <p:nvSpPr>
          <p:cNvPr id="5" name="object 5"/>
          <p:cNvSpPr/>
          <p:nvPr/>
        </p:nvSpPr>
        <p:spPr>
          <a:xfrm>
            <a:off x="2621064" y="2588323"/>
            <a:ext cx="4681735" cy="4681727"/>
          </a:xfrm>
          <a:prstGeom prst="rect">
            <a:avLst/>
          </a:prstGeom>
          <a:blipFill>
            <a:blip r:embed="rId3" cstate="print"/>
            <a:stretch>
              <a:fillRect/>
            </a:stretch>
          </a:blipFill>
        </p:spPr>
        <p:txBody>
          <a:bodyPr wrap="square" lIns="0" tIns="0" rIns="0" bIns="0" rtlCol="0"/>
          <a:lstStyle/>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266700" y="128587"/>
            <a:ext cx="7378700" cy="9730105"/>
            <a:chOff x="266700" y="128587"/>
            <a:chExt cx="7378700" cy="9730105"/>
          </a:xfrm>
        </p:grpSpPr>
        <p:sp>
          <p:nvSpPr>
            <p:cNvPr id="3" name="object 3"/>
            <p:cNvSpPr/>
            <p:nvPr/>
          </p:nvSpPr>
          <p:spPr>
            <a:xfrm>
              <a:off x="1803400" y="4548187"/>
              <a:ext cx="5842000" cy="660400"/>
            </a:xfrm>
            <a:custGeom>
              <a:avLst/>
              <a:gdLst/>
              <a:ahLst/>
              <a:cxnLst/>
              <a:rect l="l" t="t" r="r" b="b"/>
              <a:pathLst>
                <a:path w="5842000" h="660400">
                  <a:moveTo>
                    <a:pt x="5511800" y="0"/>
                  </a:moveTo>
                  <a:lnTo>
                    <a:pt x="330200" y="0"/>
                  </a:lnTo>
                  <a:lnTo>
                    <a:pt x="281406" y="3580"/>
                  </a:lnTo>
                  <a:lnTo>
                    <a:pt x="234835" y="13980"/>
                  </a:lnTo>
                  <a:lnTo>
                    <a:pt x="190998" y="30690"/>
                  </a:lnTo>
                  <a:lnTo>
                    <a:pt x="150404" y="53198"/>
                  </a:lnTo>
                  <a:lnTo>
                    <a:pt x="113566" y="80994"/>
                  </a:lnTo>
                  <a:lnTo>
                    <a:pt x="80994" y="113566"/>
                  </a:lnTo>
                  <a:lnTo>
                    <a:pt x="53198" y="150404"/>
                  </a:lnTo>
                  <a:lnTo>
                    <a:pt x="30690" y="190998"/>
                  </a:lnTo>
                  <a:lnTo>
                    <a:pt x="13980" y="234835"/>
                  </a:lnTo>
                  <a:lnTo>
                    <a:pt x="3580" y="281406"/>
                  </a:lnTo>
                  <a:lnTo>
                    <a:pt x="0" y="330200"/>
                  </a:lnTo>
                  <a:lnTo>
                    <a:pt x="3580" y="378993"/>
                  </a:lnTo>
                  <a:lnTo>
                    <a:pt x="13980" y="425564"/>
                  </a:lnTo>
                  <a:lnTo>
                    <a:pt x="30690" y="469401"/>
                  </a:lnTo>
                  <a:lnTo>
                    <a:pt x="53198" y="509995"/>
                  </a:lnTo>
                  <a:lnTo>
                    <a:pt x="80994" y="546833"/>
                  </a:lnTo>
                  <a:lnTo>
                    <a:pt x="113566" y="579405"/>
                  </a:lnTo>
                  <a:lnTo>
                    <a:pt x="150404" y="607201"/>
                  </a:lnTo>
                  <a:lnTo>
                    <a:pt x="190998" y="629709"/>
                  </a:lnTo>
                  <a:lnTo>
                    <a:pt x="234835" y="646419"/>
                  </a:lnTo>
                  <a:lnTo>
                    <a:pt x="281406" y="656819"/>
                  </a:lnTo>
                  <a:lnTo>
                    <a:pt x="330200" y="660400"/>
                  </a:lnTo>
                  <a:lnTo>
                    <a:pt x="5511800" y="660400"/>
                  </a:lnTo>
                  <a:lnTo>
                    <a:pt x="5560593" y="656819"/>
                  </a:lnTo>
                  <a:lnTo>
                    <a:pt x="5607164" y="646419"/>
                  </a:lnTo>
                  <a:lnTo>
                    <a:pt x="5651001" y="629709"/>
                  </a:lnTo>
                  <a:lnTo>
                    <a:pt x="5691595" y="607201"/>
                  </a:lnTo>
                  <a:lnTo>
                    <a:pt x="5728433" y="579405"/>
                  </a:lnTo>
                  <a:lnTo>
                    <a:pt x="5761005" y="546833"/>
                  </a:lnTo>
                  <a:lnTo>
                    <a:pt x="5788801" y="509995"/>
                  </a:lnTo>
                  <a:lnTo>
                    <a:pt x="5811309" y="469401"/>
                  </a:lnTo>
                  <a:lnTo>
                    <a:pt x="5828019" y="425564"/>
                  </a:lnTo>
                  <a:lnTo>
                    <a:pt x="5838419" y="378993"/>
                  </a:lnTo>
                  <a:lnTo>
                    <a:pt x="5842000" y="330200"/>
                  </a:lnTo>
                  <a:lnTo>
                    <a:pt x="5838419" y="281406"/>
                  </a:lnTo>
                  <a:lnTo>
                    <a:pt x="5828019" y="234835"/>
                  </a:lnTo>
                  <a:lnTo>
                    <a:pt x="5811309" y="190998"/>
                  </a:lnTo>
                  <a:lnTo>
                    <a:pt x="5788801" y="150404"/>
                  </a:lnTo>
                  <a:lnTo>
                    <a:pt x="5761005" y="113566"/>
                  </a:lnTo>
                  <a:lnTo>
                    <a:pt x="5728433" y="80994"/>
                  </a:lnTo>
                  <a:lnTo>
                    <a:pt x="5691595" y="53198"/>
                  </a:lnTo>
                  <a:lnTo>
                    <a:pt x="5651001" y="30690"/>
                  </a:lnTo>
                  <a:lnTo>
                    <a:pt x="5607164" y="13980"/>
                  </a:lnTo>
                  <a:lnTo>
                    <a:pt x="5560593" y="3580"/>
                  </a:lnTo>
                  <a:lnTo>
                    <a:pt x="5511800" y="0"/>
                  </a:lnTo>
                  <a:close/>
                </a:path>
              </a:pathLst>
            </a:custGeom>
            <a:solidFill>
              <a:srgbClr val="F9A059"/>
            </a:solidFill>
          </p:spPr>
          <p:txBody>
            <a:bodyPr wrap="square" lIns="0" tIns="0" rIns="0" bIns="0" rtlCol="0"/>
            <a:lstStyle/>
            <a:p/>
          </p:txBody>
        </p:sp>
        <p:sp>
          <p:nvSpPr>
            <p:cNvPr id="4" name="object 4"/>
            <p:cNvSpPr/>
            <p:nvPr/>
          </p:nvSpPr>
          <p:spPr>
            <a:xfrm>
              <a:off x="2311400" y="1684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5" name="object 5"/>
            <p:cNvSpPr/>
            <p:nvPr/>
          </p:nvSpPr>
          <p:spPr>
            <a:xfrm>
              <a:off x="2311400" y="24780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6" name="object 6"/>
            <p:cNvSpPr/>
            <p:nvPr/>
          </p:nvSpPr>
          <p:spPr>
            <a:xfrm>
              <a:off x="2311400" y="32718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7" name="object 7"/>
            <p:cNvSpPr/>
            <p:nvPr/>
          </p:nvSpPr>
          <p:spPr>
            <a:xfrm>
              <a:off x="2311400" y="40655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8" name="object 8"/>
            <p:cNvSpPr/>
            <p:nvPr/>
          </p:nvSpPr>
          <p:spPr>
            <a:xfrm>
              <a:off x="2311400" y="4859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9" name="object 9"/>
            <p:cNvSpPr/>
            <p:nvPr/>
          </p:nvSpPr>
          <p:spPr>
            <a:xfrm>
              <a:off x="2311400" y="5640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0" name="object 10"/>
            <p:cNvSpPr/>
            <p:nvPr/>
          </p:nvSpPr>
          <p:spPr>
            <a:xfrm>
              <a:off x="2311400" y="64341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1" name="object 11"/>
            <p:cNvSpPr/>
            <p:nvPr/>
          </p:nvSpPr>
          <p:spPr>
            <a:xfrm>
              <a:off x="2311400" y="72278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2" name="object 12"/>
            <p:cNvSpPr/>
            <p:nvPr/>
          </p:nvSpPr>
          <p:spPr>
            <a:xfrm>
              <a:off x="2311400" y="80216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3" name="object 13"/>
            <p:cNvSpPr/>
            <p:nvPr/>
          </p:nvSpPr>
          <p:spPr>
            <a:xfrm>
              <a:off x="2311400" y="8815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4" name="object 14"/>
            <p:cNvSpPr/>
            <p:nvPr/>
          </p:nvSpPr>
          <p:spPr>
            <a:xfrm>
              <a:off x="2025111" y="4774512"/>
              <a:ext cx="212280" cy="145884"/>
            </a:xfrm>
            <a:prstGeom prst="rect">
              <a:avLst/>
            </a:prstGeom>
            <a:blipFill>
              <a:blip r:embed="rId2" cstate="print"/>
              <a:stretch>
                <a:fillRect/>
              </a:stretch>
            </a:blipFill>
          </p:spPr>
          <p:txBody>
            <a:bodyPr wrap="square" lIns="0" tIns="0" rIns="0" bIns="0" rtlCol="0"/>
            <a:lstStyle/>
            <a:p/>
          </p:txBody>
        </p:sp>
      </p:grpSp>
      <p:sp>
        <p:nvSpPr>
          <p:cNvPr id="15" name="object 15"/>
          <p:cNvSpPr txBox="1">
            <a:spLocks noGrp="1"/>
          </p:cNvSpPr>
          <p:nvPr>
            <p:ph idx="2" sz="half"/>
          </p:nvPr>
        </p:nvSpPr>
        <p:spPr>
          <a:prstGeom prst="rect"/>
        </p:spPr>
        <p:txBody>
          <a:bodyPr wrap="square" lIns="0" tIns="12700" rIns="0" bIns="0" rtlCol="0" vert="horz">
            <a:spAutoFit/>
          </a:bodyPr>
          <a:lstStyle/>
          <a:p>
            <a:pPr marL="12700">
              <a:lnSpc>
                <a:spcPct val="100000"/>
              </a:lnSpc>
              <a:spcBef>
                <a:spcPts val="100"/>
              </a:spcBef>
            </a:pPr>
            <a:r>
              <a:rPr dirty="0" spc="-5"/>
              <a:t>Creative/Flexible</a:t>
            </a:r>
          </a:p>
          <a:p>
            <a:pPr marL="12700" marR="2291080">
              <a:lnSpc>
                <a:spcPct val="172200"/>
              </a:lnSpc>
            </a:pPr>
            <a:r>
              <a:rPr dirty="0" spc="-5"/>
              <a:t>Wise  Simple  </a:t>
            </a:r>
            <a:r>
              <a:rPr dirty="0" spc="-5"/>
              <a:t>Empathetic  </a:t>
            </a:r>
            <a:r>
              <a:rPr dirty="0" spc="-5"/>
              <a:t>Dedicated  Humble</a:t>
            </a:r>
          </a:p>
          <a:p>
            <a:pPr marL="12700" marR="5080">
              <a:lnSpc>
                <a:spcPct val="172200"/>
              </a:lnSpc>
            </a:pPr>
            <a:r>
              <a:rPr dirty="0" spc="-5"/>
              <a:t>Collaborative  Persistent  Organized/Consistent</a:t>
            </a:r>
          </a:p>
        </p:txBody>
      </p:sp>
      <p:sp>
        <p:nvSpPr>
          <p:cNvPr id="16" name="object 16"/>
          <p:cNvSpPr txBox="1"/>
          <p:nvPr/>
        </p:nvSpPr>
        <p:spPr>
          <a:xfrm>
            <a:off x="8682190" y="1506090"/>
            <a:ext cx="1701800" cy="330200"/>
          </a:xfrm>
          <a:prstGeom prst="rect">
            <a:avLst/>
          </a:prstGeom>
        </p:spPr>
        <p:txBody>
          <a:bodyPr wrap="square" lIns="0" tIns="12700" rIns="0" bIns="0" rtlCol="0" vert="horz">
            <a:spAutoFit/>
          </a:bodyPr>
          <a:lstStyle/>
          <a:p>
            <a:pPr marL="12700">
              <a:lnSpc>
                <a:spcPct val="100000"/>
              </a:lnSpc>
              <a:spcBef>
                <a:spcPts val="100"/>
              </a:spcBef>
            </a:pPr>
            <a:r>
              <a:rPr dirty="0" sz="2000" spc="-5" b="1">
                <a:solidFill>
                  <a:srgbClr val="373838"/>
                </a:solidFill>
                <a:latin typeface="Courier New"/>
                <a:cs typeface="Courier New"/>
              </a:rPr>
              <a:t>What is</a:t>
            </a:r>
            <a:r>
              <a:rPr dirty="0" sz="2000" spc="-60" b="1">
                <a:solidFill>
                  <a:srgbClr val="373838"/>
                </a:solidFill>
                <a:latin typeface="Courier New"/>
                <a:cs typeface="Courier New"/>
              </a:rPr>
              <a:t> </a:t>
            </a:r>
            <a:r>
              <a:rPr dirty="0" sz="2000" spc="-5" b="1">
                <a:solidFill>
                  <a:srgbClr val="373838"/>
                </a:solidFill>
                <a:latin typeface="Courier New"/>
                <a:cs typeface="Courier New"/>
              </a:rPr>
              <a:t>it?</a:t>
            </a:r>
            <a:endParaRPr sz="2000">
              <a:latin typeface="Courier New"/>
              <a:cs typeface="Courier New"/>
            </a:endParaRPr>
          </a:p>
        </p:txBody>
      </p:sp>
      <p:sp>
        <p:nvSpPr>
          <p:cNvPr id="17" name="object 17"/>
          <p:cNvSpPr txBox="1">
            <a:spLocks noGrp="1"/>
          </p:cNvSpPr>
          <p:nvPr>
            <p:ph type="title"/>
          </p:nvPr>
        </p:nvSpPr>
        <p:spPr>
          <a:prstGeom prst="rect"/>
        </p:spPr>
        <p:txBody>
          <a:bodyPr wrap="square" lIns="0" tIns="12700" rIns="0" bIns="0" rtlCol="0" vert="horz">
            <a:spAutoFit/>
          </a:bodyPr>
          <a:lstStyle/>
          <a:p>
            <a:pPr marL="1926589">
              <a:lnSpc>
                <a:spcPct val="100000"/>
              </a:lnSpc>
              <a:spcBef>
                <a:spcPts val="100"/>
              </a:spcBef>
            </a:pPr>
            <a:r>
              <a:rPr dirty="0" spc="-5"/>
              <a:t>10 Qualities of a Great Adult</a:t>
            </a:r>
            <a:r>
              <a:rPr dirty="0" spc="40"/>
              <a:t> </a:t>
            </a:r>
            <a:r>
              <a:rPr dirty="0" spc="-5"/>
              <a:t>Educator</a:t>
            </a:r>
          </a:p>
        </p:txBody>
      </p:sp>
      <p:sp>
        <p:nvSpPr>
          <p:cNvPr id="18" name="object 18"/>
          <p:cNvSpPr/>
          <p:nvPr/>
        </p:nvSpPr>
        <p:spPr>
          <a:xfrm>
            <a:off x="8567890" y="1947862"/>
            <a:ext cx="3429000" cy="6651625"/>
          </a:xfrm>
          <a:custGeom>
            <a:avLst/>
            <a:gdLst/>
            <a:ahLst/>
            <a:cxnLst/>
            <a:rect l="l" t="t" r="r" b="b"/>
            <a:pathLst>
              <a:path w="3429000" h="6651625">
                <a:moveTo>
                  <a:pt x="3175000" y="0"/>
                </a:moveTo>
                <a:lnTo>
                  <a:pt x="254000" y="0"/>
                </a:lnTo>
                <a:lnTo>
                  <a:pt x="208342" y="4092"/>
                </a:lnTo>
                <a:lnTo>
                  <a:pt x="165369" y="15890"/>
                </a:lnTo>
                <a:lnTo>
                  <a:pt x="125799" y="34677"/>
                </a:lnTo>
                <a:lnTo>
                  <a:pt x="90349" y="59736"/>
                </a:lnTo>
                <a:lnTo>
                  <a:pt x="59736" y="90349"/>
                </a:lnTo>
                <a:lnTo>
                  <a:pt x="34677" y="125799"/>
                </a:lnTo>
                <a:lnTo>
                  <a:pt x="15890" y="165369"/>
                </a:lnTo>
                <a:lnTo>
                  <a:pt x="4092" y="208342"/>
                </a:lnTo>
                <a:lnTo>
                  <a:pt x="0" y="254000"/>
                </a:lnTo>
                <a:lnTo>
                  <a:pt x="0" y="6397625"/>
                </a:lnTo>
                <a:lnTo>
                  <a:pt x="4092" y="6443279"/>
                </a:lnTo>
                <a:lnTo>
                  <a:pt x="15890" y="6486250"/>
                </a:lnTo>
                <a:lnTo>
                  <a:pt x="34677" y="6525819"/>
                </a:lnTo>
                <a:lnTo>
                  <a:pt x="59736" y="6561270"/>
                </a:lnTo>
                <a:lnTo>
                  <a:pt x="90349" y="6591884"/>
                </a:lnTo>
                <a:lnTo>
                  <a:pt x="125799" y="6616944"/>
                </a:lnTo>
                <a:lnTo>
                  <a:pt x="165369" y="6635733"/>
                </a:lnTo>
                <a:lnTo>
                  <a:pt x="208342" y="6647532"/>
                </a:lnTo>
                <a:lnTo>
                  <a:pt x="254000" y="6651625"/>
                </a:lnTo>
                <a:lnTo>
                  <a:pt x="3175000" y="6651625"/>
                </a:lnTo>
                <a:lnTo>
                  <a:pt x="3220657" y="6647532"/>
                </a:lnTo>
                <a:lnTo>
                  <a:pt x="3263630" y="6635733"/>
                </a:lnTo>
                <a:lnTo>
                  <a:pt x="3303200" y="6616944"/>
                </a:lnTo>
                <a:lnTo>
                  <a:pt x="3338650" y="6591884"/>
                </a:lnTo>
                <a:lnTo>
                  <a:pt x="3369263" y="6561270"/>
                </a:lnTo>
                <a:lnTo>
                  <a:pt x="3394322" y="6525819"/>
                </a:lnTo>
                <a:lnTo>
                  <a:pt x="3413109" y="6486250"/>
                </a:lnTo>
                <a:lnTo>
                  <a:pt x="3424907" y="6443279"/>
                </a:lnTo>
                <a:lnTo>
                  <a:pt x="3429000" y="6397625"/>
                </a:lnTo>
                <a:lnTo>
                  <a:pt x="3429000" y="254000"/>
                </a:lnTo>
                <a:lnTo>
                  <a:pt x="3424907" y="208342"/>
                </a:lnTo>
                <a:lnTo>
                  <a:pt x="3413109" y="165369"/>
                </a:lnTo>
                <a:lnTo>
                  <a:pt x="3394322" y="125799"/>
                </a:lnTo>
                <a:lnTo>
                  <a:pt x="3369263" y="90349"/>
                </a:lnTo>
                <a:lnTo>
                  <a:pt x="3338650" y="59736"/>
                </a:lnTo>
                <a:lnTo>
                  <a:pt x="3303200" y="34677"/>
                </a:lnTo>
                <a:lnTo>
                  <a:pt x="3263630" y="15890"/>
                </a:lnTo>
                <a:lnTo>
                  <a:pt x="3220657" y="4092"/>
                </a:lnTo>
                <a:lnTo>
                  <a:pt x="3175000" y="0"/>
                </a:lnTo>
                <a:close/>
              </a:path>
            </a:pathLst>
          </a:custGeom>
          <a:solidFill>
            <a:srgbClr val="F9A059"/>
          </a:solidFill>
        </p:spPr>
        <p:txBody>
          <a:bodyPr wrap="square" lIns="0" tIns="0" rIns="0" bIns="0" rtlCol="0"/>
          <a:lstStyle/>
          <a:p/>
        </p:txBody>
      </p:sp>
      <p:sp>
        <p:nvSpPr>
          <p:cNvPr id="19" name="object 19"/>
          <p:cNvSpPr txBox="1"/>
          <p:nvPr/>
        </p:nvSpPr>
        <p:spPr>
          <a:xfrm>
            <a:off x="8682190" y="2023500"/>
            <a:ext cx="3180080" cy="3962400"/>
          </a:xfrm>
          <a:prstGeom prst="rect">
            <a:avLst/>
          </a:prstGeom>
        </p:spPr>
        <p:txBody>
          <a:bodyPr wrap="square" lIns="0" tIns="12700" rIns="0" bIns="0" rtlCol="0" vert="horz">
            <a:spAutoFit/>
          </a:bodyPr>
          <a:lstStyle/>
          <a:p>
            <a:pPr marL="12700" marR="142240">
              <a:lnSpc>
                <a:spcPct val="138900"/>
              </a:lnSpc>
              <a:spcBef>
                <a:spcPts val="100"/>
              </a:spcBef>
            </a:pPr>
            <a:r>
              <a:rPr dirty="0" sz="1800" spc="-5" b="1">
                <a:solidFill>
                  <a:srgbClr val="373838"/>
                </a:solidFill>
                <a:latin typeface="Courier New"/>
                <a:cs typeface="Courier New"/>
              </a:rPr>
              <a:t>Being truly dedicated  is knowing your goal  and investing high  levels of effort to  achieve it rather than  casual</a:t>
            </a:r>
            <a:r>
              <a:rPr dirty="0" sz="1800" spc="-10" b="1">
                <a:solidFill>
                  <a:srgbClr val="373838"/>
                </a:solidFill>
                <a:latin typeface="Courier New"/>
                <a:cs typeface="Courier New"/>
              </a:rPr>
              <a:t> </a:t>
            </a:r>
            <a:r>
              <a:rPr dirty="0" sz="1800" spc="-5" b="1">
                <a:solidFill>
                  <a:srgbClr val="373838"/>
                </a:solidFill>
                <a:latin typeface="Courier New"/>
                <a:cs typeface="Courier New"/>
              </a:rPr>
              <a:t>exertion.</a:t>
            </a:r>
            <a:endParaRPr sz="1800">
              <a:latin typeface="Courier New"/>
              <a:cs typeface="Courier New"/>
            </a:endParaRPr>
          </a:p>
          <a:p>
            <a:pPr marL="12700" marR="5080">
              <a:lnSpc>
                <a:spcPct val="138900"/>
              </a:lnSpc>
              <a:spcBef>
                <a:spcPts val="1000"/>
              </a:spcBef>
            </a:pPr>
            <a:r>
              <a:rPr dirty="0" sz="1800" spc="-5" b="1">
                <a:solidFill>
                  <a:srgbClr val="373838"/>
                </a:solidFill>
                <a:latin typeface="Courier New"/>
                <a:cs typeface="Courier New"/>
              </a:rPr>
              <a:t>This quality is all  about your personal  commitment and it can  wax and wane over</a:t>
            </a:r>
            <a:r>
              <a:rPr dirty="0" sz="1800" spc="-15" b="1">
                <a:solidFill>
                  <a:srgbClr val="373838"/>
                </a:solidFill>
                <a:latin typeface="Courier New"/>
                <a:cs typeface="Courier New"/>
              </a:rPr>
              <a:t> </a:t>
            </a:r>
            <a:r>
              <a:rPr dirty="0" sz="1800" spc="-5" b="1">
                <a:solidFill>
                  <a:srgbClr val="373838"/>
                </a:solidFill>
                <a:latin typeface="Courier New"/>
                <a:cs typeface="Courier New"/>
              </a:rPr>
              <a:t>time.</a:t>
            </a:r>
            <a:endParaRPr sz="1800">
              <a:latin typeface="Courier New"/>
              <a:cs typeface="Courier New"/>
            </a:endParaRPr>
          </a:p>
        </p:txBody>
      </p:sp>
      <p:sp>
        <p:nvSpPr>
          <p:cNvPr id="20" name="object 20"/>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Courageous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266700" y="128587"/>
            <a:ext cx="7378700" cy="9730105"/>
            <a:chOff x="266700" y="128587"/>
            <a:chExt cx="7378700" cy="9730105"/>
          </a:xfrm>
        </p:grpSpPr>
        <p:sp>
          <p:nvSpPr>
            <p:cNvPr id="3" name="object 3"/>
            <p:cNvSpPr/>
            <p:nvPr/>
          </p:nvSpPr>
          <p:spPr>
            <a:xfrm>
              <a:off x="1803400" y="4548187"/>
              <a:ext cx="5842000" cy="660400"/>
            </a:xfrm>
            <a:custGeom>
              <a:avLst/>
              <a:gdLst/>
              <a:ahLst/>
              <a:cxnLst/>
              <a:rect l="l" t="t" r="r" b="b"/>
              <a:pathLst>
                <a:path w="5842000" h="660400">
                  <a:moveTo>
                    <a:pt x="5511800" y="0"/>
                  </a:moveTo>
                  <a:lnTo>
                    <a:pt x="330200" y="0"/>
                  </a:lnTo>
                  <a:lnTo>
                    <a:pt x="281406" y="3580"/>
                  </a:lnTo>
                  <a:lnTo>
                    <a:pt x="234835" y="13980"/>
                  </a:lnTo>
                  <a:lnTo>
                    <a:pt x="190998" y="30690"/>
                  </a:lnTo>
                  <a:lnTo>
                    <a:pt x="150404" y="53198"/>
                  </a:lnTo>
                  <a:lnTo>
                    <a:pt x="113566" y="80994"/>
                  </a:lnTo>
                  <a:lnTo>
                    <a:pt x="80994" y="113566"/>
                  </a:lnTo>
                  <a:lnTo>
                    <a:pt x="53198" y="150404"/>
                  </a:lnTo>
                  <a:lnTo>
                    <a:pt x="30690" y="190998"/>
                  </a:lnTo>
                  <a:lnTo>
                    <a:pt x="13980" y="234835"/>
                  </a:lnTo>
                  <a:lnTo>
                    <a:pt x="3580" y="281406"/>
                  </a:lnTo>
                  <a:lnTo>
                    <a:pt x="0" y="330200"/>
                  </a:lnTo>
                  <a:lnTo>
                    <a:pt x="3580" y="378993"/>
                  </a:lnTo>
                  <a:lnTo>
                    <a:pt x="13980" y="425564"/>
                  </a:lnTo>
                  <a:lnTo>
                    <a:pt x="30690" y="469401"/>
                  </a:lnTo>
                  <a:lnTo>
                    <a:pt x="53198" y="509995"/>
                  </a:lnTo>
                  <a:lnTo>
                    <a:pt x="80994" y="546833"/>
                  </a:lnTo>
                  <a:lnTo>
                    <a:pt x="113566" y="579405"/>
                  </a:lnTo>
                  <a:lnTo>
                    <a:pt x="150404" y="607201"/>
                  </a:lnTo>
                  <a:lnTo>
                    <a:pt x="190998" y="629709"/>
                  </a:lnTo>
                  <a:lnTo>
                    <a:pt x="234835" y="646419"/>
                  </a:lnTo>
                  <a:lnTo>
                    <a:pt x="281406" y="656819"/>
                  </a:lnTo>
                  <a:lnTo>
                    <a:pt x="330200" y="660400"/>
                  </a:lnTo>
                  <a:lnTo>
                    <a:pt x="5511800" y="660400"/>
                  </a:lnTo>
                  <a:lnTo>
                    <a:pt x="5560593" y="656819"/>
                  </a:lnTo>
                  <a:lnTo>
                    <a:pt x="5607164" y="646419"/>
                  </a:lnTo>
                  <a:lnTo>
                    <a:pt x="5651001" y="629709"/>
                  </a:lnTo>
                  <a:lnTo>
                    <a:pt x="5691595" y="607201"/>
                  </a:lnTo>
                  <a:lnTo>
                    <a:pt x="5728433" y="579405"/>
                  </a:lnTo>
                  <a:lnTo>
                    <a:pt x="5761005" y="546833"/>
                  </a:lnTo>
                  <a:lnTo>
                    <a:pt x="5788801" y="509995"/>
                  </a:lnTo>
                  <a:lnTo>
                    <a:pt x="5811309" y="469401"/>
                  </a:lnTo>
                  <a:lnTo>
                    <a:pt x="5828019" y="425564"/>
                  </a:lnTo>
                  <a:lnTo>
                    <a:pt x="5838419" y="378993"/>
                  </a:lnTo>
                  <a:lnTo>
                    <a:pt x="5842000" y="330200"/>
                  </a:lnTo>
                  <a:lnTo>
                    <a:pt x="5838419" y="281406"/>
                  </a:lnTo>
                  <a:lnTo>
                    <a:pt x="5828019" y="234835"/>
                  </a:lnTo>
                  <a:lnTo>
                    <a:pt x="5811309" y="190998"/>
                  </a:lnTo>
                  <a:lnTo>
                    <a:pt x="5788801" y="150404"/>
                  </a:lnTo>
                  <a:lnTo>
                    <a:pt x="5761005" y="113566"/>
                  </a:lnTo>
                  <a:lnTo>
                    <a:pt x="5728433" y="80994"/>
                  </a:lnTo>
                  <a:lnTo>
                    <a:pt x="5691595" y="53198"/>
                  </a:lnTo>
                  <a:lnTo>
                    <a:pt x="5651001" y="30690"/>
                  </a:lnTo>
                  <a:lnTo>
                    <a:pt x="5607164" y="13980"/>
                  </a:lnTo>
                  <a:lnTo>
                    <a:pt x="5560593" y="3580"/>
                  </a:lnTo>
                  <a:lnTo>
                    <a:pt x="5511800" y="0"/>
                  </a:lnTo>
                  <a:close/>
                </a:path>
              </a:pathLst>
            </a:custGeom>
            <a:solidFill>
              <a:srgbClr val="F9A059"/>
            </a:solidFill>
          </p:spPr>
          <p:txBody>
            <a:bodyPr wrap="square" lIns="0" tIns="0" rIns="0" bIns="0" rtlCol="0"/>
            <a:lstStyle/>
            <a:p/>
          </p:txBody>
        </p:sp>
        <p:sp>
          <p:nvSpPr>
            <p:cNvPr id="4" name="object 4"/>
            <p:cNvSpPr/>
            <p:nvPr/>
          </p:nvSpPr>
          <p:spPr>
            <a:xfrm>
              <a:off x="2311400" y="1684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5" name="object 5"/>
            <p:cNvSpPr/>
            <p:nvPr/>
          </p:nvSpPr>
          <p:spPr>
            <a:xfrm>
              <a:off x="2311400" y="24780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6" name="object 6"/>
            <p:cNvSpPr/>
            <p:nvPr/>
          </p:nvSpPr>
          <p:spPr>
            <a:xfrm>
              <a:off x="2311400" y="32718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7" name="object 7"/>
            <p:cNvSpPr/>
            <p:nvPr/>
          </p:nvSpPr>
          <p:spPr>
            <a:xfrm>
              <a:off x="2311400" y="40655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8" name="object 8"/>
            <p:cNvSpPr/>
            <p:nvPr/>
          </p:nvSpPr>
          <p:spPr>
            <a:xfrm>
              <a:off x="2311400" y="4859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9" name="object 9"/>
            <p:cNvSpPr/>
            <p:nvPr/>
          </p:nvSpPr>
          <p:spPr>
            <a:xfrm>
              <a:off x="2311400" y="5640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0" name="object 10"/>
            <p:cNvSpPr/>
            <p:nvPr/>
          </p:nvSpPr>
          <p:spPr>
            <a:xfrm>
              <a:off x="2311400" y="64341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1" name="object 11"/>
            <p:cNvSpPr/>
            <p:nvPr/>
          </p:nvSpPr>
          <p:spPr>
            <a:xfrm>
              <a:off x="2311400" y="72278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2" name="object 12"/>
            <p:cNvSpPr/>
            <p:nvPr/>
          </p:nvSpPr>
          <p:spPr>
            <a:xfrm>
              <a:off x="2311400" y="80216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3" name="object 13"/>
            <p:cNvSpPr/>
            <p:nvPr/>
          </p:nvSpPr>
          <p:spPr>
            <a:xfrm>
              <a:off x="2311400" y="8815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4" name="object 14"/>
            <p:cNvSpPr/>
            <p:nvPr/>
          </p:nvSpPr>
          <p:spPr>
            <a:xfrm>
              <a:off x="2025111" y="4774512"/>
              <a:ext cx="212280" cy="145884"/>
            </a:xfrm>
            <a:prstGeom prst="rect">
              <a:avLst/>
            </a:prstGeom>
            <a:blipFill>
              <a:blip r:embed="rId2" cstate="print"/>
              <a:stretch>
                <a:fillRect/>
              </a:stretch>
            </a:blipFill>
          </p:spPr>
          <p:txBody>
            <a:bodyPr wrap="square" lIns="0" tIns="0" rIns="0" bIns="0" rtlCol="0"/>
            <a:lstStyle/>
            <a:p/>
          </p:txBody>
        </p:sp>
      </p:grpSp>
      <p:sp>
        <p:nvSpPr>
          <p:cNvPr id="15" name="object 15"/>
          <p:cNvSpPr txBox="1"/>
          <p:nvPr/>
        </p:nvSpPr>
        <p:spPr>
          <a:xfrm>
            <a:off x="3492500" y="1484434"/>
            <a:ext cx="4597400" cy="6781800"/>
          </a:xfrm>
          <a:prstGeom prst="rect">
            <a:avLst/>
          </a:prstGeom>
        </p:spPr>
        <p:txBody>
          <a:bodyPr wrap="square" lIns="0" tIns="12700" rIns="0" bIns="0" rtlCol="0" vert="horz">
            <a:spAutoFit/>
          </a:bodyPr>
          <a:lstStyle/>
          <a:p>
            <a:pPr marL="12700">
              <a:lnSpc>
                <a:spcPct val="100000"/>
              </a:lnSpc>
              <a:spcBef>
                <a:spcPts val="100"/>
              </a:spcBef>
            </a:pPr>
            <a:r>
              <a:rPr dirty="0" sz="3000" spc="-5" b="1">
                <a:solidFill>
                  <a:srgbClr val="373838"/>
                </a:solidFill>
                <a:latin typeface="Courier New"/>
                <a:cs typeface="Courier New"/>
              </a:rPr>
              <a:t>Creative/Flexible</a:t>
            </a:r>
            <a:endParaRPr sz="3000">
              <a:latin typeface="Courier New"/>
              <a:cs typeface="Courier New"/>
            </a:endParaRPr>
          </a:p>
          <a:p>
            <a:pPr marL="12700" marR="2291080">
              <a:lnSpc>
                <a:spcPct val="172200"/>
              </a:lnSpc>
            </a:pPr>
            <a:r>
              <a:rPr dirty="0" sz="3000" spc="-5" b="1">
                <a:solidFill>
                  <a:srgbClr val="373838"/>
                </a:solidFill>
                <a:latin typeface="Courier New"/>
                <a:cs typeface="Courier New"/>
              </a:rPr>
              <a:t>Wise  Simple  </a:t>
            </a:r>
            <a:r>
              <a:rPr dirty="0" sz="3000" spc="-5" b="1">
                <a:solidFill>
                  <a:srgbClr val="373838"/>
                </a:solidFill>
                <a:latin typeface="Courier New"/>
                <a:cs typeface="Courier New"/>
              </a:rPr>
              <a:t>Empathetic  </a:t>
            </a:r>
            <a:r>
              <a:rPr dirty="0" sz="3000" spc="-5" b="1">
                <a:solidFill>
                  <a:srgbClr val="373838"/>
                </a:solidFill>
                <a:latin typeface="Courier New"/>
                <a:cs typeface="Courier New"/>
              </a:rPr>
              <a:t>Dedicated  Humble</a:t>
            </a:r>
            <a:endParaRPr sz="3000">
              <a:latin typeface="Courier New"/>
              <a:cs typeface="Courier New"/>
            </a:endParaRPr>
          </a:p>
          <a:p>
            <a:pPr marL="12700" marR="5080">
              <a:lnSpc>
                <a:spcPct val="172200"/>
              </a:lnSpc>
            </a:pPr>
            <a:r>
              <a:rPr dirty="0" sz="3000" spc="-5" b="1">
                <a:solidFill>
                  <a:srgbClr val="373838"/>
                </a:solidFill>
                <a:latin typeface="Courier New"/>
                <a:cs typeface="Courier New"/>
              </a:rPr>
              <a:t>Collaborative  Persistent  Organized/Consistent</a:t>
            </a:r>
            <a:endParaRPr sz="3000">
              <a:latin typeface="Courier New"/>
              <a:cs typeface="Courier New"/>
            </a:endParaRPr>
          </a:p>
        </p:txBody>
      </p:sp>
      <p:sp>
        <p:nvSpPr>
          <p:cNvPr id="16" name="object 16"/>
          <p:cNvSpPr txBox="1"/>
          <p:nvPr/>
        </p:nvSpPr>
        <p:spPr>
          <a:xfrm>
            <a:off x="8682190" y="1517202"/>
            <a:ext cx="8153400" cy="330200"/>
          </a:xfrm>
          <a:prstGeom prst="rect">
            <a:avLst/>
          </a:prstGeom>
        </p:spPr>
        <p:txBody>
          <a:bodyPr wrap="square" lIns="0" tIns="12700" rIns="0" bIns="0" rtlCol="0" vert="horz">
            <a:spAutoFit/>
          </a:bodyPr>
          <a:lstStyle/>
          <a:p>
            <a:pPr marL="12700">
              <a:lnSpc>
                <a:spcPct val="100000"/>
              </a:lnSpc>
              <a:spcBef>
                <a:spcPts val="100"/>
              </a:spcBef>
              <a:tabLst>
                <a:tab pos="3720465" algn="l"/>
              </a:tabLst>
            </a:pPr>
            <a:r>
              <a:rPr dirty="0" baseline="2777" sz="3000" spc="-7" b="1">
                <a:solidFill>
                  <a:srgbClr val="373838"/>
                </a:solidFill>
                <a:latin typeface="Courier New"/>
                <a:cs typeface="Courier New"/>
              </a:rPr>
              <a:t>What</a:t>
            </a:r>
            <a:r>
              <a:rPr dirty="0" baseline="2777" sz="3000" spc="7" b="1">
                <a:solidFill>
                  <a:srgbClr val="373838"/>
                </a:solidFill>
                <a:latin typeface="Courier New"/>
                <a:cs typeface="Courier New"/>
              </a:rPr>
              <a:t> </a:t>
            </a:r>
            <a:r>
              <a:rPr dirty="0" baseline="2777" sz="3000" spc="-7" b="1">
                <a:solidFill>
                  <a:srgbClr val="373838"/>
                </a:solidFill>
                <a:latin typeface="Courier New"/>
                <a:cs typeface="Courier New"/>
              </a:rPr>
              <a:t>is</a:t>
            </a:r>
            <a:r>
              <a:rPr dirty="0" baseline="2777" sz="3000" spc="15" b="1">
                <a:solidFill>
                  <a:srgbClr val="373838"/>
                </a:solidFill>
                <a:latin typeface="Courier New"/>
                <a:cs typeface="Courier New"/>
              </a:rPr>
              <a:t> </a:t>
            </a:r>
            <a:r>
              <a:rPr dirty="0" baseline="2777" sz="3000" spc="-7" b="1">
                <a:solidFill>
                  <a:srgbClr val="373838"/>
                </a:solidFill>
                <a:latin typeface="Courier New"/>
                <a:cs typeface="Courier New"/>
              </a:rPr>
              <a:t>it?	</a:t>
            </a:r>
            <a:r>
              <a:rPr dirty="0" sz="2000" spc="-5" b="1">
                <a:solidFill>
                  <a:srgbClr val="373838"/>
                </a:solidFill>
                <a:latin typeface="Courier New"/>
                <a:cs typeface="Courier New"/>
              </a:rPr>
              <a:t>How does it look in adult</a:t>
            </a:r>
            <a:r>
              <a:rPr dirty="0" sz="2000" spc="5" b="1">
                <a:solidFill>
                  <a:srgbClr val="373838"/>
                </a:solidFill>
                <a:latin typeface="Courier New"/>
                <a:cs typeface="Courier New"/>
              </a:rPr>
              <a:t> </a:t>
            </a:r>
            <a:r>
              <a:rPr dirty="0" sz="2000" spc="-5" b="1">
                <a:solidFill>
                  <a:srgbClr val="373838"/>
                </a:solidFill>
                <a:latin typeface="Courier New"/>
                <a:cs typeface="Courier New"/>
              </a:rPr>
              <a:t>ed?</a:t>
            </a:r>
            <a:endParaRPr sz="2000">
              <a:latin typeface="Courier New"/>
              <a:cs typeface="Courier New"/>
            </a:endParaRPr>
          </a:p>
        </p:txBody>
      </p:sp>
      <p:sp>
        <p:nvSpPr>
          <p:cNvPr id="17" name="object 17"/>
          <p:cNvSpPr txBox="1">
            <a:spLocks noGrp="1"/>
          </p:cNvSpPr>
          <p:nvPr>
            <p:ph type="title"/>
          </p:nvPr>
        </p:nvSpPr>
        <p:spPr>
          <a:prstGeom prst="rect"/>
        </p:spPr>
        <p:txBody>
          <a:bodyPr wrap="square" lIns="0" tIns="12700" rIns="0" bIns="0" rtlCol="0" vert="horz">
            <a:spAutoFit/>
          </a:bodyPr>
          <a:lstStyle/>
          <a:p>
            <a:pPr marL="1926589">
              <a:lnSpc>
                <a:spcPct val="100000"/>
              </a:lnSpc>
              <a:spcBef>
                <a:spcPts val="100"/>
              </a:spcBef>
            </a:pPr>
            <a:r>
              <a:rPr dirty="0" spc="-5"/>
              <a:t>10 Qualities of a Great Adult</a:t>
            </a:r>
            <a:r>
              <a:rPr dirty="0" spc="40"/>
              <a:t> </a:t>
            </a:r>
            <a:r>
              <a:rPr dirty="0" spc="-5"/>
              <a:t>Educator</a:t>
            </a:r>
          </a:p>
        </p:txBody>
      </p:sp>
      <p:sp>
        <p:nvSpPr>
          <p:cNvPr id="18" name="object 18"/>
          <p:cNvSpPr/>
          <p:nvPr/>
        </p:nvSpPr>
        <p:spPr>
          <a:xfrm>
            <a:off x="8567890" y="1947862"/>
            <a:ext cx="3429000" cy="6651625"/>
          </a:xfrm>
          <a:custGeom>
            <a:avLst/>
            <a:gdLst/>
            <a:ahLst/>
            <a:cxnLst/>
            <a:rect l="l" t="t" r="r" b="b"/>
            <a:pathLst>
              <a:path w="3429000" h="6651625">
                <a:moveTo>
                  <a:pt x="3175000" y="0"/>
                </a:moveTo>
                <a:lnTo>
                  <a:pt x="254000" y="0"/>
                </a:lnTo>
                <a:lnTo>
                  <a:pt x="208342" y="4092"/>
                </a:lnTo>
                <a:lnTo>
                  <a:pt x="165369" y="15890"/>
                </a:lnTo>
                <a:lnTo>
                  <a:pt x="125799" y="34677"/>
                </a:lnTo>
                <a:lnTo>
                  <a:pt x="90349" y="59736"/>
                </a:lnTo>
                <a:lnTo>
                  <a:pt x="59736" y="90349"/>
                </a:lnTo>
                <a:lnTo>
                  <a:pt x="34677" y="125799"/>
                </a:lnTo>
                <a:lnTo>
                  <a:pt x="15890" y="165369"/>
                </a:lnTo>
                <a:lnTo>
                  <a:pt x="4092" y="208342"/>
                </a:lnTo>
                <a:lnTo>
                  <a:pt x="0" y="254000"/>
                </a:lnTo>
                <a:lnTo>
                  <a:pt x="0" y="6397625"/>
                </a:lnTo>
                <a:lnTo>
                  <a:pt x="4092" y="6443279"/>
                </a:lnTo>
                <a:lnTo>
                  <a:pt x="15890" y="6486250"/>
                </a:lnTo>
                <a:lnTo>
                  <a:pt x="34677" y="6525819"/>
                </a:lnTo>
                <a:lnTo>
                  <a:pt x="59736" y="6561270"/>
                </a:lnTo>
                <a:lnTo>
                  <a:pt x="90349" y="6591884"/>
                </a:lnTo>
                <a:lnTo>
                  <a:pt x="125799" y="6616944"/>
                </a:lnTo>
                <a:lnTo>
                  <a:pt x="165369" y="6635733"/>
                </a:lnTo>
                <a:lnTo>
                  <a:pt x="208342" y="6647532"/>
                </a:lnTo>
                <a:lnTo>
                  <a:pt x="254000" y="6651625"/>
                </a:lnTo>
                <a:lnTo>
                  <a:pt x="3175000" y="6651625"/>
                </a:lnTo>
                <a:lnTo>
                  <a:pt x="3220657" y="6647532"/>
                </a:lnTo>
                <a:lnTo>
                  <a:pt x="3263630" y="6635733"/>
                </a:lnTo>
                <a:lnTo>
                  <a:pt x="3303200" y="6616944"/>
                </a:lnTo>
                <a:lnTo>
                  <a:pt x="3338650" y="6591884"/>
                </a:lnTo>
                <a:lnTo>
                  <a:pt x="3369263" y="6561270"/>
                </a:lnTo>
                <a:lnTo>
                  <a:pt x="3394322" y="6525819"/>
                </a:lnTo>
                <a:lnTo>
                  <a:pt x="3413109" y="6486250"/>
                </a:lnTo>
                <a:lnTo>
                  <a:pt x="3424907" y="6443279"/>
                </a:lnTo>
                <a:lnTo>
                  <a:pt x="3429000" y="6397625"/>
                </a:lnTo>
                <a:lnTo>
                  <a:pt x="3429000" y="254000"/>
                </a:lnTo>
                <a:lnTo>
                  <a:pt x="3424907" y="208342"/>
                </a:lnTo>
                <a:lnTo>
                  <a:pt x="3413109" y="165369"/>
                </a:lnTo>
                <a:lnTo>
                  <a:pt x="3394322" y="125799"/>
                </a:lnTo>
                <a:lnTo>
                  <a:pt x="3369263" y="90349"/>
                </a:lnTo>
                <a:lnTo>
                  <a:pt x="3338650" y="59736"/>
                </a:lnTo>
                <a:lnTo>
                  <a:pt x="3303200" y="34677"/>
                </a:lnTo>
                <a:lnTo>
                  <a:pt x="3263630" y="15890"/>
                </a:lnTo>
                <a:lnTo>
                  <a:pt x="3220657" y="4092"/>
                </a:lnTo>
                <a:lnTo>
                  <a:pt x="3175000" y="0"/>
                </a:lnTo>
                <a:close/>
              </a:path>
            </a:pathLst>
          </a:custGeom>
          <a:solidFill>
            <a:srgbClr val="F9A059"/>
          </a:solidFill>
        </p:spPr>
        <p:txBody>
          <a:bodyPr wrap="square" lIns="0" tIns="0" rIns="0" bIns="0" rtlCol="0"/>
          <a:lstStyle/>
          <a:p/>
        </p:txBody>
      </p:sp>
      <p:sp>
        <p:nvSpPr>
          <p:cNvPr id="19" name="object 19"/>
          <p:cNvSpPr/>
          <p:nvPr/>
        </p:nvSpPr>
        <p:spPr>
          <a:xfrm>
            <a:off x="12403290" y="1947862"/>
            <a:ext cx="4762500" cy="3521075"/>
          </a:xfrm>
          <a:custGeom>
            <a:avLst/>
            <a:gdLst/>
            <a:ahLst/>
            <a:cxnLst/>
            <a:rect l="l" t="t" r="r" b="b"/>
            <a:pathLst>
              <a:path w="4762500" h="3521075">
                <a:moveTo>
                  <a:pt x="4508500" y="0"/>
                </a:moveTo>
                <a:lnTo>
                  <a:pt x="254000" y="0"/>
                </a:lnTo>
                <a:lnTo>
                  <a:pt x="208342" y="4092"/>
                </a:lnTo>
                <a:lnTo>
                  <a:pt x="165369" y="15890"/>
                </a:lnTo>
                <a:lnTo>
                  <a:pt x="125799" y="34677"/>
                </a:lnTo>
                <a:lnTo>
                  <a:pt x="90349" y="59736"/>
                </a:lnTo>
                <a:lnTo>
                  <a:pt x="59736" y="90349"/>
                </a:lnTo>
                <a:lnTo>
                  <a:pt x="34677" y="125799"/>
                </a:lnTo>
                <a:lnTo>
                  <a:pt x="15890" y="165369"/>
                </a:lnTo>
                <a:lnTo>
                  <a:pt x="4092" y="208342"/>
                </a:lnTo>
                <a:lnTo>
                  <a:pt x="0" y="254000"/>
                </a:lnTo>
                <a:lnTo>
                  <a:pt x="0" y="3267075"/>
                </a:lnTo>
                <a:lnTo>
                  <a:pt x="4092" y="3312729"/>
                </a:lnTo>
                <a:lnTo>
                  <a:pt x="15890" y="3355700"/>
                </a:lnTo>
                <a:lnTo>
                  <a:pt x="34677" y="3395269"/>
                </a:lnTo>
                <a:lnTo>
                  <a:pt x="59736" y="3430720"/>
                </a:lnTo>
                <a:lnTo>
                  <a:pt x="90349" y="3461334"/>
                </a:lnTo>
                <a:lnTo>
                  <a:pt x="125799" y="3486394"/>
                </a:lnTo>
                <a:lnTo>
                  <a:pt x="165369" y="3505183"/>
                </a:lnTo>
                <a:lnTo>
                  <a:pt x="208342" y="3516982"/>
                </a:lnTo>
                <a:lnTo>
                  <a:pt x="254000" y="3521075"/>
                </a:lnTo>
                <a:lnTo>
                  <a:pt x="4508500" y="3521075"/>
                </a:lnTo>
                <a:lnTo>
                  <a:pt x="4554157" y="3516982"/>
                </a:lnTo>
                <a:lnTo>
                  <a:pt x="4597130" y="3505183"/>
                </a:lnTo>
                <a:lnTo>
                  <a:pt x="4636700" y="3486394"/>
                </a:lnTo>
                <a:lnTo>
                  <a:pt x="4672150" y="3461334"/>
                </a:lnTo>
                <a:lnTo>
                  <a:pt x="4702763" y="3430720"/>
                </a:lnTo>
                <a:lnTo>
                  <a:pt x="4727822" y="3395269"/>
                </a:lnTo>
                <a:lnTo>
                  <a:pt x="4746609" y="3355700"/>
                </a:lnTo>
                <a:lnTo>
                  <a:pt x="4758407" y="3312729"/>
                </a:lnTo>
                <a:lnTo>
                  <a:pt x="4762500" y="3267075"/>
                </a:lnTo>
                <a:lnTo>
                  <a:pt x="4762500" y="254000"/>
                </a:lnTo>
                <a:lnTo>
                  <a:pt x="4758407" y="208342"/>
                </a:lnTo>
                <a:lnTo>
                  <a:pt x="4746609" y="165369"/>
                </a:lnTo>
                <a:lnTo>
                  <a:pt x="4727822" y="125799"/>
                </a:lnTo>
                <a:lnTo>
                  <a:pt x="4702763" y="90349"/>
                </a:lnTo>
                <a:lnTo>
                  <a:pt x="4672150" y="59736"/>
                </a:lnTo>
                <a:lnTo>
                  <a:pt x="4636700" y="34677"/>
                </a:lnTo>
                <a:lnTo>
                  <a:pt x="4597130" y="15890"/>
                </a:lnTo>
                <a:lnTo>
                  <a:pt x="4554157" y="4092"/>
                </a:lnTo>
                <a:lnTo>
                  <a:pt x="4508500" y="0"/>
                </a:lnTo>
                <a:close/>
              </a:path>
            </a:pathLst>
          </a:custGeom>
          <a:solidFill>
            <a:srgbClr val="F9A059"/>
          </a:solidFill>
        </p:spPr>
        <p:txBody>
          <a:bodyPr wrap="square" lIns="0" tIns="0" rIns="0" bIns="0" rtlCol="0"/>
          <a:lstStyle/>
          <a:p/>
        </p:txBody>
      </p:sp>
      <p:sp>
        <p:nvSpPr>
          <p:cNvPr id="20" name="object 20"/>
          <p:cNvSpPr/>
          <p:nvPr/>
        </p:nvSpPr>
        <p:spPr>
          <a:xfrm>
            <a:off x="12403290" y="6605587"/>
            <a:ext cx="4762500" cy="1993900"/>
          </a:xfrm>
          <a:custGeom>
            <a:avLst/>
            <a:gdLst/>
            <a:ahLst/>
            <a:cxnLst/>
            <a:rect l="l" t="t" r="r" b="b"/>
            <a:pathLst>
              <a:path w="4762500" h="1993900">
                <a:moveTo>
                  <a:pt x="4508500" y="0"/>
                </a:moveTo>
                <a:lnTo>
                  <a:pt x="254000" y="0"/>
                </a:lnTo>
                <a:lnTo>
                  <a:pt x="208342" y="4092"/>
                </a:lnTo>
                <a:lnTo>
                  <a:pt x="165369" y="15890"/>
                </a:lnTo>
                <a:lnTo>
                  <a:pt x="125799" y="34677"/>
                </a:lnTo>
                <a:lnTo>
                  <a:pt x="90349" y="59736"/>
                </a:lnTo>
                <a:lnTo>
                  <a:pt x="59736" y="90349"/>
                </a:lnTo>
                <a:lnTo>
                  <a:pt x="34677" y="125799"/>
                </a:lnTo>
                <a:lnTo>
                  <a:pt x="15890" y="165369"/>
                </a:lnTo>
                <a:lnTo>
                  <a:pt x="4092" y="208342"/>
                </a:lnTo>
                <a:lnTo>
                  <a:pt x="0" y="254000"/>
                </a:lnTo>
                <a:lnTo>
                  <a:pt x="0" y="1739900"/>
                </a:lnTo>
                <a:lnTo>
                  <a:pt x="4092" y="1785554"/>
                </a:lnTo>
                <a:lnTo>
                  <a:pt x="15890" y="1828525"/>
                </a:lnTo>
                <a:lnTo>
                  <a:pt x="34677" y="1868094"/>
                </a:lnTo>
                <a:lnTo>
                  <a:pt x="59736" y="1903545"/>
                </a:lnTo>
                <a:lnTo>
                  <a:pt x="90349" y="1934159"/>
                </a:lnTo>
                <a:lnTo>
                  <a:pt x="125799" y="1959219"/>
                </a:lnTo>
                <a:lnTo>
                  <a:pt x="165369" y="1978008"/>
                </a:lnTo>
                <a:lnTo>
                  <a:pt x="208342" y="1989807"/>
                </a:lnTo>
                <a:lnTo>
                  <a:pt x="254000" y="1993900"/>
                </a:lnTo>
                <a:lnTo>
                  <a:pt x="4508500" y="1993900"/>
                </a:lnTo>
                <a:lnTo>
                  <a:pt x="4554157" y="1989807"/>
                </a:lnTo>
                <a:lnTo>
                  <a:pt x="4597130" y="1978008"/>
                </a:lnTo>
                <a:lnTo>
                  <a:pt x="4636700" y="1959219"/>
                </a:lnTo>
                <a:lnTo>
                  <a:pt x="4672150" y="1934159"/>
                </a:lnTo>
                <a:lnTo>
                  <a:pt x="4702763" y="1903545"/>
                </a:lnTo>
                <a:lnTo>
                  <a:pt x="4727822" y="1868094"/>
                </a:lnTo>
                <a:lnTo>
                  <a:pt x="4746609" y="1828525"/>
                </a:lnTo>
                <a:lnTo>
                  <a:pt x="4758407" y="1785554"/>
                </a:lnTo>
                <a:lnTo>
                  <a:pt x="4762500" y="1739900"/>
                </a:lnTo>
                <a:lnTo>
                  <a:pt x="4762500" y="254000"/>
                </a:lnTo>
                <a:lnTo>
                  <a:pt x="4758407" y="208342"/>
                </a:lnTo>
                <a:lnTo>
                  <a:pt x="4746609" y="165369"/>
                </a:lnTo>
                <a:lnTo>
                  <a:pt x="4727822" y="125799"/>
                </a:lnTo>
                <a:lnTo>
                  <a:pt x="4702763" y="90349"/>
                </a:lnTo>
                <a:lnTo>
                  <a:pt x="4672150" y="59736"/>
                </a:lnTo>
                <a:lnTo>
                  <a:pt x="4636700" y="34677"/>
                </a:lnTo>
                <a:lnTo>
                  <a:pt x="4597130" y="15890"/>
                </a:lnTo>
                <a:lnTo>
                  <a:pt x="4554157" y="4092"/>
                </a:lnTo>
                <a:lnTo>
                  <a:pt x="4508500" y="0"/>
                </a:lnTo>
                <a:close/>
              </a:path>
            </a:pathLst>
          </a:custGeom>
          <a:solidFill>
            <a:srgbClr val="F9A059"/>
          </a:solidFill>
        </p:spPr>
        <p:txBody>
          <a:bodyPr wrap="square" lIns="0" tIns="0" rIns="0" bIns="0" rtlCol="0"/>
          <a:lstStyle/>
          <a:p/>
        </p:txBody>
      </p:sp>
      <p:sp>
        <p:nvSpPr>
          <p:cNvPr id="21" name="object 21"/>
          <p:cNvSpPr txBox="1"/>
          <p:nvPr/>
        </p:nvSpPr>
        <p:spPr>
          <a:xfrm>
            <a:off x="12352490" y="6174928"/>
            <a:ext cx="4673600" cy="2072005"/>
          </a:xfrm>
          <a:prstGeom prst="rect">
            <a:avLst/>
          </a:prstGeom>
        </p:spPr>
        <p:txBody>
          <a:bodyPr wrap="square" lIns="0" tIns="12700" rIns="0" bIns="0" rtlCol="0" vert="horz">
            <a:spAutoFit/>
          </a:bodyPr>
          <a:lstStyle/>
          <a:p>
            <a:pPr marL="50800">
              <a:lnSpc>
                <a:spcPct val="100000"/>
              </a:lnSpc>
              <a:spcBef>
                <a:spcPts val="100"/>
              </a:spcBef>
            </a:pPr>
            <a:r>
              <a:rPr dirty="0" sz="2000" spc="-5" b="1">
                <a:solidFill>
                  <a:srgbClr val="373838"/>
                </a:solidFill>
                <a:latin typeface="Courier New"/>
                <a:cs typeface="Courier New"/>
              </a:rPr>
              <a:t>How do I improve in this</a:t>
            </a:r>
            <a:r>
              <a:rPr dirty="0" sz="2000" spc="5" b="1">
                <a:solidFill>
                  <a:srgbClr val="373838"/>
                </a:solidFill>
                <a:latin typeface="Courier New"/>
                <a:cs typeface="Courier New"/>
              </a:rPr>
              <a:t> </a:t>
            </a:r>
            <a:r>
              <a:rPr dirty="0" sz="2000" spc="-5" b="1">
                <a:solidFill>
                  <a:srgbClr val="373838"/>
                </a:solidFill>
                <a:latin typeface="Courier New"/>
                <a:cs typeface="Courier New"/>
              </a:rPr>
              <a:t>area?</a:t>
            </a:r>
            <a:endParaRPr sz="2000">
              <a:latin typeface="Courier New"/>
              <a:cs typeface="Courier New"/>
            </a:endParaRPr>
          </a:p>
          <a:p>
            <a:pPr marL="401320" indent="-224154">
              <a:lnSpc>
                <a:spcPct val="100000"/>
              </a:lnSpc>
              <a:spcBef>
                <a:spcPts val="1910"/>
              </a:spcBef>
              <a:buSzPct val="66666"/>
              <a:buFont typeface="Calibri"/>
              <a:buChar char="●"/>
              <a:tabLst>
                <a:tab pos="401955" algn="l"/>
              </a:tabLst>
            </a:pPr>
            <a:r>
              <a:rPr dirty="0" sz="1800" spc="-5" b="1">
                <a:solidFill>
                  <a:srgbClr val="373838"/>
                </a:solidFill>
                <a:latin typeface="Courier New"/>
                <a:cs typeface="Courier New"/>
              </a:rPr>
              <a:t>Turn of distractions -</a:t>
            </a:r>
            <a:r>
              <a:rPr dirty="0" sz="1800" spc="5" b="1">
                <a:solidFill>
                  <a:srgbClr val="373838"/>
                </a:solidFill>
                <a:latin typeface="Courier New"/>
                <a:cs typeface="Courier New"/>
              </a:rPr>
              <a:t> </a:t>
            </a:r>
            <a:r>
              <a:rPr dirty="0" sz="1800" spc="-5" b="1">
                <a:solidFill>
                  <a:srgbClr val="373838"/>
                </a:solidFill>
                <a:latin typeface="Courier New"/>
                <a:cs typeface="Courier New"/>
              </a:rPr>
              <a:t>focus.</a:t>
            </a:r>
            <a:endParaRPr sz="1800">
              <a:latin typeface="Courier New"/>
              <a:cs typeface="Courier New"/>
            </a:endParaRPr>
          </a:p>
          <a:p>
            <a:pPr marL="177800" marR="423545">
              <a:lnSpc>
                <a:spcPct val="138900"/>
              </a:lnSpc>
              <a:spcBef>
                <a:spcPts val="1300"/>
              </a:spcBef>
              <a:buSzPct val="66666"/>
              <a:buFont typeface="Calibri"/>
              <a:buChar char="●"/>
              <a:tabLst>
                <a:tab pos="401955" algn="l"/>
              </a:tabLst>
            </a:pPr>
            <a:r>
              <a:rPr dirty="0" sz="1800" spc="-5" b="1">
                <a:solidFill>
                  <a:srgbClr val="373838"/>
                </a:solidFill>
                <a:latin typeface="Courier New"/>
                <a:cs typeface="Courier New"/>
              </a:rPr>
              <a:t>Commit to X hours a week for  “extra”</a:t>
            </a:r>
            <a:r>
              <a:rPr dirty="0" sz="1800" spc="-10" b="1">
                <a:solidFill>
                  <a:srgbClr val="373838"/>
                </a:solidFill>
                <a:latin typeface="Courier New"/>
                <a:cs typeface="Courier New"/>
              </a:rPr>
              <a:t> </a:t>
            </a:r>
            <a:r>
              <a:rPr dirty="0" sz="1800" spc="-5" b="1">
                <a:solidFill>
                  <a:srgbClr val="373838"/>
                </a:solidFill>
                <a:latin typeface="Courier New"/>
                <a:cs typeface="Courier New"/>
              </a:rPr>
              <a:t>work.</a:t>
            </a:r>
            <a:endParaRPr sz="1800">
              <a:latin typeface="Courier New"/>
              <a:cs typeface="Courier New"/>
            </a:endParaRPr>
          </a:p>
          <a:p>
            <a:pPr marL="177800">
              <a:lnSpc>
                <a:spcPct val="100000"/>
              </a:lnSpc>
              <a:spcBef>
                <a:spcPts val="1140"/>
              </a:spcBef>
            </a:pPr>
            <a:r>
              <a:rPr dirty="0" u="sng" sz="1000" spc="-5" b="1">
                <a:solidFill>
                  <a:srgbClr val="205E9E"/>
                </a:solidFill>
                <a:uFill>
                  <a:solidFill>
                    <a:srgbClr val="205E9E"/>
                  </a:solidFill>
                </a:uFill>
                <a:latin typeface="Courier New"/>
                <a:cs typeface="Courier New"/>
                <a:hlinkClick r:id="rId3"/>
              </a:rPr>
              <a:t>https://paidtoexist.com/go-all-out/</a:t>
            </a:r>
            <a:endParaRPr sz="1000">
              <a:latin typeface="Courier New"/>
              <a:cs typeface="Courier New"/>
            </a:endParaRPr>
          </a:p>
        </p:txBody>
      </p:sp>
      <p:sp>
        <p:nvSpPr>
          <p:cNvPr id="25" name="object 25"/>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Courageous</a:t>
            </a:r>
          </a:p>
        </p:txBody>
      </p:sp>
      <p:sp>
        <p:nvSpPr>
          <p:cNvPr id="22" name="object 22"/>
          <p:cNvSpPr txBox="1"/>
          <p:nvPr/>
        </p:nvSpPr>
        <p:spPr>
          <a:xfrm>
            <a:off x="8682190" y="2023500"/>
            <a:ext cx="3180080" cy="3962400"/>
          </a:xfrm>
          <a:prstGeom prst="rect">
            <a:avLst/>
          </a:prstGeom>
        </p:spPr>
        <p:txBody>
          <a:bodyPr wrap="square" lIns="0" tIns="12700" rIns="0" bIns="0" rtlCol="0" vert="horz">
            <a:spAutoFit/>
          </a:bodyPr>
          <a:lstStyle/>
          <a:p>
            <a:pPr marL="12700" marR="142240">
              <a:lnSpc>
                <a:spcPct val="138900"/>
              </a:lnSpc>
              <a:spcBef>
                <a:spcPts val="100"/>
              </a:spcBef>
            </a:pPr>
            <a:r>
              <a:rPr dirty="0" sz="1800" spc="-5" b="1">
                <a:solidFill>
                  <a:srgbClr val="373838"/>
                </a:solidFill>
                <a:latin typeface="Courier New"/>
                <a:cs typeface="Courier New"/>
              </a:rPr>
              <a:t>Being truly dedicated  is knowing your goal  and investing high  levels of effort to  achieve it rather than  casual</a:t>
            </a:r>
            <a:r>
              <a:rPr dirty="0" sz="1800" spc="-10" b="1">
                <a:solidFill>
                  <a:srgbClr val="373838"/>
                </a:solidFill>
                <a:latin typeface="Courier New"/>
                <a:cs typeface="Courier New"/>
              </a:rPr>
              <a:t> </a:t>
            </a:r>
            <a:r>
              <a:rPr dirty="0" sz="1800" spc="-5" b="1">
                <a:solidFill>
                  <a:srgbClr val="373838"/>
                </a:solidFill>
                <a:latin typeface="Courier New"/>
                <a:cs typeface="Courier New"/>
              </a:rPr>
              <a:t>exertion.</a:t>
            </a:r>
            <a:endParaRPr sz="1800">
              <a:latin typeface="Courier New"/>
              <a:cs typeface="Courier New"/>
            </a:endParaRPr>
          </a:p>
          <a:p>
            <a:pPr marL="12700" marR="5080">
              <a:lnSpc>
                <a:spcPct val="138900"/>
              </a:lnSpc>
              <a:spcBef>
                <a:spcPts val="1000"/>
              </a:spcBef>
            </a:pPr>
            <a:r>
              <a:rPr dirty="0" sz="1800" spc="-5" b="1">
                <a:solidFill>
                  <a:srgbClr val="373838"/>
                </a:solidFill>
                <a:latin typeface="Courier New"/>
                <a:cs typeface="Courier New"/>
              </a:rPr>
              <a:t>This quality is all  about your personal  commitment and it can  wax and wane over</a:t>
            </a:r>
            <a:r>
              <a:rPr dirty="0" sz="1800" spc="-15" b="1">
                <a:solidFill>
                  <a:srgbClr val="373838"/>
                </a:solidFill>
                <a:latin typeface="Courier New"/>
                <a:cs typeface="Courier New"/>
              </a:rPr>
              <a:t> </a:t>
            </a:r>
            <a:r>
              <a:rPr dirty="0" sz="1800" spc="-5" b="1">
                <a:solidFill>
                  <a:srgbClr val="373838"/>
                </a:solidFill>
                <a:latin typeface="Courier New"/>
                <a:cs typeface="Courier New"/>
              </a:rPr>
              <a:t>time.</a:t>
            </a:r>
            <a:endParaRPr sz="1800">
              <a:latin typeface="Courier New"/>
              <a:cs typeface="Courier New"/>
            </a:endParaRPr>
          </a:p>
        </p:txBody>
      </p:sp>
      <p:sp>
        <p:nvSpPr>
          <p:cNvPr id="23" name="object 23"/>
          <p:cNvSpPr txBox="1"/>
          <p:nvPr/>
        </p:nvSpPr>
        <p:spPr>
          <a:xfrm>
            <a:off x="12517590" y="2034473"/>
            <a:ext cx="4003040" cy="1168400"/>
          </a:xfrm>
          <a:prstGeom prst="rect">
            <a:avLst/>
          </a:prstGeom>
        </p:spPr>
        <p:txBody>
          <a:bodyPr wrap="square" lIns="0" tIns="12700" rIns="0" bIns="0" rtlCol="0" vert="horz">
            <a:spAutoFit/>
          </a:bodyPr>
          <a:lstStyle/>
          <a:p>
            <a:pPr marL="12700" marR="5080">
              <a:lnSpc>
                <a:spcPct val="138900"/>
              </a:lnSpc>
              <a:spcBef>
                <a:spcPts val="100"/>
              </a:spcBef>
              <a:buSzPct val="66666"/>
              <a:buFont typeface="Calibri"/>
              <a:buChar char="●"/>
              <a:tabLst>
                <a:tab pos="236854" algn="l"/>
              </a:tabLst>
            </a:pPr>
            <a:r>
              <a:rPr dirty="0" sz="1800" spc="-5" b="1">
                <a:solidFill>
                  <a:srgbClr val="373838"/>
                </a:solidFill>
                <a:latin typeface="Courier New"/>
                <a:cs typeface="Courier New"/>
              </a:rPr>
              <a:t>The teacher that is early  to everything and the last to  leave.</a:t>
            </a:r>
            <a:endParaRPr sz="1800">
              <a:latin typeface="Courier New"/>
              <a:cs typeface="Courier New"/>
            </a:endParaRPr>
          </a:p>
        </p:txBody>
      </p:sp>
      <p:sp>
        <p:nvSpPr>
          <p:cNvPr id="24" name="object 24"/>
          <p:cNvSpPr txBox="1"/>
          <p:nvPr/>
        </p:nvSpPr>
        <p:spPr>
          <a:xfrm>
            <a:off x="12517590" y="3304475"/>
            <a:ext cx="4414520" cy="1168400"/>
          </a:xfrm>
          <a:prstGeom prst="rect">
            <a:avLst/>
          </a:prstGeom>
        </p:spPr>
        <p:txBody>
          <a:bodyPr wrap="square" lIns="0" tIns="12700" rIns="0" bIns="0" rtlCol="0" vert="horz">
            <a:spAutoFit/>
          </a:bodyPr>
          <a:lstStyle/>
          <a:p>
            <a:pPr marL="12700" marR="5080">
              <a:lnSpc>
                <a:spcPct val="138900"/>
              </a:lnSpc>
              <a:spcBef>
                <a:spcPts val="100"/>
              </a:spcBef>
              <a:buSzPct val="66666"/>
              <a:buFont typeface="Calibri"/>
              <a:buChar char="●"/>
              <a:tabLst>
                <a:tab pos="236854" algn="l"/>
              </a:tabLst>
            </a:pPr>
            <a:r>
              <a:rPr dirty="0" sz="1800" spc="-5" b="1">
                <a:solidFill>
                  <a:srgbClr val="373838"/>
                </a:solidFill>
                <a:latin typeface="Courier New"/>
                <a:cs typeface="Courier New"/>
              </a:rPr>
              <a:t>The administrator that pays  their own way to a conference in  order to present to others.</a:t>
            </a:r>
            <a:endParaRPr sz="1800">
              <a:latin typeface="Courier New"/>
              <a:cs typeface="Courier New"/>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266700" y="128587"/>
            <a:ext cx="7378700" cy="9730105"/>
            <a:chOff x="266700" y="128587"/>
            <a:chExt cx="7378700" cy="9730105"/>
          </a:xfrm>
        </p:grpSpPr>
        <p:sp>
          <p:nvSpPr>
            <p:cNvPr id="3" name="object 3"/>
            <p:cNvSpPr/>
            <p:nvPr/>
          </p:nvSpPr>
          <p:spPr>
            <a:xfrm>
              <a:off x="1803400" y="5329237"/>
              <a:ext cx="5842000" cy="660400"/>
            </a:xfrm>
            <a:custGeom>
              <a:avLst/>
              <a:gdLst/>
              <a:ahLst/>
              <a:cxnLst/>
              <a:rect l="l" t="t" r="r" b="b"/>
              <a:pathLst>
                <a:path w="5842000" h="660400">
                  <a:moveTo>
                    <a:pt x="5511800" y="0"/>
                  </a:moveTo>
                  <a:lnTo>
                    <a:pt x="330200" y="0"/>
                  </a:lnTo>
                  <a:lnTo>
                    <a:pt x="281406" y="3580"/>
                  </a:lnTo>
                  <a:lnTo>
                    <a:pt x="234835" y="13980"/>
                  </a:lnTo>
                  <a:lnTo>
                    <a:pt x="190998" y="30690"/>
                  </a:lnTo>
                  <a:lnTo>
                    <a:pt x="150404" y="53198"/>
                  </a:lnTo>
                  <a:lnTo>
                    <a:pt x="113566" y="80994"/>
                  </a:lnTo>
                  <a:lnTo>
                    <a:pt x="80994" y="113566"/>
                  </a:lnTo>
                  <a:lnTo>
                    <a:pt x="53198" y="150404"/>
                  </a:lnTo>
                  <a:lnTo>
                    <a:pt x="30690" y="190998"/>
                  </a:lnTo>
                  <a:lnTo>
                    <a:pt x="13980" y="234835"/>
                  </a:lnTo>
                  <a:lnTo>
                    <a:pt x="3580" y="281406"/>
                  </a:lnTo>
                  <a:lnTo>
                    <a:pt x="0" y="330200"/>
                  </a:lnTo>
                  <a:lnTo>
                    <a:pt x="3580" y="378993"/>
                  </a:lnTo>
                  <a:lnTo>
                    <a:pt x="13980" y="425564"/>
                  </a:lnTo>
                  <a:lnTo>
                    <a:pt x="30690" y="469401"/>
                  </a:lnTo>
                  <a:lnTo>
                    <a:pt x="53198" y="509995"/>
                  </a:lnTo>
                  <a:lnTo>
                    <a:pt x="80994" y="546833"/>
                  </a:lnTo>
                  <a:lnTo>
                    <a:pt x="113566" y="579405"/>
                  </a:lnTo>
                  <a:lnTo>
                    <a:pt x="150404" y="607201"/>
                  </a:lnTo>
                  <a:lnTo>
                    <a:pt x="190998" y="629709"/>
                  </a:lnTo>
                  <a:lnTo>
                    <a:pt x="234835" y="646419"/>
                  </a:lnTo>
                  <a:lnTo>
                    <a:pt x="281406" y="656819"/>
                  </a:lnTo>
                  <a:lnTo>
                    <a:pt x="330200" y="660400"/>
                  </a:lnTo>
                  <a:lnTo>
                    <a:pt x="5511800" y="660400"/>
                  </a:lnTo>
                  <a:lnTo>
                    <a:pt x="5560593" y="656819"/>
                  </a:lnTo>
                  <a:lnTo>
                    <a:pt x="5607164" y="646419"/>
                  </a:lnTo>
                  <a:lnTo>
                    <a:pt x="5651001" y="629709"/>
                  </a:lnTo>
                  <a:lnTo>
                    <a:pt x="5691595" y="607201"/>
                  </a:lnTo>
                  <a:lnTo>
                    <a:pt x="5728433" y="579405"/>
                  </a:lnTo>
                  <a:lnTo>
                    <a:pt x="5761005" y="546833"/>
                  </a:lnTo>
                  <a:lnTo>
                    <a:pt x="5788801" y="509995"/>
                  </a:lnTo>
                  <a:lnTo>
                    <a:pt x="5811309" y="469401"/>
                  </a:lnTo>
                  <a:lnTo>
                    <a:pt x="5828019" y="425564"/>
                  </a:lnTo>
                  <a:lnTo>
                    <a:pt x="5838419" y="378993"/>
                  </a:lnTo>
                  <a:lnTo>
                    <a:pt x="5842000" y="330200"/>
                  </a:lnTo>
                  <a:lnTo>
                    <a:pt x="5838419" y="281406"/>
                  </a:lnTo>
                  <a:lnTo>
                    <a:pt x="5828019" y="234835"/>
                  </a:lnTo>
                  <a:lnTo>
                    <a:pt x="5811309" y="190998"/>
                  </a:lnTo>
                  <a:lnTo>
                    <a:pt x="5788801" y="150404"/>
                  </a:lnTo>
                  <a:lnTo>
                    <a:pt x="5761005" y="113566"/>
                  </a:lnTo>
                  <a:lnTo>
                    <a:pt x="5728433" y="80994"/>
                  </a:lnTo>
                  <a:lnTo>
                    <a:pt x="5691595" y="53198"/>
                  </a:lnTo>
                  <a:lnTo>
                    <a:pt x="5651001" y="30690"/>
                  </a:lnTo>
                  <a:lnTo>
                    <a:pt x="5607164" y="13980"/>
                  </a:lnTo>
                  <a:lnTo>
                    <a:pt x="5560593" y="3580"/>
                  </a:lnTo>
                  <a:lnTo>
                    <a:pt x="5511800" y="0"/>
                  </a:lnTo>
                  <a:close/>
                </a:path>
              </a:pathLst>
            </a:custGeom>
            <a:solidFill>
              <a:srgbClr val="F9A059"/>
            </a:solidFill>
          </p:spPr>
          <p:txBody>
            <a:bodyPr wrap="square" lIns="0" tIns="0" rIns="0" bIns="0" rtlCol="0"/>
            <a:lstStyle/>
            <a:p/>
          </p:txBody>
        </p:sp>
        <p:sp>
          <p:nvSpPr>
            <p:cNvPr id="4" name="object 4"/>
            <p:cNvSpPr/>
            <p:nvPr/>
          </p:nvSpPr>
          <p:spPr>
            <a:xfrm>
              <a:off x="2311400" y="1684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5" name="object 5"/>
            <p:cNvSpPr/>
            <p:nvPr/>
          </p:nvSpPr>
          <p:spPr>
            <a:xfrm>
              <a:off x="2311400" y="24780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6" name="object 6"/>
            <p:cNvSpPr/>
            <p:nvPr/>
          </p:nvSpPr>
          <p:spPr>
            <a:xfrm>
              <a:off x="2311400" y="32718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7" name="object 7"/>
            <p:cNvSpPr/>
            <p:nvPr/>
          </p:nvSpPr>
          <p:spPr>
            <a:xfrm>
              <a:off x="2311400" y="40655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8" name="object 8"/>
            <p:cNvSpPr/>
            <p:nvPr/>
          </p:nvSpPr>
          <p:spPr>
            <a:xfrm>
              <a:off x="2311400" y="4859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9" name="object 9"/>
            <p:cNvSpPr/>
            <p:nvPr/>
          </p:nvSpPr>
          <p:spPr>
            <a:xfrm>
              <a:off x="2311400" y="5640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0" name="object 10"/>
            <p:cNvSpPr/>
            <p:nvPr/>
          </p:nvSpPr>
          <p:spPr>
            <a:xfrm>
              <a:off x="2311400" y="64341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1" name="object 11"/>
            <p:cNvSpPr/>
            <p:nvPr/>
          </p:nvSpPr>
          <p:spPr>
            <a:xfrm>
              <a:off x="2311400" y="72278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2" name="object 12"/>
            <p:cNvSpPr/>
            <p:nvPr/>
          </p:nvSpPr>
          <p:spPr>
            <a:xfrm>
              <a:off x="2311400" y="80216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3" name="object 13"/>
            <p:cNvSpPr/>
            <p:nvPr/>
          </p:nvSpPr>
          <p:spPr>
            <a:xfrm>
              <a:off x="2311400" y="8815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4" name="object 14"/>
            <p:cNvSpPr/>
            <p:nvPr/>
          </p:nvSpPr>
          <p:spPr>
            <a:xfrm>
              <a:off x="2025116" y="5569205"/>
              <a:ext cx="217258" cy="149199"/>
            </a:xfrm>
            <a:prstGeom prst="rect">
              <a:avLst/>
            </a:prstGeom>
            <a:blipFill>
              <a:blip r:embed="rId2" cstate="print"/>
              <a:stretch>
                <a:fillRect/>
              </a:stretch>
            </a:blipFill>
          </p:spPr>
          <p:txBody>
            <a:bodyPr wrap="square" lIns="0" tIns="0" rIns="0" bIns="0" rtlCol="0"/>
            <a:lstStyle/>
            <a:p/>
          </p:txBody>
        </p:sp>
      </p:grpSp>
      <p:sp>
        <p:nvSpPr>
          <p:cNvPr id="15" name="object 15"/>
          <p:cNvSpPr txBox="1"/>
          <p:nvPr/>
        </p:nvSpPr>
        <p:spPr>
          <a:xfrm>
            <a:off x="3492500" y="1484434"/>
            <a:ext cx="4597400" cy="6781800"/>
          </a:xfrm>
          <a:prstGeom prst="rect">
            <a:avLst/>
          </a:prstGeom>
        </p:spPr>
        <p:txBody>
          <a:bodyPr wrap="square" lIns="0" tIns="12700" rIns="0" bIns="0" rtlCol="0" vert="horz">
            <a:spAutoFit/>
          </a:bodyPr>
          <a:lstStyle/>
          <a:p>
            <a:pPr marL="12700">
              <a:lnSpc>
                <a:spcPct val="100000"/>
              </a:lnSpc>
              <a:spcBef>
                <a:spcPts val="100"/>
              </a:spcBef>
            </a:pPr>
            <a:r>
              <a:rPr dirty="0" sz="3000" spc="-5" b="1">
                <a:solidFill>
                  <a:srgbClr val="373838"/>
                </a:solidFill>
                <a:latin typeface="Courier New"/>
                <a:cs typeface="Courier New"/>
              </a:rPr>
              <a:t>Creative/Flexible</a:t>
            </a:r>
            <a:endParaRPr sz="3000">
              <a:latin typeface="Courier New"/>
              <a:cs typeface="Courier New"/>
            </a:endParaRPr>
          </a:p>
          <a:p>
            <a:pPr marL="12700" marR="2291080">
              <a:lnSpc>
                <a:spcPct val="172200"/>
              </a:lnSpc>
            </a:pPr>
            <a:r>
              <a:rPr dirty="0" sz="3000" spc="-5" b="1">
                <a:solidFill>
                  <a:srgbClr val="373838"/>
                </a:solidFill>
                <a:latin typeface="Courier New"/>
                <a:cs typeface="Courier New"/>
              </a:rPr>
              <a:t>Wise  Simple  </a:t>
            </a:r>
            <a:r>
              <a:rPr dirty="0" sz="3000" spc="-5" b="1">
                <a:solidFill>
                  <a:srgbClr val="373838"/>
                </a:solidFill>
                <a:latin typeface="Courier New"/>
                <a:cs typeface="Courier New"/>
              </a:rPr>
              <a:t>Empathetic  </a:t>
            </a:r>
            <a:r>
              <a:rPr dirty="0" sz="3000" spc="-5" b="1">
                <a:solidFill>
                  <a:srgbClr val="373838"/>
                </a:solidFill>
                <a:latin typeface="Courier New"/>
                <a:cs typeface="Courier New"/>
              </a:rPr>
              <a:t>Dedicated  Humble</a:t>
            </a:r>
            <a:endParaRPr sz="3000">
              <a:latin typeface="Courier New"/>
              <a:cs typeface="Courier New"/>
            </a:endParaRPr>
          </a:p>
          <a:p>
            <a:pPr marL="12700" marR="5080">
              <a:lnSpc>
                <a:spcPct val="172200"/>
              </a:lnSpc>
            </a:pPr>
            <a:r>
              <a:rPr dirty="0" sz="3000" spc="-5" b="1">
                <a:solidFill>
                  <a:srgbClr val="373838"/>
                </a:solidFill>
                <a:latin typeface="Courier New"/>
                <a:cs typeface="Courier New"/>
              </a:rPr>
              <a:t>Collaborative  Persistent  Organized/Consistent</a:t>
            </a:r>
            <a:endParaRPr sz="3000">
              <a:latin typeface="Courier New"/>
              <a:cs typeface="Courier New"/>
            </a:endParaRPr>
          </a:p>
        </p:txBody>
      </p:sp>
      <p:sp>
        <p:nvSpPr>
          <p:cNvPr id="17" name="object 17"/>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Courageous</a:t>
            </a:r>
          </a:p>
        </p:txBody>
      </p:sp>
      <p:sp>
        <p:nvSpPr>
          <p:cNvPr id="16" name="object 16"/>
          <p:cNvSpPr txBox="1">
            <a:spLocks noGrp="1"/>
          </p:cNvSpPr>
          <p:nvPr>
            <p:ph type="title"/>
          </p:nvPr>
        </p:nvSpPr>
        <p:spPr>
          <a:prstGeom prst="rect"/>
        </p:spPr>
        <p:txBody>
          <a:bodyPr wrap="square" lIns="0" tIns="12700" rIns="0" bIns="0" rtlCol="0" vert="horz">
            <a:spAutoFit/>
          </a:bodyPr>
          <a:lstStyle/>
          <a:p>
            <a:pPr marL="1926589">
              <a:lnSpc>
                <a:spcPct val="100000"/>
              </a:lnSpc>
              <a:spcBef>
                <a:spcPts val="100"/>
              </a:spcBef>
            </a:pPr>
            <a:r>
              <a:rPr dirty="0" spc="-5"/>
              <a:t>10 Qualities of a Great Adult</a:t>
            </a:r>
            <a:r>
              <a:rPr dirty="0" spc="40"/>
              <a:t> </a:t>
            </a:r>
            <a:r>
              <a:rPr dirty="0" spc="-5"/>
              <a:t>Educator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266700" y="128587"/>
            <a:ext cx="7378700" cy="9730105"/>
            <a:chOff x="266700" y="128587"/>
            <a:chExt cx="7378700" cy="9730105"/>
          </a:xfrm>
        </p:grpSpPr>
        <p:sp>
          <p:nvSpPr>
            <p:cNvPr id="3" name="object 3"/>
            <p:cNvSpPr/>
            <p:nvPr/>
          </p:nvSpPr>
          <p:spPr>
            <a:xfrm>
              <a:off x="1803400" y="5329237"/>
              <a:ext cx="5842000" cy="660400"/>
            </a:xfrm>
            <a:custGeom>
              <a:avLst/>
              <a:gdLst/>
              <a:ahLst/>
              <a:cxnLst/>
              <a:rect l="l" t="t" r="r" b="b"/>
              <a:pathLst>
                <a:path w="5842000" h="660400">
                  <a:moveTo>
                    <a:pt x="5511800" y="0"/>
                  </a:moveTo>
                  <a:lnTo>
                    <a:pt x="330200" y="0"/>
                  </a:lnTo>
                  <a:lnTo>
                    <a:pt x="281406" y="3580"/>
                  </a:lnTo>
                  <a:lnTo>
                    <a:pt x="234835" y="13980"/>
                  </a:lnTo>
                  <a:lnTo>
                    <a:pt x="190998" y="30690"/>
                  </a:lnTo>
                  <a:lnTo>
                    <a:pt x="150404" y="53198"/>
                  </a:lnTo>
                  <a:lnTo>
                    <a:pt x="113566" y="80994"/>
                  </a:lnTo>
                  <a:lnTo>
                    <a:pt x="80994" y="113566"/>
                  </a:lnTo>
                  <a:lnTo>
                    <a:pt x="53198" y="150404"/>
                  </a:lnTo>
                  <a:lnTo>
                    <a:pt x="30690" y="190998"/>
                  </a:lnTo>
                  <a:lnTo>
                    <a:pt x="13980" y="234835"/>
                  </a:lnTo>
                  <a:lnTo>
                    <a:pt x="3580" y="281406"/>
                  </a:lnTo>
                  <a:lnTo>
                    <a:pt x="0" y="330200"/>
                  </a:lnTo>
                  <a:lnTo>
                    <a:pt x="3580" y="378993"/>
                  </a:lnTo>
                  <a:lnTo>
                    <a:pt x="13980" y="425564"/>
                  </a:lnTo>
                  <a:lnTo>
                    <a:pt x="30690" y="469401"/>
                  </a:lnTo>
                  <a:lnTo>
                    <a:pt x="53198" y="509995"/>
                  </a:lnTo>
                  <a:lnTo>
                    <a:pt x="80994" y="546833"/>
                  </a:lnTo>
                  <a:lnTo>
                    <a:pt x="113566" y="579405"/>
                  </a:lnTo>
                  <a:lnTo>
                    <a:pt x="150404" y="607201"/>
                  </a:lnTo>
                  <a:lnTo>
                    <a:pt x="190998" y="629709"/>
                  </a:lnTo>
                  <a:lnTo>
                    <a:pt x="234835" y="646419"/>
                  </a:lnTo>
                  <a:lnTo>
                    <a:pt x="281406" y="656819"/>
                  </a:lnTo>
                  <a:lnTo>
                    <a:pt x="330200" y="660400"/>
                  </a:lnTo>
                  <a:lnTo>
                    <a:pt x="5511800" y="660400"/>
                  </a:lnTo>
                  <a:lnTo>
                    <a:pt x="5560593" y="656819"/>
                  </a:lnTo>
                  <a:lnTo>
                    <a:pt x="5607164" y="646419"/>
                  </a:lnTo>
                  <a:lnTo>
                    <a:pt x="5651001" y="629709"/>
                  </a:lnTo>
                  <a:lnTo>
                    <a:pt x="5691595" y="607201"/>
                  </a:lnTo>
                  <a:lnTo>
                    <a:pt x="5728433" y="579405"/>
                  </a:lnTo>
                  <a:lnTo>
                    <a:pt x="5761005" y="546833"/>
                  </a:lnTo>
                  <a:lnTo>
                    <a:pt x="5788801" y="509995"/>
                  </a:lnTo>
                  <a:lnTo>
                    <a:pt x="5811309" y="469401"/>
                  </a:lnTo>
                  <a:lnTo>
                    <a:pt x="5828019" y="425564"/>
                  </a:lnTo>
                  <a:lnTo>
                    <a:pt x="5838419" y="378993"/>
                  </a:lnTo>
                  <a:lnTo>
                    <a:pt x="5842000" y="330200"/>
                  </a:lnTo>
                  <a:lnTo>
                    <a:pt x="5838419" y="281406"/>
                  </a:lnTo>
                  <a:lnTo>
                    <a:pt x="5828019" y="234835"/>
                  </a:lnTo>
                  <a:lnTo>
                    <a:pt x="5811309" y="190998"/>
                  </a:lnTo>
                  <a:lnTo>
                    <a:pt x="5788801" y="150404"/>
                  </a:lnTo>
                  <a:lnTo>
                    <a:pt x="5761005" y="113566"/>
                  </a:lnTo>
                  <a:lnTo>
                    <a:pt x="5728433" y="80994"/>
                  </a:lnTo>
                  <a:lnTo>
                    <a:pt x="5691595" y="53198"/>
                  </a:lnTo>
                  <a:lnTo>
                    <a:pt x="5651001" y="30690"/>
                  </a:lnTo>
                  <a:lnTo>
                    <a:pt x="5607164" y="13980"/>
                  </a:lnTo>
                  <a:lnTo>
                    <a:pt x="5560593" y="3580"/>
                  </a:lnTo>
                  <a:lnTo>
                    <a:pt x="5511800" y="0"/>
                  </a:lnTo>
                  <a:close/>
                </a:path>
              </a:pathLst>
            </a:custGeom>
            <a:solidFill>
              <a:srgbClr val="F9A059"/>
            </a:solidFill>
          </p:spPr>
          <p:txBody>
            <a:bodyPr wrap="square" lIns="0" tIns="0" rIns="0" bIns="0" rtlCol="0"/>
            <a:lstStyle/>
            <a:p/>
          </p:txBody>
        </p:sp>
        <p:sp>
          <p:nvSpPr>
            <p:cNvPr id="4" name="object 4"/>
            <p:cNvSpPr/>
            <p:nvPr/>
          </p:nvSpPr>
          <p:spPr>
            <a:xfrm>
              <a:off x="2311400" y="1684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5" name="object 5"/>
            <p:cNvSpPr/>
            <p:nvPr/>
          </p:nvSpPr>
          <p:spPr>
            <a:xfrm>
              <a:off x="2311400" y="24780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6" name="object 6"/>
            <p:cNvSpPr/>
            <p:nvPr/>
          </p:nvSpPr>
          <p:spPr>
            <a:xfrm>
              <a:off x="2311400" y="32718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7" name="object 7"/>
            <p:cNvSpPr/>
            <p:nvPr/>
          </p:nvSpPr>
          <p:spPr>
            <a:xfrm>
              <a:off x="2311400" y="40655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8" name="object 8"/>
            <p:cNvSpPr/>
            <p:nvPr/>
          </p:nvSpPr>
          <p:spPr>
            <a:xfrm>
              <a:off x="2311400" y="4859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9" name="object 9"/>
            <p:cNvSpPr/>
            <p:nvPr/>
          </p:nvSpPr>
          <p:spPr>
            <a:xfrm>
              <a:off x="2311400" y="5640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0" name="object 10"/>
            <p:cNvSpPr/>
            <p:nvPr/>
          </p:nvSpPr>
          <p:spPr>
            <a:xfrm>
              <a:off x="2311400" y="64341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1" name="object 11"/>
            <p:cNvSpPr/>
            <p:nvPr/>
          </p:nvSpPr>
          <p:spPr>
            <a:xfrm>
              <a:off x="2311400" y="72278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2" name="object 12"/>
            <p:cNvSpPr/>
            <p:nvPr/>
          </p:nvSpPr>
          <p:spPr>
            <a:xfrm>
              <a:off x="2311400" y="80216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3" name="object 13"/>
            <p:cNvSpPr/>
            <p:nvPr/>
          </p:nvSpPr>
          <p:spPr>
            <a:xfrm>
              <a:off x="2311400" y="8815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4" name="object 14"/>
            <p:cNvSpPr/>
            <p:nvPr/>
          </p:nvSpPr>
          <p:spPr>
            <a:xfrm>
              <a:off x="2025116" y="5569205"/>
              <a:ext cx="217258" cy="149199"/>
            </a:xfrm>
            <a:prstGeom prst="rect">
              <a:avLst/>
            </a:prstGeom>
            <a:blipFill>
              <a:blip r:embed="rId2" cstate="print"/>
              <a:stretch>
                <a:fillRect/>
              </a:stretch>
            </a:blipFill>
          </p:spPr>
          <p:txBody>
            <a:bodyPr wrap="square" lIns="0" tIns="0" rIns="0" bIns="0" rtlCol="0"/>
            <a:lstStyle/>
            <a:p/>
          </p:txBody>
        </p:sp>
      </p:grpSp>
      <p:sp>
        <p:nvSpPr>
          <p:cNvPr id="15" name="object 15"/>
          <p:cNvSpPr txBox="1">
            <a:spLocks noGrp="1"/>
          </p:cNvSpPr>
          <p:nvPr>
            <p:ph idx="2" sz="half"/>
          </p:nvPr>
        </p:nvSpPr>
        <p:spPr>
          <a:prstGeom prst="rect"/>
        </p:spPr>
        <p:txBody>
          <a:bodyPr wrap="square" lIns="0" tIns="12700" rIns="0" bIns="0" rtlCol="0" vert="horz">
            <a:spAutoFit/>
          </a:bodyPr>
          <a:lstStyle/>
          <a:p>
            <a:pPr marL="12700">
              <a:lnSpc>
                <a:spcPct val="100000"/>
              </a:lnSpc>
              <a:spcBef>
                <a:spcPts val="100"/>
              </a:spcBef>
            </a:pPr>
            <a:r>
              <a:rPr dirty="0" spc="-5"/>
              <a:t>Creative/Flexible</a:t>
            </a:r>
          </a:p>
          <a:p>
            <a:pPr marL="12700" marR="2291080">
              <a:lnSpc>
                <a:spcPct val="172200"/>
              </a:lnSpc>
            </a:pPr>
            <a:r>
              <a:rPr dirty="0" spc="-5"/>
              <a:t>Wise  Simple  </a:t>
            </a:r>
            <a:r>
              <a:rPr dirty="0" spc="-5"/>
              <a:t>Empathetic  </a:t>
            </a:r>
            <a:r>
              <a:rPr dirty="0" spc="-5"/>
              <a:t>Dedicated  Humble</a:t>
            </a:r>
          </a:p>
          <a:p>
            <a:pPr marL="12700" marR="5080">
              <a:lnSpc>
                <a:spcPct val="172200"/>
              </a:lnSpc>
            </a:pPr>
            <a:r>
              <a:rPr dirty="0" spc="-5"/>
              <a:t>Collaborative  Persistent  Organized/Consistent</a:t>
            </a:r>
          </a:p>
        </p:txBody>
      </p:sp>
      <p:sp>
        <p:nvSpPr>
          <p:cNvPr id="16" name="object 16"/>
          <p:cNvSpPr txBox="1"/>
          <p:nvPr/>
        </p:nvSpPr>
        <p:spPr>
          <a:xfrm>
            <a:off x="8682190" y="1506090"/>
            <a:ext cx="1701800" cy="330200"/>
          </a:xfrm>
          <a:prstGeom prst="rect">
            <a:avLst/>
          </a:prstGeom>
        </p:spPr>
        <p:txBody>
          <a:bodyPr wrap="square" lIns="0" tIns="12700" rIns="0" bIns="0" rtlCol="0" vert="horz">
            <a:spAutoFit/>
          </a:bodyPr>
          <a:lstStyle/>
          <a:p>
            <a:pPr marL="12700">
              <a:lnSpc>
                <a:spcPct val="100000"/>
              </a:lnSpc>
              <a:spcBef>
                <a:spcPts val="100"/>
              </a:spcBef>
            </a:pPr>
            <a:r>
              <a:rPr dirty="0" sz="2000" spc="-5" b="1">
                <a:solidFill>
                  <a:srgbClr val="373838"/>
                </a:solidFill>
                <a:latin typeface="Courier New"/>
                <a:cs typeface="Courier New"/>
              </a:rPr>
              <a:t>What is</a:t>
            </a:r>
            <a:r>
              <a:rPr dirty="0" sz="2000" spc="-60" b="1">
                <a:solidFill>
                  <a:srgbClr val="373838"/>
                </a:solidFill>
                <a:latin typeface="Courier New"/>
                <a:cs typeface="Courier New"/>
              </a:rPr>
              <a:t> </a:t>
            </a:r>
            <a:r>
              <a:rPr dirty="0" sz="2000" spc="-5" b="1">
                <a:solidFill>
                  <a:srgbClr val="373838"/>
                </a:solidFill>
                <a:latin typeface="Courier New"/>
                <a:cs typeface="Courier New"/>
              </a:rPr>
              <a:t>it?</a:t>
            </a:r>
            <a:endParaRPr sz="2000">
              <a:latin typeface="Courier New"/>
              <a:cs typeface="Courier New"/>
            </a:endParaRPr>
          </a:p>
        </p:txBody>
      </p:sp>
      <p:sp>
        <p:nvSpPr>
          <p:cNvPr id="17" name="object 17"/>
          <p:cNvSpPr txBox="1">
            <a:spLocks noGrp="1"/>
          </p:cNvSpPr>
          <p:nvPr>
            <p:ph type="title"/>
          </p:nvPr>
        </p:nvSpPr>
        <p:spPr>
          <a:prstGeom prst="rect"/>
        </p:spPr>
        <p:txBody>
          <a:bodyPr wrap="square" lIns="0" tIns="12700" rIns="0" bIns="0" rtlCol="0" vert="horz">
            <a:spAutoFit/>
          </a:bodyPr>
          <a:lstStyle/>
          <a:p>
            <a:pPr marL="1926589">
              <a:lnSpc>
                <a:spcPct val="100000"/>
              </a:lnSpc>
              <a:spcBef>
                <a:spcPts val="100"/>
              </a:spcBef>
            </a:pPr>
            <a:r>
              <a:rPr dirty="0" spc="-5"/>
              <a:t>10 Qualities of a Great Adult</a:t>
            </a:r>
            <a:r>
              <a:rPr dirty="0" spc="40"/>
              <a:t> </a:t>
            </a:r>
            <a:r>
              <a:rPr dirty="0" spc="-5"/>
              <a:t>Educator</a:t>
            </a:r>
          </a:p>
        </p:txBody>
      </p:sp>
      <p:sp>
        <p:nvSpPr>
          <p:cNvPr id="18" name="object 18"/>
          <p:cNvSpPr/>
          <p:nvPr/>
        </p:nvSpPr>
        <p:spPr>
          <a:xfrm>
            <a:off x="8567890" y="1947862"/>
            <a:ext cx="3429000" cy="6651625"/>
          </a:xfrm>
          <a:custGeom>
            <a:avLst/>
            <a:gdLst/>
            <a:ahLst/>
            <a:cxnLst/>
            <a:rect l="l" t="t" r="r" b="b"/>
            <a:pathLst>
              <a:path w="3429000" h="6651625">
                <a:moveTo>
                  <a:pt x="3175000" y="0"/>
                </a:moveTo>
                <a:lnTo>
                  <a:pt x="254000" y="0"/>
                </a:lnTo>
                <a:lnTo>
                  <a:pt x="208342" y="4092"/>
                </a:lnTo>
                <a:lnTo>
                  <a:pt x="165369" y="15890"/>
                </a:lnTo>
                <a:lnTo>
                  <a:pt x="125799" y="34677"/>
                </a:lnTo>
                <a:lnTo>
                  <a:pt x="90349" y="59736"/>
                </a:lnTo>
                <a:lnTo>
                  <a:pt x="59736" y="90349"/>
                </a:lnTo>
                <a:lnTo>
                  <a:pt x="34677" y="125799"/>
                </a:lnTo>
                <a:lnTo>
                  <a:pt x="15890" y="165369"/>
                </a:lnTo>
                <a:lnTo>
                  <a:pt x="4092" y="208342"/>
                </a:lnTo>
                <a:lnTo>
                  <a:pt x="0" y="254000"/>
                </a:lnTo>
                <a:lnTo>
                  <a:pt x="0" y="6397625"/>
                </a:lnTo>
                <a:lnTo>
                  <a:pt x="4092" y="6443279"/>
                </a:lnTo>
                <a:lnTo>
                  <a:pt x="15890" y="6486250"/>
                </a:lnTo>
                <a:lnTo>
                  <a:pt x="34677" y="6525819"/>
                </a:lnTo>
                <a:lnTo>
                  <a:pt x="59736" y="6561270"/>
                </a:lnTo>
                <a:lnTo>
                  <a:pt x="90349" y="6591884"/>
                </a:lnTo>
                <a:lnTo>
                  <a:pt x="125799" y="6616944"/>
                </a:lnTo>
                <a:lnTo>
                  <a:pt x="165369" y="6635733"/>
                </a:lnTo>
                <a:lnTo>
                  <a:pt x="208342" y="6647532"/>
                </a:lnTo>
                <a:lnTo>
                  <a:pt x="254000" y="6651625"/>
                </a:lnTo>
                <a:lnTo>
                  <a:pt x="3175000" y="6651625"/>
                </a:lnTo>
                <a:lnTo>
                  <a:pt x="3220657" y="6647532"/>
                </a:lnTo>
                <a:lnTo>
                  <a:pt x="3263630" y="6635733"/>
                </a:lnTo>
                <a:lnTo>
                  <a:pt x="3303200" y="6616944"/>
                </a:lnTo>
                <a:lnTo>
                  <a:pt x="3338650" y="6591884"/>
                </a:lnTo>
                <a:lnTo>
                  <a:pt x="3369263" y="6561270"/>
                </a:lnTo>
                <a:lnTo>
                  <a:pt x="3394322" y="6525819"/>
                </a:lnTo>
                <a:lnTo>
                  <a:pt x="3413109" y="6486250"/>
                </a:lnTo>
                <a:lnTo>
                  <a:pt x="3424907" y="6443279"/>
                </a:lnTo>
                <a:lnTo>
                  <a:pt x="3429000" y="6397625"/>
                </a:lnTo>
                <a:lnTo>
                  <a:pt x="3429000" y="254000"/>
                </a:lnTo>
                <a:lnTo>
                  <a:pt x="3424907" y="208342"/>
                </a:lnTo>
                <a:lnTo>
                  <a:pt x="3413109" y="165369"/>
                </a:lnTo>
                <a:lnTo>
                  <a:pt x="3394322" y="125799"/>
                </a:lnTo>
                <a:lnTo>
                  <a:pt x="3369263" y="90349"/>
                </a:lnTo>
                <a:lnTo>
                  <a:pt x="3338650" y="59736"/>
                </a:lnTo>
                <a:lnTo>
                  <a:pt x="3303200" y="34677"/>
                </a:lnTo>
                <a:lnTo>
                  <a:pt x="3263630" y="15890"/>
                </a:lnTo>
                <a:lnTo>
                  <a:pt x="3220657" y="4092"/>
                </a:lnTo>
                <a:lnTo>
                  <a:pt x="3175000" y="0"/>
                </a:lnTo>
                <a:close/>
              </a:path>
            </a:pathLst>
          </a:custGeom>
          <a:solidFill>
            <a:srgbClr val="F9A059"/>
          </a:solidFill>
        </p:spPr>
        <p:txBody>
          <a:bodyPr wrap="square" lIns="0" tIns="0" rIns="0" bIns="0" rtlCol="0"/>
          <a:lstStyle/>
          <a:p/>
        </p:txBody>
      </p:sp>
      <p:sp>
        <p:nvSpPr>
          <p:cNvPr id="19" name="object 19"/>
          <p:cNvSpPr txBox="1"/>
          <p:nvPr/>
        </p:nvSpPr>
        <p:spPr>
          <a:xfrm>
            <a:off x="8682190" y="2023500"/>
            <a:ext cx="3180080" cy="4216400"/>
          </a:xfrm>
          <a:prstGeom prst="rect">
            <a:avLst/>
          </a:prstGeom>
        </p:spPr>
        <p:txBody>
          <a:bodyPr wrap="square" lIns="0" tIns="12700" rIns="0" bIns="0" rtlCol="0" vert="horz">
            <a:spAutoFit/>
          </a:bodyPr>
          <a:lstStyle/>
          <a:p>
            <a:pPr marL="12700" marR="5080">
              <a:lnSpc>
                <a:spcPct val="138900"/>
              </a:lnSpc>
              <a:spcBef>
                <a:spcPts val="100"/>
              </a:spcBef>
            </a:pPr>
            <a:r>
              <a:rPr dirty="0" sz="1800" spc="-5" b="1">
                <a:solidFill>
                  <a:srgbClr val="373838"/>
                </a:solidFill>
                <a:latin typeface="Courier New"/>
                <a:cs typeface="Courier New"/>
              </a:rPr>
              <a:t>Being humble allows us  to have gratitude in  difficult circumstances  and to connect with  others on a genuine  level. A person found  with this quality is  universally loved and  creates a positive  impact on all they  encounter.</a:t>
            </a:r>
            <a:endParaRPr sz="1800">
              <a:latin typeface="Courier New"/>
              <a:cs typeface="Courier New"/>
            </a:endParaRPr>
          </a:p>
        </p:txBody>
      </p:sp>
      <p:sp>
        <p:nvSpPr>
          <p:cNvPr id="20" name="object 20"/>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Courageous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266700" y="128587"/>
            <a:ext cx="7378700" cy="9730105"/>
            <a:chOff x="266700" y="128587"/>
            <a:chExt cx="7378700" cy="9730105"/>
          </a:xfrm>
        </p:grpSpPr>
        <p:sp>
          <p:nvSpPr>
            <p:cNvPr id="3" name="object 3"/>
            <p:cNvSpPr/>
            <p:nvPr/>
          </p:nvSpPr>
          <p:spPr>
            <a:xfrm>
              <a:off x="1803400" y="5329237"/>
              <a:ext cx="5842000" cy="660400"/>
            </a:xfrm>
            <a:custGeom>
              <a:avLst/>
              <a:gdLst/>
              <a:ahLst/>
              <a:cxnLst/>
              <a:rect l="l" t="t" r="r" b="b"/>
              <a:pathLst>
                <a:path w="5842000" h="660400">
                  <a:moveTo>
                    <a:pt x="5511800" y="0"/>
                  </a:moveTo>
                  <a:lnTo>
                    <a:pt x="330200" y="0"/>
                  </a:lnTo>
                  <a:lnTo>
                    <a:pt x="281406" y="3580"/>
                  </a:lnTo>
                  <a:lnTo>
                    <a:pt x="234835" y="13980"/>
                  </a:lnTo>
                  <a:lnTo>
                    <a:pt x="190998" y="30690"/>
                  </a:lnTo>
                  <a:lnTo>
                    <a:pt x="150404" y="53198"/>
                  </a:lnTo>
                  <a:lnTo>
                    <a:pt x="113566" y="80994"/>
                  </a:lnTo>
                  <a:lnTo>
                    <a:pt x="80994" y="113566"/>
                  </a:lnTo>
                  <a:lnTo>
                    <a:pt x="53198" y="150404"/>
                  </a:lnTo>
                  <a:lnTo>
                    <a:pt x="30690" y="190998"/>
                  </a:lnTo>
                  <a:lnTo>
                    <a:pt x="13980" y="234835"/>
                  </a:lnTo>
                  <a:lnTo>
                    <a:pt x="3580" y="281406"/>
                  </a:lnTo>
                  <a:lnTo>
                    <a:pt x="0" y="330200"/>
                  </a:lnTo>
                  <a:lnTo>
                    <a:pt x="3580" y="378993"/>
                  </a:lnTo>
                  <a:lnTo>
                    <a:pt x="13980" y="425564"/>
                  </a:lnTo>
                  <a:lnTo>
                    <a:pt x="30690" y="469401"/>
                  </a:lnTo>
                  <a:lnTo>
                    <a:pt x="53198" y="509995"/>
                  </a:lnTo>
                  <a:lnTo>
                    <a:pt x="80994" y="546833"/>
                  </a:lnTo>
                  <a:lnTo>
                    <a:pt x="113566" y="579405"/>
                  </a:lnTo>
                  <a:lnTo>
                    <a:pt x="150404" y="607201"/>
                  </a:lnTo>
                  <a:lnTo>
                    <a:pt x="190998" y="629709"/>
                  </a:lnTo>
                  <a:lnTo>
                    <a:pt x="234835" y="646419"/>
                  </a:lnTo>
                  <a:lnTo>
                    <a:pt x="281406" y="656819"/>
                  </a:lnTo>
                  <a:lnTo>
                    <a:pt x="330200" y="660400"/>
                  </a:lnTo>
                  <a:lnTo>
                    <a:pt x="5511800" y="660400"/>
                  </a:lnTo>
                  <a:lnTo>
                    <a:pt x="5560593" y="656819"/>
                  </a:lnTo>
                  <a:lnTo>
                    <a:pt x="5607164" y="646419"/>
                  </a:lnTo>
                  <a:lnTo>
                    <a:pt x="5651001" y="629709"/>
                  </a:lnTo>
                  <a:lnTo>
                    <a:pt x="5691595" y="607201"/>
                  </a:lnTo>
                  <a:lnTo>
                    <a:pt x="5728433" y="579405"/>
                  </a:lnTo>
                  <a:lnTo>
                    <a:pt x="5761005" y="546833"/>
                  </a:lnTo>
                  <a:lnTo>
                    <a:pt x="5788801" y="509995"/>
                  </a:lnTo>
                  <a:lnTo>
                    <a:pt x="5811309" y="469401"/>
                  </a:lnTo>
                  <a:lnTo>
                    <a:pt x="5828019" y="425564"/>
                  </a:lnTo>
                  <a:lnTo>
                    <a:pt x="5838419" y="378993"/>
                  </a:lnTo>
                  <a:lnTo>
                    <a:pt x="5842000" y="330200"/>
                  </a:lnTo>
                  <a:lnTo>
                    <a:pt x="5838419" y="281406"/>
                  </a:lnTo>
                  <a:lnTo>
                    <a:pt x="5828019" y="234835"/>
                  </a:lnTo>
                  <a:lnTo>
                    <a:pt x="5811309" y="190998"/>
                  </a:lnTo>
                  <a:lnTo>
                    <a:pt x="5788801" y="150404"/>
                  </a:lnTo>
                  <a:lnTo>
                    <a:pt x="5761005" y="113566"/>
                  </a:lnTo>
                  <a:lnTo>
                    <a:pt x="5728433" y="80994"/>
                  </a:lnTo>
                  <a:lnTo>
                    <a:pt x="5691595" y="53198"/>
                  </a:lnTo>
                  <a:lnTo>
                    <a:pt x="5651001" y="30690"/>
                  </a:lnTo>
                  <a:lnTo>
                    <a:pt x="5607164" y="13980"/>
                  </a:lnTo>
                  <a:lnTo>
                    <a:pt x="5560593" y="3580"/>
                  </a:lnTo>
                  <a:lnTo>
                    <a:pt x="5511800" y="0"/>
                  </a:lnTo>
                  <a:close/>
                </a:path>
              </a:pathLst>
            </a:custGeom>
            <a:solidFill>
              <a:srgbClr val="F9A059"/>
            </a:solidFill>
          </p:spPr>
          <p:txBody>
            <a:bodyPr wrap="square" lIns="0" tIns="0" rIns="0" bIns="0" rtlCol="0"/>
            <a:lstStyle/>
            <a:p/>
          </p:txBody>
        </p:sp>
        <p:sp>
          <p:nvSpPr>
            <p:cNvPr id="4" name="object 4"/>
            <p:cNvSpPr/>
            <p:nvPr/>
          </p:nvSpPr>
          <p:spPr>
            <a:xfrm>
              <a:off x="2311400" y="1684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5" name="object 5"/>
            <p:cNvSpPr/>
            <p:nvPr/>
          </p:nvSpPr>
          <p:spPr>
            <a:xfrm>
              <a:off x="2311400" y="24780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6" name="object 6"/>
            <p:cNvSpPr/>
            <p:nvPr/>
          </p:nvSpPr>
          <p:spPr>
            <a:xfrm>
              <a:off x="2311400" y="32718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7" name="object 7"/>
            <p:cNvSpPr/>
            <p:nvPr/>
          </p:nvSpPr>
          <p:spPr>
            <a:xfrm>
              <a:off x="2311400" y="40655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8" name="object 8"/>
            <p:cNvSpPr/>
            <p:nvPr/>
          </p:nvSpPr>
          <p:spPr>
            <a:xfrm>
              <a:off x="2311400" y="4859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9" name="object 9"/>
            <p:cNvSpPr/>
            <p:nvPr/>
          </p:nvSpPr>
          <p:spPr>
            <a:xfrm>
              <a:off x="2311400" y="5640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0" name="object 10"/>
            <p:cNvSpPr/>
            <p:nvPr/>
          </p:nvSpPr>
          <p:spPr>
            <a:xfrm>
              <a:off x="2311400" y="64341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1" name="object 11"/>
            <p:cNvSpPr/>
            <p:nvPr/>
          </p:nvSpPr>
          <p:spPr>
            <a:xfrm>
              <a:off x="2311400" y="72278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2" name="object 12"/>
            <p:cNvSpPr/>
            <p:nvPr/>
          </p:nvSpPr>
          <p:spPr>
            <a:xfrm>
              <a:off x="2311400" y="80216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3" name="object 13"/>
            <p:cNvSpPr/>
            <p:nvPr/>
          </p:nvSpPr>
          <p:spPr>
            <a:xfrm>
              <a:off x="2311400" y="8815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4" name="object 14"/>
            <p:cNvSpPr/>
            <p:nvPr/>
          </p:nvSpPr>
          <p:spPr>
            <a:xfrm>
              <a:off x="2025116" y="5569205"/>
              <a:ext cx="217258" cy="149199"/>
            </a:xfrm>
            <a:prstGeom prst="rect">
              <a:avLst/>
            </a:prstGeom>
            <a:blipFill>
              <a:blip r:embed="rId2" cstate="print"/>
              <a:stretch>
                <a:fillRect/>
              </a:stretch>
            </a:blipFill>
          </p:spPr>
          <p:txBody>
            <a:bodyPr wrap="square" lIns="0" tIns="0" rIns="0" bIns="0" rtlCol="0"/>
            <a:lstStyle/>
            <a:p/>
          </p:txBody>
        </p:sp>
      </p:grpSp>
      <p:sp>
        <p:nvSpPr>
          <p:cNvPr id="15" name="object 15"/>
          <p:cNvSpPr txBox="1"/>
          <p:nvPr/>
        </p:nvSpPr>
        <p:spPr>
          <a:xfrm>
            <a:off x="3492500" y="1484434"/>
            <a:ext cx="4597400" cy="6781800"/>
          </a:xfrm>
          <a:prstGeom prst="rect">
            <a:avLst/>
          </a:prstGeom>
        </p:spPr>
        <p:txBody>
          <a:bodyPr wrap="square" lIns="0" tIns="12700" rIns="0" bIns="0" rtlCol="0" vert="horz">
            <a:spAutoFit/>
          </a:bodyPr>
          <a:lstStyle/>
          <a:p>
            <a:pPr marL="12700">
              <a:lnSpc>
                <a:spcPct val="100000"/>
              </a:lnSpc>
              <a:spcBef>
                <a:spcPts val="100"/>
              </a:spcBef>
            </a:pPr>
            <a:r>
              <a:rPr dirty="0" sz="3000" spc="-5" b="1">
                <a:solidFill>
                  <a:srgbClr val="373838"/>
                </a:solidFill>
                <a:latin typeface="Courier New"/>
                <a:cs typeface="Courier New"/>
              </a:rPr>
              <a:t>Creative/Flexible</a:t>
            </a:r>
            <a:endParaRPr sz="3000">
              <a:latin typeface="Courier New"/>
              <a:cs typeface="Courier New"/>
            </a:endParaRPr>
          </a:p>
          <a:p>
            <a:pPr marL="12700" marR="2291080">
              <a:lnSpc>
                <a:spcPct val="172200"/>
              </a:lnSpc>
            </a:pPr>
            <a:r>
              <a:rPr dirty="0" sz="3000" spc="-5" b="1">
                <a:solidFill>
                  <a:srgbClr val="373838"/>
                </a:solidFill>
                <a:latin typeface="Courier New"/>
                <a:cs typeface="Courier New"/>
              </a:rPr>
              <a:t>Wise  Simple  </a:t>
            </a:r>
            <a:r>
              <a:rPr dirty="0" sz="3000" spc="-5" b="1">
                <a:solidFill>
                  <a:srgbClr val="373838"/>
                </a:solidFill>
                <a:latin typeface="Courier New"/>
                <a:cs typeface="Courier New"/>
              </a:rPr>
              <a:t>Empathetic  </a:t>
            </a:r>
            <a:r>
              <a:rPr dirty="0" sz="3000" spc="-5" b="1">
                <a:solidFill>
                  <a:srgbClr val="373838"/>
                </a:solidFill>
                <a:latin typeface="Courier New"/>
                <a:cs typeface="Courier New"/>
              </a:rPr>
              <a:t>Dedicated  Humble</a:t>
            </a:r>
            <a:endParaRPr sz="3000">
              <a:latin typeface="Courier New"/>
              <a:cs typeface="Courier New"/>
            </a:endParaRPr>
          </a:p>
          <a:p>
            <a:pPr marL="12700" marR="5080">
              <a:lnSpc>
                <a:spcPct val="172200"/>
              </a:lnSpc>
            </a:pPr>
            <a:r>
              <a:rPr dirty="0" sz="3000" spc="-5" b="1">
                <a:solidFill>
                  <a:srgbClr val="373838"/>
                </a:solidFill>
                <a:latin typeface="Courier New"/>
                <a:cs typeface="Courier New"/>
              </a:rPr>
              <a:t>Collaborative  Persistent  Organized/Consistent</a:t>
            </a:r>
            <a:endParaRPr sz="3000">
              <a:latin typeface="Courier New"/>
              <a:cs typeface="Courier New"/>
            </a:endParaRPr>
          </a:p>
        </p:txBody>
      </p:sp>
      <p:sp>
        <p:nvSpPr>
          <p:cNvPr id="16" name="object 16"/>
          <p:cNvSpPr txBox="1"/>
          <p:nvPr/>
        </p:nvSpPr>
        <p:spPr>
          <a:xfrm>
            <a:off x="8682190" y="1517202"/>
            <a:ext cx="8153400" cy="330200"/>
          </a:xfrm>
          <a:prstGeom prst="rect">
            <a:avLst/>
          </a:prstGeom>
        </p:spPr>
        <p:txBody>
          <a:bodyPr wrap="square" lIns="0" tIns="12700" rIns="0" bIns="0" rtlCol="0" vert="horz">
            <a:spAutoFit/>
          </a:bodyPr>
          <a:lstStyle/>
          <a:p>
            <a:pPr marL="12700">
              <a:lnSpc>
                <a:spcPct val="100000"/>
              </a:lnSpc>
              <a:spcBef>
                <a:spcPts val="100"/>
              </a:spcBef>
              <a:tabLst>
                <a:tab pos="3720465" algn="l"/>
              </a:tabLst>
            </a:pPr>
            <a:r>
              <a:rPr dirty="0" baseline="2777" sz="3000" spc="-7" b="1">
                <a:solidFill>
                  <a:srgbClr val="373838"/>
                </a:solidFill>
                <a:latin typeface="Courier New"/>
                <a:cs typeface="Courier New"/>
              </a:rPr>
              <a:t>What</a:t>
            </a:r>
            <a:r>
              <a:rPr dirty="0" baseline="2777" sz="3000" spc="7" b="1">
                <a:solidFill>
                  <a:srgbClr val="373838"/>
                </a:solidFill>
                <a:latin typeface="Courier New"/>
                <a:cs typeface="Courier New"/>
              </a:rPr>
              <a:t> </a:t>
            </a:r>
            <a:r>
              <a:rPr dirty="0" baseline="2777" sz="3000" spc="-7" b="1">
                <a:solidFill>
                  <a:srgbClr val="373838"/>
                </a:solidFill>
                <a:latin typeface="Courier New"/>
                <a:cs typeface="Courier New"/>
              </a:rPr>
              <a:t>is</a:t>
            </a:r>
            <a:r>
              <a:rPr dirty="0" baseline="2777" sz="3000" spc="15" b="1">
                <a:solidFill>
                  <a:srgbClr val="373838"/>
                </a:solidFill>
                <a:latin typeface="Courier New"/>
                <a:cs typeface="Courier New"/>
              </a:rPr>
              <a:t> </a:t>
            </a:r>
            <a:r>
              <a:rPr dirty="0" baseline="2777" sz="3000" spc="-7" b="1">
                <a:solidFill>
                  <a:srgbClr val="373838"/>
                </a:solidFill>
                <a:latin typeface="Courier New"/>
                <a:cs typeface="Courier New"/>
              </a:rPr>
              <a:t>it?	</a:t>
            </a:r>
            <a:r>
              <a:rPr dirty="0" sz="2000" spc="-5" b="1">
                <a:solidFill>
                  <a:srgbClr val="373838"/>
                </a:solidFill>
                <a:latin typeface="Courier New"/>
                <a:cs typeface="Courier New"/>
              </a:rPr>
              <a:t>How does it look in adult</a:t>
            </a:r>
            <a:r>
              <a:rPr dirty="0" sz="2000" spc="5" b="1">
                <a:solidFill>
                  <a:srgbClr val="373838"/>
                </a:solidFill>
                <a:latin typeface="Courier New"/>
                <a:cs typeface="Courier New"/>
              </a:rPr>
              <a:t> </a:t>
            </a:r>
            <a:r>
              <a:rPr dirty="0" sz="2000" spc="-5" b="1">
                <a:solidFill>
                  <a:srgbClr val="373838"/>
                </a:solidFill>
                <a:latin typeface="Courier New"/>
                <a:cs typeface="Courier New"/>
              </a:rPr>
              <a:t>ed?</a:t>
            </a:r>
            <a:endParaRPr sz="2000">
              <a:latin typeface="Courier New"/>
              <a:cs typeface="Courier New"/>
            </a:endParaRPr>
          </a:p>
        </p:txBody>
      </p:sp>
      <p:sp>
        <p:nvSpPr>
          <p:cNvPr id="17" name="object 17"/>
          <p:cNvSpPr txBox="1">
            <a:spLocks noGrp="1"/>
          </p:cNvSpPr>
          <p:nvPr>
            <p:ph type="title"/>
          </p:nvPr>
        </p:nvSpPr>
        <p:spPr>
          <a:prstGeom prst="rect"/>
        </p:spPr>
        <p:txBody>
          <a:bodyPr wrap="square" lIns="0" tIns="12700" rIns="0" bIns="0" rtlCol="0" vert="horz">
            <a:spAutoFit/>
          </a:bodyPr>
          <a:lstStyle/>
          <a:p>
            <a:pPr marL="1926589">
              <a:lnSpc>
                <a:spcPct val="100000"/>
              </a:lnSpc>
              <a:spcBef>
                <a:spcPts val="100"/>
              </a:spcBef>
            </a:pPr>
            <a:r>
              <a:rPr dirty="0" spc="-5"/>
              <a:t>10 Qualities of a Great Adult</a:t>
            </a:r>
            <a:r>
              <a:rPr dirty="0" spc="40"/>
              <a:t> </a:t>
            </a:r>
            <a:r>
              <a:rPr dirty="0" spc="-5"/>
              <a:t>Educator</a:t>
            </a:r>
          </a:p>
        </p:txBody>
      </p:sp>
      <p:sp>
        <p:nvSpPr>
          <p:cNvPr id="18" name="object 18"/>
          <p:cNvSpPr/>
          <p:nvPr/>
        </p:nvSpPr>
        <p:spPr>
          <a:xfrm>
            <a:off x="8567890" y="1947862"/>
            <a:ext cx="3429000" cy="6651625"/>
          </a:xfrm>
          <a:custGeom>
            <a:avLst/>
            <a:gdLst/>
            <a:ahLst/>
            <a:cxnLst/>
            <a:rect l="l" t="t" r="r" b="b"/>
            <a:pathLst>
              <a:path w="3429000" h="6651625">
                <a:moveTo>
                  <a:pt x="3175000" y="0"/>
                </a:moveTo>
                <a:lnTo>
                  <a:pt x="254000" y="0"/>
                </a:lnTo>
                <a:lnTo>
                  <a:pt x="208342" y="4092"/>
                </a:lnTo>
                <a:lnTo>
                  <a:pt x="165369" y="15890"/>
                </a:lnTo>
                <a:lnTo>
                  <a:pt x="125799" y="34677"/>
                </a:lnTo>
                <a:lnTo>
                  <a:pt x="90349" y="59736"/>
                </a:lnTo>
                <a:lnTo>
                  <a:pt x="59736" y="90349"/>
                </a:lnTo>
                <a:lnTo>
                  <a:pt x="34677" y="125799"/>
                </a:lnTo>
                <a:lnTo>
                  <a:pt x="15890" y="165369"/>
                </a:lnTo>
                <a:lnTo>
                  <a:pt x="4092" y="208342"/>
                </a:lnTo>
                <a:lnTo>
                  <a:pt x="0" y="254000"/>
                </a:lnTo>
                <a:lnTo>
                  <a:pt x="0" y="6397625"/>
                </a:lnTo>
                <a:lnTo>
                  <a:pt x="4092" y="6443279"/>
                </a:lnTo>
                <a:lnTo>
                  <a:pt x="15890" y="6486250"/>
                </a:lnTo>
                <a:lnTo>
                  <a:pt x="34677" y="6525819"/>
                </a:lnTo>
                <a:lnTo>
                  <a:pt x="59736" y="6561270"/>
                </a:lnTo>
                <a:lnTo>
                  <a:pt x="90349" y="6591884"/>
                </a:lnTo>
                <a:lnTo>
                  <a:pt x="125799" y="6616944"/>
                </a:lnTo>
                <a:lnTo>
                  <a:pt x="165369" y="6635733"/>
                </a:lnTo>
                <a:lnTo>
                  <a:pt x="208342" y="6647532"/>
                </a:lnTo>
                <a:lnTo>
                  <a:pt x="254000" y="6651625"/>
                </a:lnTo>
                <a:lnTo>
                  <a:pt x="3175000" y="6651625"/>
                </a:lnTo>
                <a:lnTo>
                  <a:pt x="3220657" y="6647532"/>
                </a:lnTo>
                <a:lnTo>
                  <a:pt x="3263630" y="6635733"/>
                </a:lnTo>
                <a:lnTo>
                  <a:pt x="3303200" y="6616944"/>
                </a:lnTo>
                <a:lnTo>
                  <a:pt x="3338650" y="6591884"/>
                </a:lnTo>
                <a:lnTo>
                  <a:pt x="3369263" y="6561270"/>
                </a:lnTo>
                <a:lnTo>
                  <a:pt x="3394322" y="6525819"/>
                </a:lnTo>
                <a:lnTo>
                  <a:pt x="3413109" y="6486250"/>
                </a:lnTo>
                <a:lnTo>
                  <a:pt x="3424907" y="6443279"/>
                </a:lnTo>
                <a:lnTo>
                  <a:pt x="3429000" y="6397625"/>
                </a:lnTo>
                <a:lnTo>
                  <a:pt x="3429000" y="254000"/>
                </a:lnTo>
                <a:lnTo>
                  <a:pt x="3424907" y="208342"/>
                </a:lnTo>
                <a:lnTo>
                  <a:pt x="3413109" y="165369"/>
                </a:lnTo>
                <a:lnTo>
                  <a:pt x="3394322" y="125799"/>
                </a:lnTo>
                <a:lnTo>
                  <a:pt x="3369263" y="90349"/>
                </a:lnTo>
                <a:lnTo>
                  <a:pt x="3338650" y="59736"/>
                </a:lnTo>
                <a:lnTo>
                  <a:pt x="3303200" y="34677"/>
                </a:lnTo>
                <a:lnTo>
                  <a:pt x="3263630" y="15890"/>
                </a:lnTo>
                <a:lnTo>
                  <a:pt x="3220657" y="4092"/>
                </a:lnTo>
                <a:lnTo>
                  <a:pt x="3175000" y="0"/>
                </a:lnTo>
                <a:close/>
              </a:path>
            </a:pathLst>
          </a:custGeom>
          <a:solidFill>
            <a:srgbClr val="F9A059"/>
          </a:solidFill>
        </p:spPr>
        <p:txBody>
          <a:bodyPr wrap="square" lIns="0" tIns="0" rIns="0" bIns="0" rtlCol="0"/>
          <a:lstStyle/>
          <a:p/>
        </p:txBody>
      </p:sp>
      <p:sp>
        <p:nvSpPr>
          <p:cNvPr id="19" name="object 19"/>
          <p:cNvSpPr/>
          <p:nvPr/>
        </p:nvSpPr>
        <p:spPr>
          <a:xfrm>
            <a:off x="12403290" y="1947862"/>
            <a:ext cx="4762500" cy="3521075"/>
          </a:xfrm>
          <a:custGeom>
            <a:avLst/>
            <a:gdLst/>
            <a:ahLst/>
            <a:cxnLst/>
            <a:rect l="l" t="t" r="r" b="b"/>
            <a:pathLst>
              <a:path w="4762500" h="3521075">
                <a:moveTo>
                  <a:pt x="4508500" y="0"/>
                </a:moveTo>
                <a:lnTo>
                  <a:pt x="254000" y="0"/>
                </a:lnTo>
                <a:lnTo>
                  <a:pt x="208342" y="4092"/>
                </a:lnTo>
                <a:lnTo>
                  <a:pt x="165369" y="15890"/>
                </a:lnTo>
                <a:lnTo>
                  <a:pt x="125799" y="34677"/>
                </a:lnTo>
                <a:lnTo>
                  <a:pt x="90349" y="59736"/>
                </a:lnTo>
                <a:lnTo>
                  <a:pt x="59736" y="90349"/>
                </a:lnTo>
                <a:lnTo>
                  <a:pt x="34677" y="125799"/>
                </a:lnTo>
                <a:lnTo>
                  <a:pt x="15890" y="165369"/>
                </a:lnTo>
                <a:lnTo>
                  <a:pt x="4092" y="208342"/>
                </a:lnTo>
                <a:lnTo>
                  <a:pt x="0" y="254000"/>
                </a:lnTo>
                <a:lnTo>
                  <a:pt x="0" y="3267075"/>
                </a:lnTo>
                <a:lnTo>
                  <a:pt x="4092" y="3312729"/>
                </a:lnTo>
                <a:lnTo>
                  <a:pt x="15890" y="3355700"/>
                </a:lnTo>
                <a:lnTo>
                  <a:pt x="34677" y="3395269"/>
                </a:lnTo>
                <a:lnTo>
                  <a:pt x="59736" y="3430720"/>
                </a:lnTo>
                <a:lnTo>
                  <a:pt x="90349" y="3461334"/>
                </a:lnTo>
                <a:lnTo>
                  <a:pt x="125799" y="3486394"/>
                </a:lnTo>
                <a:lnTo>
                  <a:pt x="165369" y="3505183"/>
                </a:lnTo>
                <a:lnTo>
                  <a:pt x="208342" y="3516982"/>
                </a:lnTo>
                <a:lnTo>
                  <a:pt x="254000" y="3521075"/>
                </a:lnTo>
                <a:lnTo>
                  <a:pt x="4508500" y="3521075"/>
                </a:lnTo>
                <a:lnTo>
                  <a:pt x="4554157" y="3516982"/>
                </a:lnTo>
                <a:lnTo>
                  <a:pt x="4597130" y="3505183"/>
                </a:lnTo>
                <a:lnTo>
                  <a:pt x="4636700" y="3486394"/>
                </a:lnTo>
                <a:lnTo>
                  <a:pt x="4672150" y="3461334"/>
                </a:lnTo>
                <a:lnTo>
                  <a:pt x="4702763" y="3430720"/>
                </a:lnTo>
                <a:lnTo>
                  <a:pt x="4727822" y="3395269"/>
                </a:lnTo>
                <a:lnTo>
                  <a:pt x="4746609" y="3355700"/>
                </a:lnTo>
                <a:lnTo>
                  <a:pt x="4758407" y="3312729"/>
                </a:lnTo>
                <a:lnTo>
                  <a:pt x="4762500" y="3267075"/>
                </a:lnTo>
                <a:lnTo>
                  <a:pt x="4762500" y="254000"/>
                </a:lnTo>
                <a:lnTo>
                  <a:pt x="4758407" y="208342"/>
                </a:lnTo>
                <a:lnTo>
                  <a:pt x="4746609" y="165369"/>
                </a:lnTo>
                <a:lnTo>
                  <a:pt x="4727822" y="125799"/>
                </a:lnTo>
                <a:lnTo>
                  <a:pt x="4702763" y="90349"/>
                </a:lnTo>
                <a:lnTo>
                  <a:pt x="4672150" y="59736"/>
                </a:lnTo>
                <a:lnTo>
                  <a:pt x="4636700" y="34677"/>
                </a:lnTo>
                <a:lnTo>
                  <a:pt x="4597130" y="15890"/>
                </a:lnTo>
                <a:lnTo>
                  <a:pt x="4554157" y="4092"/>
                </a:lnTo>
                <a:lnTo>
                  <a:pt x="4508500" y="0"/>
                </a:lnTo>
                <a:close/>
              </a:path>
            </a:pathLst>
          </a:custGeom>
          <a:solidFill>
            <a:srgbClr val="F9A059"/>
          </a:solidFill>
        </p:spPr>
        <p:txBody>
          <a:bodyPr wrap="square" lIns="0" tIns="0" rIns="0" bIns="0" rtlCol="0"/>
          <a:lstStyle/>
          <a:p/>
        </p:txBody>
      </p:sp>
      <p:sp>
        <p:nvSpPr>
          <p:cNvPr id="20" name="object 20"/>
          <p:cNvSpPr/>
          <p:nvPr/>
        </p:nvSpPr>
        <p:spPr>
          <a:xfrm>
            <a:off x="12403290" y="6605587"/>
            <a:ext cx="4762500" cy="1993900"/>
          </a:xfrm>
          <a:custGeom>
            <a:avLst/>
            <a:gdLst/>
            <a:ahLst/>
            <a:cxnLst/>
            <a:rect l="l" t="t" r="r" b="b"/>
            <a:pathLst>
              <a:path w="4762500" h="1993900">
                <a:moveTo>
                  <a:pt x="4508500" y="0"/>
                </a:moveTo>
                <a:lnTo>
                  <a:pt x="254000" y="0"/>
                </a:lnTo>
                <a:lnTo>
                  <a:pt x="208342" y="4092"/>
                </a:lnTo>
                <a:lnTo>
                  <a:pt x="165369" y="15890"/>
                </a:lnTo>
                <a:lnTo>
                  <a:pt x="125799" y="34677"/>
                </a:lnTo>
                <a:lnTo>
                  <a:pt x="90349" y="59736"/>
                </a:lnTo>
                <a:lnTo>
                  <a:pt x="59736" y="90349"/>
                </a:lnTo>
                <a:lnTo>
                  <a:pt x="34677" y="125799"/>
                </a:lnTo>
                <a:lnTo>
                  <a:pt x="15890" y="165369"/>
                </a:lnTo>
                <a:lnTo>
                  <a:pt x="4092" y="208342"/>
                </a:lnTo>
                <a:lnTo>
                  <a:pt x="0" y="254000"/>
                </a:lnTo>
                <a:lnTo>
                  <a:pt x="0" y="1739900"/>
                </a:lnTo>
                <a:lnTo>
                  <a:pt x="4092" y="1785554"/>
                </a:lnTo>
                <a:lnTo>
                  <a:pt x="15890" y="1828525"/>
                </a:lnTo>
                <a:lnTo>
                  <a:pt x="34677" y="1868094"/>
                </a:lnTo>
                <a:lnTo>
                  <a:pt x="59736" y="1903545"/>
                </a:lnTo>
                <a:lnTo>
                  <a:pt x="90349" y="1934159"/>
                </a:lnTo>
                <a:lnTo>
                  <a:pt x="125799" y="1959219"/>
                </a:lnTo>
                <a:lnTo>
                  <a:pt x="165369" y="1978008"/>
                </a:lnTo>
                <a:lnTo>
                  <a:pt x="208342" y="1989807"/>
                </a:lnTo>
                <a:lnTo>
                  <a:pt x="254000" y="1993900"/>
                </a:lnTo>
                <a:lnTo>
                  <a:pt x="4508500" y="1993900"/>
                </a:lnTo>
                <a:lnTo>
                  <a:pt x="4554157" y="1989807"/>
                </a:lnTo>
                <a:lnTo>
                  <a:pt x="4597130" y="1978008"/>
                </a:lnTo>
                <a:lnTo>
                  <a:pt x="4636700" y="1959219"/>
                </a:lnTo>
                <a:lnTo>
                  <a:pt x="4672150" y="1934159"/>
                </a:lnTo>
                <a:lnTo>
                  <a:pt x="4702763" y="1903545"/>
                </a:lnTo>
                <a:lnTo>
                  <a:pt x="4727822" y="1868094"/>
                </a:lnTo>
                <a:lnTo>
                  <a:pt x="4746609" y="1828525"/>
                </a:lnTo>
                <a:lnTo>
                  <a:pt x="4758407" y="1785554"/>
                </a:lnTo>
                <a:lnTo>
                  <a:pt x="4762500" y="1739900"/>
                </a:lnTo>
                <a:lnTo>
                  <a:pt x="4762500" y="254000"/>
                </a:lnTo>
                <a:lnTo>
                  <a:pt x="4758407" y="208342"/>
                </a:lnTo>
                <a:lnTo>
                  <a:pt x="4746609" y="165369"/>
                </a:lnTo>
                <a:lnTo>
                  <a:pt x="4727822" y="125799"/>
                </a:lnTo>
                <a:lnTo>
                  <a:pt x="4702763" y="90349"/>
                </a:lnTo>
                <a:lnTo>
                  <a:pt x="4672150" y="59736"/>
                </a:lnTo>
                <a:lnTo>
                  <a:pt x="4636700" y="34677"/>
                </a:lnTo>
                <a:lnTo>
                  <a:pt x="4597130" y="15890"/>
                </a:lnTo>
                <a:lnTo>
                  <a:pt x="4554157" y="4092"/>
                </a:lnTo>
                <a:lnTo>
                  <a:pt x="4508500" y="0"/>
                </a:lnTo>
                <a:close/>
              </a:path>
            </a:pathLst>
          </a:custGeom>
          <a:solidFill>
            <a:srgbClr val="F9A059"/>
          </a:solidFill>
        </p:spPr>
        <p:txBody>
          <a:bodyPr wrap="square" lIns="0" tIns="0" rIns="0" bIns="0" rtlCol="0"/>
          <a:lstStyle/>
          <a:p/>
        </p:txBody>
      </p:sp>
      <p:sp>
        <p:nvSpPr>
          <p:cNvPr id="21" name="object 21"/>
          <p:cNvSpPr txBox="1"/>
          <p:nvPr/>
        </p:nvSpPr>
        <p:spPr>
          <a:xfrm>
            <a:off x="12390590" y="6174928"/>
            <a:ext cx="4597400" cy="2224405"/>
          </a:xfrm>
          <a:prstGeom prst="rect">
            <a:avLst/>
          </a:prstGeom>
        </p:spPr>
        <p:txBody>
          <a:bodyPr wrap="square" lIns="0" tIns="12700" rIns="0" bIns="0" rtlCol="0" vert="horz">
            <a:spAutoFit/>
          </a:bodyPr>
          <a:lstStyle/>
          <a:p>
            <a:pPr marL="12700">
              <a:lnSpc>
                <a:spcPct val="100000"/>
              </a:lnSpc>
              <a:spcBef>
                <a:spcPts val="100"/>
              </a:spcBef>
            </a:pPr>
            <a:r>
              <a:rPr dirty="0" sz="2000" spc="-5" b="1">
                <a:solidFill>
                  <a:srgbClr val="373838"/>
                </a:solidFill>
                <a:latin typeface="Courier New"/>
                <a:cs typeface="Courier New"/>
              </a:rPr>
              <a:t>How do I improve in this</a:t>
            </a:r>
            <a:r>
              <a:rPr dirty="0" sz="2000" spc="10" b="1">
                <a:solidFill>
                  <a:srgbClr val="373838"/>
                </a:solidFill>
                <a:latin typeface="Courier New"/>
                <a:cs typeface="Courier New"/>
              </a:rPr>
              <a:t> </a:t>
            </a:r>
            <a:r>
              <a:rPr dirty="0" sz="2000" spc="-5" b="1">
                <a:solidFill>
                  <a:srgbClr val="373838"/>
                </a:solidFill>
                <a:latin typeface="Courier New"/>
                <a:cs typeface="Courier New"/>
              </a:rPr>
              <a:t>area?</a:t>
            </a:r>
            <a:endParaRPr sz="2000">
              <a:latin typeface="Courier New"/>
              <a:cs typeface="Courier New"/>
            </a:endParaRPr>
          </a:p>
          <a:p>
            <a:pPr marL="139700" marR="335280">
              <a:lnSpc>
                <a:spcPct val="138900"/>
              </a:lnSpc>
              <a:spcBef>
                <a:spcPts val="1070"/>
              </a:spcBef>
              <a:buSzPct val="66666"/>
              <a:buFont typeface="Calibri"/>
              <a:buChar char="●"/>
              <a:tabLst>
                <a:tab pos="363855" algn="l"/>
              </a:tabLst>
            </a:pPr>
            <a:r>
              <a:rPr dirty="0" sz="1800" spc="-5" b="1">
                <a:solidFill>
                  <a:srgbClr val="373838"/>
                </a:solidFill>
                <a:latin typeface="Courier New"/>
                <a:cs typeface="Courier New"/>
              </a:rPr>
              <a:t>Ask for and accept some  criticism (secure</a:t>
            </a:r>
            <a:r>
              <a:rPr dirty="0" sz="1800" spc="25" b="1">
                <a:solidFill>
                  <a:srgbClr val="373838"/>
                </a:solidFill>
                <a:latin typeface="Courier New"/>
                <a:cs typeface="Courier New"/>
              </a:rPr>
              <a:t> </a:t>
            </a:r>
            <a:r>
              <a:rPr dirty="0" sz="1800" spc="-5" b="1">
                <a:solidFill>
                  <a:srgbClr val="373838"/>
                </a:solidFill>
                <a:latin typeface="Courier New"/>
                <a:cs typeface="Courier New"/>
              </a:rPr>
              <a:t>attachment).</a:t>
            </a:r>
            <a:endParaRPr sz="1800">
              <a:latin typeface="Courier New"/>
              <a:cs typeface="Courier New"/>
            </a:endParaRPr>
          </a:p>
          <a:p>
            <a:pPr marL="363220" indent="-224154">
              <a:lnSpc>
                <a:spcPct val="100000"/>
              </a:lnSpc>
              <a:spcBef>
                <a:spcPts val="1839"/>
              </a:spcBef>
              <a:buSzPct val="66666"/>
              <a:buFont typeface="Calibri"/>
              <a:buChar char="●"/>
              <a:tabLst>
                <a:tab pos="363855" algn="l"/>
              </a:tabLst>
            </a:pPr>
            <a:r>
              <a:rPr dirty="0" sz="1800" spc="-5" b="1">
                <a:solidFill>
                  <a:srgbClr val="373838"/>
                </a:solidFill>
                <a:latin typeface="Courier New"/>
                <a:cs typeface="Courier New"/>
              </a:rPr>
              <a:t>Gratitude</a:t>
            </a:r>
            <a:r>
              <a:rPr dirty="0" sz="1800" spc="-10" b="1">
                <a:solidFill>
                  <a:srgbClr val="373838"/>
                </a:solidFill>
                <a:latin typeface="Courier New"/>
                <a:cs typeface="Courier New"/>
              </a:rPr>
              <a:t> </a:t>
            </a:r>
            <a:r>
              <a:rPr dirty="0" sz="1800" spc="-5" b="1">
                <a:solidFill>
                  <a:srgbClr val="373838"/>
                </a:solidFill>
                <a:latin typeface="Courier New"/>
                <a:cs typeface="Courier New"/>
              </a:rPr>
              <a:t>diary!</a:t>
            </a:r>
            <a:endParaRPr sz="1800">
              <a:latin typeface="Courier New"/>
              <a:cs typeface="Courier New"/>
            </a:endParaRPr>
          </a:p>
          <a:p>
            <a:pPr marL="139700" marR="563880">
              <a:lnSpc>
                <a:spcPct val="100000"/>
              </a:lnSpc>
              <a:spcBef>
                <a:spcPts val="1440"/>
              </a:spcBef>
            </a:pPr>
            <a:r>
              <a:rPr dirty="0" u="sng" sz="1000" spc="-5" b="1">
                <a:solidFill>
                  <a:srgbClr val="205E9E"/>
                </a:solidFill>
                <a:uFill>
                  <a:solidFill>
                    <a:srgbClr val="205E9E"/>
                  </a:solidFill>
                </a:uFill>
                <a:latin typeface="Courier New"/>
                <a:cs typeface="Courier New"/>
                <a:hlinkClick r:id="rId3"/>
              </a:rPr>
              <a:t>https://www.mindful.org/three-tips-for-cultivating- </a:t>
            </a:r>
            <a:r>
              <a:rPr dirty="0" sz="1000" spc="-5" b="1">
                <a:solidFill>
                  <a:srgbClr val="205E9E"/>
                </a:solidFill>
                <a:latin typeface="Courier New"/>
                <a:cs typeface="Courier New"/>
              </a:rPr>
              <a:t> </a:t>
            </a:r>
            <a:r>
              <a:rPr dirty="0" u="sng" sz="1000" spc="-5" b="1">
                <a:solidFill>
                  <a:srgbClr val="205E9E"/>
                </a:solidFill>
                <a:uFill>
                  <a:solidFill>
                    <a:srgbClr val="205E9E"/>
                  </a:solidFill>
                </a:uFill>
                <a:latin typeface="Courier New"/>
                <a:cs typeface="Courier New"/>
                <a:hlinkClick r:id="rId3"/>
              </a:rPr>
              <a:t>humility/</a:t>
            </a:r>
            <a:endParaRPr sz="1000">
              <a:latin typeface="Courier New"/>
              <a:cs typeface="Courier New"/>
            </a:endParaRPr>
          </a:p>
        </p:txBody>
      </p:sp>
      <p:sp>
        <p:nvSpPr>
          <p:cNvPr id="24" name="object 24"/>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Courageous</a:t>
            </a:r>
          </a:p>
        </p:txBody>
      </p:sp>
      <p:sp>
        <p:nvSpPr>
          <p:cNvPr id="22" name="object 22"/>
          <p:cNvSpPr txBox="1"/>
          <p:nvPr/>
        </p:nvSpPr>
        <p:spPr>
          <a:xfrm>
            <a:off x="8682190" y="2023500"/>
            <a:ext cx="3180080" cy="4216400"/>
          </a:xfrm>
          <a:prstGeom prst="rect">
            <a:avLst/>
          </a:prstGeom>
        </p:spPr>
        <p:txBody>
          <a:bodyPr wrap="square" lIns="0" tIns="12700" rIns="0" bIns="0" rtlCol="0" vert="horz">
            <a:spAutoFit/>
          </a:bodyPr>
          <a:lstStyle/>
          <a:p>
            <a:pPr marL="12700" marR="5080">
              <a:lnSpc>
                <a:spcPct val="138900"/>
              </a:lnSpc>
              <a:spcBef>
                <a:spcPts val="100"/>
              </a:spcBef>
            </a:pPr>
            <a:r>
              <a:rPr dirty="0" sz="1800" spc="-5" b="1">
                <a:solidFill>
                  <a:srgbClr val="373838"/>
                </a:solidFill>
                <a:latin typeface="Courier New"/>
                <a:cs typeface="Courier New"/>
              </a:rPr>
              <a:t>Being humble allows us  to have gratitude in  difficult circumstances  and to connect with  others on a genuine  level. A person found  with this quality is  universally loved and  creates a positive  impact on all they  encounter.</a:t>
            </a:r>
            <a:endParaRPr sz="1800">
              <a:latin typeface="Courier New"/>
              <a:cs typeface="Courier New"/>
            </a:endParaRPr>
          </a:p>
        </p:txBody>
      </p:sp>
      <p:sp>
        <p:nvSpPr>
          <p:cNvPr id="23" name="object 23"/>
          <p:cNvSpPr txBox="1"/>
          <p:nvPr/>
        </p:nvSpPr>
        <p:spPr>
          <a:xfrm>
            <a:off x="12479490" y="2034473"/>
            <a:ext cx="4166235" cy="1676400"/>
          </a:xfrm>
          <a:prstGeom prst="rect">
            <a:avLst/>
          </a:prstGeom>
        </p:spPr>
        <p:txBody>
          <a:bodyPr wrap="square" lIns="0" tIns="12700" rIns="0" bIns="0" rtlCol="0" vert="horz">
            <a:spAutoFit/>
          </a:bodyPr>
          <a:lstStyle/>
          <a:p>
            <a:pPr marL="50800" marR="180340">
              <a:lnSpc>
                <a:spcPct val="138900"/>
              </a:lnSpc>
              <a:spcBef>
                <a:spcPts val="100"/>
              </a:spcBef>
              <a:buSzPct val="66666"/>
              <a:buFont typeface="Calibri"/>
              <a:buChar char="●"/>
              <a:tabLst>
                <a:tab pos="274955" algn="l"/>
              </a:tabLst>
            </a:pPr>
            <a:r>
              <a:rPr dirty="0" sz="1800" spc="-5" b="1">
                <a:solidFill>
                  <a:srgbClr val="373838"/>
                </a:solidFill>
                <a:latin typeface="Courier New"/>
                <a:cs typeface="Courier New"/>
              </a:rPr>
              <a:t>The teacher that chooses to  give back through adult</a:t>
            </a:r>
            <a:r>
              <a:rPr dirty="0" sz="1800" b="1">
                <a:solidFill>
                  <a:srgbClr val="373838"/>
                </a:solidFill>
                <a:latin typeface="Courier New"/>
                <a:cs typeface="Courier New"/>
              </a:rPr>
              <a:t> </a:t>
            </a:r>
            <a:r>
              <a:rPr dirty="0" sz="1800" spc="-5" b="1">
                <a:solidFill>
                  <a:srgbClr val="373838"/>
                </a:solidFill>
                <a:latin typeface="Courier New"/>
                <a:cs typeface="Courier New"/>
              </a:rPr>
              <a:t>ed.</a:t>
            </a:r>
            <a:endParaRPr sz="1800">
              <a:latin typeface="Courier New"/>
              <a:cs typeface="Courier New"/>
            </a:endParaRPr>
          </a:p>
          <a:p>
            <a:pPr marL="50800" marR="43180">
              <a:lnSpc>
                <a:spcPct val="138900"/>
              </a:lnSpc>
              <a:spcBef>
                <a:spcPts val="1000"/>
              </a:spcBef>
              <a:buSzPct val="66666"/>
              <a:buFont typeface="Calibri"/>
              <a:buChar char="●"/>
              <a:tabLst>
                <a:tab pos="274955" algn="l"/>
              </a:tabLst>
            </a:pPr>
            <a:r>
              <a:rPr dirty="0" sz="1800" spc="-5" b="1">
                <a:solidFill>
                  <a:srgbClr val="373838"/>
                </a:solidFill>
                <a:latin typeface="Courier New"/>
                <a:cs typeface="Courier New"/>
              </a:rPr>
              <a:t>The administrator that stays  and cleans the restrooms.</a:t>
            </a:r>
            <a:endParaRPr sz="1800">
              <a:latin typeface="Courier New"/>
              <a:cs typeface="Courier New"/>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266700" y="128587"/>
            <a:ext cx="7378700" cy="9730105"/>
            <a:chOff x="266700" y="128587"/>
            <a:chExt cx="7378700" cy="9730105"/>
          </a:xfrm>
        </p:grpSpPr>
        <p:sp>
          <p:nvSpPr>
            <p:cNvPr id="3" name="object 3"/>
            <p:cNvSpPr/>
            <p:nvPr/>
          </p:nvSpPr>
          <p:spPr>
            <a:xfrm>
              <a:off x="1803400" y="6103937"/>
              <a:ext cx="5842000" cy="660400"/>
            </a:xfrm>
            <a:custGeom>
              <a:avLst/>
              <a:gdLst/>
              <a:ahLst/>
              <a:cxnLst/>
              <a:rect l="l" t="t" r="r" b="b"/>
              <a:pathLst>
                <a:path w="5842000" h="660400">
                  <a:moveTo>
                    <a:pt x="5511800" y="0"/>
                  </a:moveTo>
                  <a:lnTo>
                    <a:pt x="330200" y="0"/>
                  </a:lnTo>
                  <a:lnTo>
                    <a:pt x="281406" y="3580"/>
                  </a:lnTo>
                  <a:lnTo>
                    <a:pt x="234835" y="13980"/>
                  </a:lnTo>
                  <a:lnTo>
                    <a:pt x="190998" y="30690"/>
                  </a:lnTo>
                  <a:lnTo>
                    <a:pt x="150404" y="53198"/>
                  </a:lnTo>
                  <a:lnTo>
                    <a:pt x="113566" y="80994"/>
                  </a:lnTo>
                  <a:lnTo>
                    <a:pt x="80994" y="113566"/>
                  </a:lnTo>
                  <a:lnTo>
                    <a:pt x="53198" y="150404"/>
                  </a:lnTo>
                  <a:lnTo>
                    <a:pt x="30690" y="190998"/>
                  </a:lnTo>
                  <a:lnTo>
                    <a:pt x="13980" y="234835"/>
                  </a:lnTo>
                  <a:lnTo>
                    <a:pt x="3580" y="281406"/>
                  </a:lnTo>
                  <a:lnTo>
                    <a:pt x="0" y="330200"/>
                  </a:lnTo>
                  <a:lnTo>
                    <a:pt x="3580" y="378993"/>
                  </a:lnTo>
                  <a:lnTo>
                    <a:pt x="13980" y="425564"/>
                  </a:lnTo>
                  <a:lnTo>
                    <a:pt x="30690" y="469401"/>
                  </a:lnTo>
                  <a:lnTo>
                    <a:pt x="53198" y="509995"/>
                  </a:lnTo>
                  <a:lnTo>
                    <a:pt x="80994" y="546833"/>
                  </a:lnTo>
                  <a:lnTo>
                    <a:pt x="113566" y="579405"/>
                  </a:lnTo>
                  <a:lnTo>
                    <a:pt x="150404" y="607201"/>
                  </a:lnTo>
                  <a:lnTo>
                    <a:pt x="190998" y="629709"/>
                  </a:lnTo>
                  <a:lnTo>
                    <a:pt x="234835" y="646419"/>
                  </a:lnTo>
                  <a:lnTo>
                    <a:pt x="281406" y="656819"/>
                  </a:lnTo>
                  <a:lnTo>
                    <a:pt x="330200" y="660400"/>
                  </a:lnTo>
                  <a:lnTo>
                    <a:pt x="5511800" y="660400"/>
                  </a:lnTo>
                  <a:lnTo>
                    <a:pt x="5560593" y="656819"/>
                  </a:lnTo>
                  <a:lnTo>
                    <a:pt x="5607164" y="646419"/>
                  </a:lnTo>
                  <a:lnTo>
                    <a:pt x="5651001" y="629709"/>
                  </a:lnTo>
                  <a:lnTo>
                    <a:pt x="5691595" y="607201"/>
                  </a:lnTo>
                  <a:lnTo>
                    <a:pt x="5728433" y="579405"/>
                  </a:lnTo>
                  <a:lnTo>
                    <a:pt x="5761005" y="546833"/>
                  </a:lnTo>
                  <a:lnTo>
                    <a:pt x="5788801" y="509995"/>
                  </a:lnTo>
                  <a:lnTo>
                    <a:pt x="5811309" y="469401"/>
                  </a:lnTo>
                  <a:lnTo>
                    <a:pt x="5828019" y="425564"/>
                  </a:lnTo>
                  <a:lnTo>
                    <a:pt x="5838419" y="378993"/>
                  </a:lnTo>
                  <a:lnTo>
                    <a:pt x="5842000" y="330200"/>
                  </a:lnTo>
                  <a:lnTo>
                    <a:pt x="5838419" y="281406"/>
                  </a:lnTo>
                  <a:lnTo>
                    <a:pt x="5828019" y="234835"/>
                  </a:lnTo>
                  <a:lnTo>
                    <a:pt x="5811309" y="190998"/>
                  </a:lnTo>
                  <a:lnTo>
                    <a:pt x="5788801" y="150404"/>
                  </a:lnTo>
                  <a:lnTo>
                    <a:pt x="5761005" y="113566"/>
                  </a:lnTo>
                  <a:lnTo>
                    <a:pt x="5728433" y="80994"/>
                  </a:lnTo>
                  <a:lnTo>
                    <a:pt x="5691595" y="53198"/>
                  </a:lnTo>
                  <a:lnTo>
                    <a:pt x="5651001" y="30690"/>
                  </a:lnTo>
                  <a:lnTo>
                    <a:pt x="5607164" y="13980"/>
                  </a:lnTo>
                  <a:lnTo>
                    <a:pt x="5560593" y="3580"/>
                  </a:lnTo>
                  <a:lnTo>
                    <a:pt x="5511800" y="0"/>
                  </a:lnTo>
                  <a:close/>
                </a:path>
              </a:pathLst>
            </a:custGeom>
            <a:solidFill>
              <a:srgbClr val="F9A059"/>
            </a:solidFill>
          </p:spPr>
          <p:txBody>
            <a:bodyPr wrap="square" lIns="0" tIns="0" rIns="0" bIns="0" rtlCol="0"/>
            <a:lstStyle/>
            <a:p/>
          </p:txBody>
        </p:sp>
        <p:sp>
          <p:nvSpPr>
            <p:cNvPr id="4" name="object 4"/>
            <p:cNvSpPr/>
            <p:nvPr/>
          </p:nvSpPr>
          <p:spPr>
            <a:xfrm>
              <a:off x="2311400" y="1684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5" name="object 5"/>
            <p:cNvSpPr/>
            <p:nvPr/>
          </p:nvSpPr>
          <p:spPr>
            <a:xfrm>
              <a:off x="2311400" y="24780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6" name="object 6"/>
            <p:cNvSpPr/>
            <p:nvPr/>
          </p:nvSpPr>
          <p:spPr>
            <a:xfrm>
              <a:off x="2311400" y="32718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7" name="object 7"/>
            <p:cNvSpPr/>
            <p:nvPr/>
          </p:nvSpPr>
          <p:spPr>
            <a:xfrm>
              <a:off x="2311400" y="40655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8" name="object 8"/>
            <p:cNvSpPr/>
            <p:nvPr/>
          </p:nvSpPr>
          <p:spPr>
            <a:xfrm>
              <a:off x="2311400" y="4859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9" name="object 9"/>
            <p:cNvSpPr/>
            <p:nvPr/>
          </p:nvSpPr>
          <p:spPr>
            <a:xfrm>
              <a:off x="2311400" y="5640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0" name="object 10"/>
            <p:cNvSpPr/>
            <p:nvPr/>
          </p:nvSpPr>
          <p:spPr>
            <a:xfrm>
              <a:off x="2311400" y="64341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1" name="object 11"/>
            <p:cNvSpPr/>
            <p:nvPr/>
          </p:nvSpPr>
          <p:spPr>
            <a:xfrm>
              <a:off x="2311400" y="72278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2" name="object 12"/>
            <p:cNvSpPr/>
            <p:nvPr/>
          </p:nvSpPr>
          <p:spPr>
            <a:xfrm>
              <a:off x="2311400" y="80216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3" name="object 13"/>
            <p:cNvSpPr/>
            <p:nvPr/>
          </p:nvSpPr>
          <p:spPr>
            <a:xfrm>
              <a:off x="2311400" y="8815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4" name="object 14"/>
            <p:cNvSpPr/>
            <p:nvPr/>
          </p:nvSpPr>
          <p:spPr>
            <a:xfrm>
              <a:off x="2025133" y="6365953"/>
              <a:ext cx="212255" cy="147993"/>
            </a:xfrm>
            <a:prstGeom prst="rect">
              <a:avLst/>
            </a:prstGeom>
            <a:blipFill>
              <a:blip r:embed="rId2" cstate="print"/>
              <a:stretch>
                <a:fillRect/>
              </a:stretch>
            </a:blipFill>
          </p:spPr>
          <p:txBody>
            <a:bodyPr wrap="square" lIns="0" tIns="0" rIns="0" bIns="0" rtlCol="0"/>
            <a:lstStyle/>
            <a:p/>
          </p:txBody>
        </p:sp>
      </p:grpSp>
      <p:sp>
        <p:nvSpPr>
          <p:cNvPr id="15" name="object 15"/>
          <p:cNvSpPr txBox="1"/>
          <p:nvPr/>
        </p:nvSpPr>
        <p:spPr>
          <a:xfrm>
            <a:off x="3492500" y="1484434"/>
            <a:ext cx="4597400" cy="6781800"/>
          </a:xfrm>
          <a:prstGeom prst="rect">
            <a:avLst/>
          </a:prstGeom>
        </p:spPr>
        <p:txBody>
          <a:bodyPr wrap="square" lIns="0" tIns="12700" rIns="0" bIns="0" rtlCol="0" vert="horz">
            <a:spAutoFit/>
          </a:bodyPr>
          <a:lstStyle/>
          <a:p>
            <a:pPr marL="12700">
              <a:lnSpc>
                <a:spcPct val="100000"/>
              </a:lnSpc>
              <a:spcBef>
                <a:spcPts val="100"/>
              </a:spcBef>
            </a:pPr>
            <a:r>
              <a:rPr dirty="0" sz="3000" spc="-5" b="1">
                <a:solidFill>
                  <a:srgbClr val="373838"/>
                </a:solidFill>
                <a:latin typeface="Courier New"/>
                <a:cs typeface="Courier New"/>
              </a:rPr>
              <a:t>Creative/Flexible</a:t>
            </a:r>
            <a:endParaRPr sz="3000">
              <a:latin typeface="Courier New"/>
              <a:cs typeface="Courier New"/>
            </a:endParaRPr>
          </a:p>
          <a:p>
            <a:pPr marL="12700" marR="2291080">
              <a:lnSpc>
                <a:spcPct val="172200"/>
              </a:lnSpc>
            </a:pPr>
            <a:r>
              <a:rPr dirty="0" sz="3000" spc="-5" b="1">
                <a:solidFill>
                  <a:srgbClr val="373838"/>
                </a:solidFill>
                <a:latin typeface="Courier New"/>
                <a:cs typeface="Courier New"/>
              </a:rPr>
              <a:t>Wise  Simple  </a:t>
            </a:r>
            <a:r>
              <a:rPr dirty="0" sz="3000" spc="-5" b="1">
                <a:solidFill>
                  <a:srgbClr val="373838"/>
                </a:solidFill>
                <a:latin typeface="Courier New"/>
                <a:cs typeface="Courier New"/>
              </a:rPr>
              <a:t>Empathetic  </a:t>
            </a:r>
            <a:r>
              <a:rPr dirty="0" sz="3000" spc="-5" b="1">
                <a:solidFill>
                  <a:srgbClr val="373838"/>
                </a:solidFill>
                <a:latin typeface="Courier New"/>
                <a:cs typeface="Courier New"/>
              </a:rPr>
              <a:t>Dedicated  Humble</a:t>
            </a:r>
            <a:endParaRPr sz="3000">
              <a:latin typeface="Courier New"/>
              <a:cs typeface="Courier New"/>
            </a:endParaRPr>
          </a:p>
          <a:p>
            <a:pPr marL="12700" marR="5080">
              <a:lnSpc>
                <a:spcPct val="172200"/>
              </a:lnSpc>
            </a:pPr>
            <a:r>
              <a:rPr dirty="0" sz="3000" spc="-5" b="1">
                <a:solidFill>
                  <a:srgbClr val="373838"/>
                </a:solidFill>
                <a:latin typeface="Courier New"/>
                <a:cs typeface="Courier New"/>
              </a:rPr>
              <a:t>Collaborative  Persistent  Organized/Consistent</a:t>
            </a:r>
            <a:endParaRPr sz="3000">
              <a:latin typeface="Courier New"/>
              <a:cs typeface="Courier New"/>
            </a:endParaRPr>
          </a:p>
        </p:txBody>
      </p:sp>
      <p:sp>
        <p:nvSpPr>
          <p:cNvPr id="17" name="object 17"/>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Courageous</a:t>
            </a:r>
          </a:p>
        </p:txBody>
      </p:sp>
      <p:sp>
        <p:nvSpPr>
          <p:cNvPr id="16" name="object 16"/>
          <p:cNvSpPr txBox="1">
            <a:spLocks noGrp="1"/>
          </p:cNvSpPr>
          <p:nvPr>
            <p:ph type="title"/>
          </p:nvPr>
        </p:nvSpPr>
        <p:spPr>
          <a:prstGeom prst="rect"/>
        </p:spPr>
        <p:txBody>
          <a:bodyPr wrap="square" lIns="0" tIns="12700" rIns="0" bIns="0" rtlCol="0" vert="horz">
            <a:spAutoFit/>
          </a:bodyPr>
          <a:lstStyle/>
          <a:p>
            <a:pPr marL="1926589">
              <a:lnSpc>
                <a:spcPct val="100000"/>
              </a:lnSpc>
              <a:spcBef>
                <a:spcPts val="100"/>
              </a:spcBef>
            </a:pPr>
            <a:r>
              <a:rPr dirty="0" spc="-5"/>
              <a:t>10 Qualities of a Great Adult</a:t>
            </a:r>
            <a:r>
              <a:rPr dirty="0" spc="40"/>
              <a:t> </a:t>
            </a:r>
            <a:r>
              <a:rPr dirty="0" spc="-5"/>
              <a:t>Educator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266700" y="128587"/>
            <a:ext cx="7378700" cy="9730105"/>
            <a:chOff x="266700" y="128587"/>
            <a:chExt cx="7378700" cy="9730105"/>
          </a:xfrm>
        </p:grpSpPr>
        <p:sp>
          <p:nvSpPr>
            <p:cNvPr id="3" name="object 3"/>
            <p:cNvSpPr/>
            <p:nvPr/>
          </p:nvSpPr>
          <p:spPr>
            <a:xfrm>
              <a:off x="1803400" y="6103937"/>
              <a:ext cx="5842000" cy="660400"/>
            </a:xfrm>
            <a:custGeom>
              <a:avLst/>
              <a:gdLst/>
              <a:ahLst/>
              <a:cxnLst/>
              <a:rect l="l" t="t" r="r" b="b"/>
              <a:pathLst>
                <a:path w="5842000" h="660400">
                  <a:moveTo>
                    <a:pt x="5511800" y="0"/>
                  </a:moveTo>
                  <a:lnTo>
                    <a:pt x="330200" y="0"/>
                  </a:lnTo>
                  <a:lnTo>
                    <a:pt x="281406" y="3580"/>
                  </a:lnTo>
                  <a:lnTo>
                    <a:pt x="234835" y="13980"/>
                  </a:lnTo>
                  <a:lnTo>
                    <a:pt x="190998" y="30690"/>
                  </a:lnTo>
                  <a:lnTo>
                    <a:pt x="150404" y="53198"/>
                  </a:lnTo>
                  <a:lnTo>
                    <a:pt x="113566" y="80994"/>
                  </a:lnTo>
                  <a:lnTo>
                    <a:pt x="80994" y="113566"/>
                  </a:lnTo>
                  <a:lnTo>
                    <a:pt x="53198" y="150404"/>
                  </a:lnTo>
                  <a:lnTo>
                    <a:pt x="30690" y="190998"/>
                  </a:lnTo>
                  <a:lnTo>
                    <a:pt x="13980" y="234835"/>
                  </a:lnTo>
                  <a:lnTo>
                    <a:pt x="3580" y="281406"/>
                  </a:lnTo>
                  <a:lnTo>
                    <a:pt x="0" y="330200"/>
                  </a:lnTo>
                  <a:lnTo>
                    <a:pt x="3580" y="378993"/>
                  </a:lnTo>
                  <a:lnTo>
                    <a:pt x="13980" y="425564"/>
                  </a:lnTo>
                  <a:lnTo>
                    <a:pt x="30690" y="469401"/>
                  </a:lnTo>
                  <a:lnTo>
                    <a:pt x="53198" y="509995"/>
                  </a:lnTo>
                  <a:lnTo>
                    <a:pt x="80994" y="546833"/>
                  </a:lnTo>
                  <a:lnTo>
                    <a:pt x="113566" y="579405"/>
                  </a:lnTo>
                  <a:lnTo>
                    <a:pt x="150404" y="607201"/>
                  </a:lnTo>
                  <a:lnTo>
                    <a:pt x="190998" y="629709"/>
                  </a:lnTo>
                  <a:lnTo>
                    <a:pt x="234835" y="646419"/>
                  </a:lnTo>
                  <a:lnTo>
                    <a:pt x="281406" y="656819"/>
                  </a:lnTo>
                  <a:lnTo>
                    <a:pt x="330200" y="660400"/>
                  </a:lnTo>
                  <a:lnTo>
                    <a:pt x="5511800" y="660400"/>
                  </a:lnTo>
                  <a:lnTo>
                    <a:pt x="5560593" y="656819"/>
                  </a:lnTo>
                  <a:lnTo>
                    <a:pt x="5607164" y="646419"/>
                  </a:lnTo>
                  <a:lnTo>
                    <a:pt x="5651001" y="629709"/>
                  </a:lnTo>
                  <a:lnTo>
                    <a:pt x="5691595" y="607201"/>
                  </a:lnTo>
                  <a:lnTo>
                    <a:pt x="5728433" y="579405"/>
                  </a:lnTo>
                  <a:lnTo>
                    <a:pt x="5761005" y="546833"/>
                  </a:lnTo>
                  <a:lnTo>
                    <a:pt x="5788801" y="509995"/>
                  </a:lnTo>
                  <a:lnTo>
                    <a:pt x="5811309" y="469401"/>
                  </a:lnTo>
                  <a:lnTo>
                    <a:pt x="5828019" y="425564"/>
                  </a:lnTo>
                  <a:lnTo>
                    <a:pt x="5838419" y="378993"/>
                  </a:lnTo>
                  <a:lnTo>
                    <a:pt x="5842000" y="330200"/>
                  </a:lnTo>
                  <a:lnTo>
                    <a:pt x="5838419" y="281406"/>
                  </a:lnTo>
                  <a:lnTo>
                    <a:pt x="5828019" y="234835"/>
                  </a:lnTo>
                  <a:lnTo>
                    <a:pt x="5811309" y="190998"/>
                  </a:lnTo>
                  <a:lnTo>
                    <a:pt x="5788801" y="150404"/>
                  </a:lnTo>
                  <a:lnTo>
                    <a:pt x="5761005" y="113566"/>
                  </a:lnTo>
                  <a:lnTo>
                    <a:pt x="5728433" y="80994"/>
                  </a:lnTo>
                  <a:lnTo>
                    <a:pt x="5691595" y="53198"/>
                  </a:lnTo>
                  <a:lnTo>
                    <a:pt x="5651001" y="30690"/>
                  </a:lnTo>
                  <a:lnTo>
                    <a:pt x="5607164" y="13980"/>
                  </a:lnTo>
                  <a:lnTo>
                    <a:pt x="5560593" y="3580"/>
                  </a:lnTo>
                  <a:lnTo>
                    <a:pt x="5511800" y="0"/>
                  </a:lnTo>
                  <a:close/>
                </a:path>
              </a:pathLst>
            </a:custGeom>
            <a:solidFill>
              <a:srgbClr val="F9A059"/>
            </a:solidFill>
          </p:spPr>
          <p:txBody>
            <a:bodyPr wrap="square" lIns="0" tIns="0" rIns="0" bIns="0" rtlCol="0"/>
            <a:lstStyle/>
            <a:p/>
          </p:txBody>
        </p:sp>
        <p:sp>
          <p:nvSpPr>
            <p:cNvPr id="4" name="object 4"/>
            <p:cNvSpPr/>
            <p:nvPr/>
          </p:nvSpPr>
          <p:spPr>
            <a:xfrm>
              <a:off x="2311400" y="1684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5" name="object 5"/>
            <p:cNvSpPr/>
            <p:nvPr/>
          </p:nvSpPr>
          <p:spPr>
            <a:xfrm>
              <a:off x="2311400" y="24780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6" name="object 6"/>
            <p:cNvSpPr/>
            <p:nvPr/>
          </p:nvSpPr>
          <p:spPr>
            <a:xfrm>
              <a:off x="2311400" y="32718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7" name="object 7"/>
            <p:cNvSpPr/>
            <p:nvPr/>
          </p:nvSpPr>
          <p:spPr>
            <a:xfrm>
              <a:off x="2311400" y="40655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8" name="object 8"/>
            <p:cNvSpPr/>
            <p:nvPr/>
          </p:nvSpPr>
          <p:spPr>
            <a:xfrm>
              <a:off x="2311400" y="4859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9" name="object 9"/>
            <p:cNvSpPr/>
            <p:nvPr/>
          </p:nvSpPr>
          <p:spPr>
            <a:xfrm>
              <a:off x="2311400" y="5640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0" name="object 10"/>
            <p:cNvSpPr/>
            <p:nvPr/>
          </p:nvSpPr>
          <p:spPr>
            <a:xfrm>
              <a:off x="2311400" y="64341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1" name="object 11"/>
            <p:cNvSpPr/>
            <p:nvPr/>
          </p:nvSpPr>
          <p:spPr>
            <a:xfrm>
              <a:off x="2311400" y="72278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2" name="object 12"/>
            <p:cNvSpPr/>
            <p:nvPr/>
          </p:nvSpPr>
          <p:spPr>
            <a:xfrm>
              <a:off x="2311400" y="80216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3" name="object 13"/>
            <p:cNvSpPr/>
            <p:nvPr/>
          </p:nvSpPr>
          <p:spPr>
            <a:xfrm>
              <a:off x="2311400" y="8815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4" name="object 14"/>
            <p:cNvSpPr/>
            <p:nvPr/>
          </p:nvSpPr>
          <p:spPr>
            <a:xfrm>
              <a:off x="2025133" y="6365953"/>
              <a:ext cx="212255" cy="147993"/>
            </a:xfrm>
            <a:prstGeom prst="rect">
              <a:avLst/>
            </a:prstGeom>
            <a:blipFill>
              <a:blip r:embed="rId2" cstate="print"/>
              <a:stretch>
                <a:fillRect/>
              </a:stretch>
            </a:blipFill>
          </p:spPr>
          <p:txBody>
            <a:bodyPr wrap="square" lIns="0" tIns="0" rIns="0" bIns="0" rtlCol="0"/>
            <a:lstStyle/>
            <a:p/>
          </p:txBody>
        </p:sp>
      </p:grpSp>
      <p:sp>
        <p:nvSpPr>
          <p:cNvPr id="15" name="object 15"/>
          <p:cNvSpPr txBox="1">
            <a:spLocks noGrp="1"/>
          </p:cNvSpPr>
          <p:nvPr>
            <p:ph idx="2" sz="half"/>
          </p:nvPr>
        </p:nvSpPr>
        <p:spPr>
          <a:prstGeom prst="rect"/>
        </p:spPr>
        <p:txBody>
          <a:bodyPr wrap="square" lIns="0" tIns="12700" rIns="0" bIns="0" rtlCol="0" vert="horz">
            <a:spAutoFit/>
          </a:bodyPr>
          <a:lstStyle/>
          <a:p>
            <a:pPr marL="12700">
              <a:lnSpc>
                <a:spcPct val="100000"/>
              </a:lnSpc>
              <a:spcBef>
                <a:spcPts val="100"/>
              </a:spcBef>
            </a:pPr>
            <a:r>
              <a:rPr dirty="0" spc="-5"/>
              <a:t>Creative/Flexible</a:t>
            </a:r>
          </a:p>
          <a:p>
            <a:pPr marL="12700" marR="2291080">
              <a:lnSpc>
                <a:spcPct val="172200"/>
              </a:lnSpc>
            </a:pPr>
            <a:r>
              <a:rPr dirty="0" spc="-5"/>
              <a:t>Wise  Simple  </a:t>
            </a:r>
            <a:r>
              <a:rPr dirty="0" spc="-5"/>
              <a:t>Empathetic  </a:t>
            </a:r>
            <a:r>
              <a:rPr dirty="0" spc="-5"/>
              <a:t>Dedicated  Humble</a:t>
            </a:r>
          </a:p>
          <a:p>
            <a:pPr marL="12700" marR="5080">
              <a:lnSpc>
                <a:spcPct val="172200"/>
              </a:lnSpc>
            </a:pPr>
            <a:r>
              <a:rPr dirty="0" spc="-5"/>
              <a:t>Collaborative  Persistent  Organized/Consistent</a:t>
            </a:r>
          </a:p>
        </p:txBody>
      </p:sp>
      <p:sp>
        <p:nvSpPr>
          <p:cNvPr id="16" name="object 16"/>
          <p:cNvSpPr txBox="1"/>
          <p:nvPr/>
        </p:nvSpPr>
        <p:spPr>
          <a:xfrm>
            <a:off x="8682190" y="1506090"/>
            <a:ext cx="1701800" cy="330200"/>
          </a:xfrm>
          <a:prstGeom prst="rect">
            <a:avLst/>
          </a:prstGeom>
        </p:spPr>
        <p:txBody>
          <a:bodyPr wrap="square" lIns="0" tIns="12700" rIns="0" bIns="0" rtlCol="0" vert="horz">
            <a:spAutoFit/>
          </a:bodyPr>
          <a:lstStyle/>
          <a:p>
            <a:pPr marL="12700">
              <a:lnSpc>
                <a:spcPct val="100000"/>
              </a:lnSpc>
              <a:spcBef>
                <a:spcPts val="100"/>
              </a:spcBef>
            </a:pPr>
            <a:r>
              <a:rPr dirty="0" sz="2000" spc="-5" b="1">
                <a:solidFill>
                  <a:srgbClr val="373838"/>
                </a:solidFill>
                <a:latin typeface="Courier New"/>
                <a:cs typeface="Courier New"/>
              </a:rPr>
              <a:t>What is</a:t>
            </a:r>
            <a:r>
              <a:rPr dirty="0" sz="2000" spc="-60" b="1">
                <a:solidFill>
                  <a:srgbClr val="373838"/>
                </a:solidFill>
                <a:latin typeface="Courier New"/>
                <a:cs typeface="Courier New"/>
              </a:rPr>
              <a:t> </a:t>
            </a:r>
            <a:r>
              <a:rPr dirty="0" sz="2000" spc="-5" b="1">
                <a:solidFill>
                  <a:srgbClr val="373838"/>
                </a:solidFill>
                <a:latin typeface="Courier New"/>
                <a:cs typeface="Courier New"/>
              </a:rPr>
              <a:t>it?</a:t>
            </a:r>
            <a:endParaRPr sz="2000">
              <a:latin typeface="Courier New"/>
              <a:cs typeface="Courier New"/>
            </a:endParaRPr>
          </a:p>
        </p:txBody>
      </p:sp>
      <p:sp>
        <p:nvSpPr>
          <p:cNvPr id="17" name="object 17"/>
          <p:cNvSpPr txBox="1">
            <a:spLocks noGrp="1"/>
          </p:cNvSpPr>
          <p:nvPr>
            <p:ph type="title"/>
          </p:nvPr>
        </p:nvSpPr>
        <p:spPr>
          <a:prstGeom prst="rect"/>
        </p:spPr>
        <p:txBody>
          <a:bodyPr wrap="square" lIns="0" tIns="12700" rIns="0" bIns="0" rtlCol="0" vert="horz">
            <a:spAutoFit/>
          </a:bodyPr>
          <a:lstStyle/>
          <a:p>
            <a:pPr marL="1926589">
              <a:lnSpc>
                <a:spcPct val="100000"/>
              </a:lnSpc>
              <a:spcBef>
                <a:spcPts val="100"/>
              </a:spcBef>
            </a:pPr>
            <a:r>
              <a:rPr dirty="0" spc="-5"/>
              <a:t>10 Qualities of a Great Adult</a:t>
            </a:r>
            <a:r>
              <a:rPr dirty="0" spc="40"/>
              <a:t> </a:t>
            </a:r>
            <a:r>
              <a:rPr dirty="0" spc="-5"/>
              <a:t>Educator</a:t>
            </a:r>
          </a:p>
        </p:txBody>
      </p:sp>
      <p:sp>
        <p:nvSpPr>
          <p:cNvPr id="18" name="object 18"/>
          <p:cNvSpPr/>
          <p:nvPr/>
        </p:nvSpPr>
        <p:spPr>
          <a:xfrm>
            <a:off x="8567890" y="1947862"/>
            <a:ext cx="3429000" cy="6651625"/>
          </a:xfrm>
          <a:custGeom>
            <a:avLst/>
            <a:gdLst/>
            <a:ahLst/>
            <a:cxnLst/>
            <a:rect l="l" t="t" r="r" b="b"/>
            <a:pathLst>
              <a:path w="3429000" h="6651625">
                <a:moveTo>
                  <a:pt x="3175000" y="0"/>
                </a:moveTo>
                <a:lnTo>
                  <a:pt x="254000" y="0"/>
                </a:lnTo>
                <a:lnTo>
                  <a:pt x="208342" y="4092"/>
                </a:lnTo>
                <a:lnTo>
                  <a:pt x="165369" y="15890"/>
                </a:lnTo>
                <a:lnTo>
                  <a:pt x="125799" y="34677"/>
                </a:lnTo>
                <a:lnTo>
                  <a:pt x="90349" y="59736"/>
                </a:lnTo>
                <a:lnTo>
                  <a:pt x="59736" y="90349"/>
                </a:lnTo>
                <a:lnTo>
                  <a:pt x="34677" y="125799"/>
                </a:lnTo>
                <a:lnTo>
                  <a:pt x="15890" y="165369"/>
                </a:lnTo>
                <a:lnTo>
                  <a:pt x="4092" y="208342"/>
                </a:lnTo>
                <a:lnTo>
                  <a:pt x="0" y="254000"/>
                </a:lnTo>
                <a:lnTo>
                  <a:pt x="0" y="6397625"/>
                </a:lnTo>
                <a:lnTo>
                  <a:pt x="4092" y="6443279"/>
                </a:lnTo>
                <a:lnTo>
                  <a:pt x="15890" y="6486250"/>
                </a:lnTo>
                <a:lnTo>
                  <a:pt x="34677" y="6525819"/>
                </a:lnTo>
                <a:lnTo>
                  <a:pt x="59736" y="6561270"/>
                </a:lnTo>
                <a:lnTo>
                  <a:pt x="90349" y="6591884"/>
                </a:lnTo>
                <a:lnTo>
                  <a:pt x="125799" y="6616944"/>
                </a:lnTo>
                <a:lnTo>
                  <a:pt x="165369" y="6635733"/>
                </a:lnTo>
                <a:lnTo>
                  <a:pt x="208342" y="6647532"/>
                </a:lnTo>
                <a:lnTo>
                  <a:pt x="254000" y="6651625"/>
                </a:lnTo>
                <a:lnTo>
                  <a:pt x="3175000" y="6651625"/>
                </a:lnTo>
                <a:lnTo>
                  <a:pt x="3220657" y="6647532"/>
                </a:lnTo>
                <a:lnTo>
                  <a:pt x="3263630" y="6635733"/>
                </a:lnTo>
                <a:lnTo>
                  <a:pt x="3303200" y="6616944"/>
                </a:lnTo>
                <a:lnTo>
                  <a:pt x="3338650" y="6591884"/>
                </a:lnTo>
                <a:lnTo>
                  <a:pt x="3369263" y="6561270"/>
                </a:lnTo>
                <a:lnTo>
                  <a:pt x="3394322" y="6525819"/>
                </a:lnTo>
                <a:lnTo>
                  <a:pt x="3413109" y="6486250"/>
                </a:lnTo>
                <a:lnTo>
                  <a:pt x="3424907" y="6443279"/>
                </a:lnTo>
                <a:lnTo>
                  <a:pt x="3429000" y="6397625"/>
                </a:lnTo>
                <a:lnTo>
                  <a:pt x="3429000" y="254000"/>
                </a:lnTo>
                <a:lnTo>
                  <a:pt x="3424907" y="208342"/>
                </a:lnTo>
                <a:lnTo>
                  <a:pt x="3413109" y="165369"/>
                </a:lnTo>
                <a:lnTo>
                  <a:pt x="3394322" y="125799"/>
                </a:lnTo>
                <a:lnTo>
                  <a:pt x="3369263" y="90349"/>
                </a:lnTo>
                <a:lnTo>
                  <a:pt x="3338650" y="59736"/>
                </a:lnTo>
                <a:lnTo>
                  <a:pt x="3303200" y="34677"/>
                </a:lnTo>
                <a:lnTo>
                  <a:pt x="3263630" y="15890"/>
                </a:lnTo>
                <a:lnTo>
                  <a:pt x="3220657" y="4092"/>
                </a:lnTo>
                <a:lnTo>
                  <a:pt x="3175000" y="0"/>
                </a:lnTo>
                <a:close/>
              </a:path>
            </a:pathLst>
          </a:custGeom>
          <a:solidFill>
            <a:srgbClr val="F9A059"/>
          </a:solidFill>
        </p:spPr>
        <p:txBody>
          <a:bodyPr wrap="square" lIns="0" tIns="0" rIns="0" bIns="0" rtlCol="0"/>
          <a:lstStyle/>
          <a:p/>
        </p:txBody>
      </p:sp>
      <p:sp>
        <p:nvSpPr>
          <p:cNvPr id="19" name="object 19"/>
          <p:cNvSpPr txBox="1"/>
          <p:nvPr/>
        </p:nvSpPr>
        <p:spPr>
          <a:xfrm>
            <a:off x="8682190" y="2023500"/>
            <a:ext cx="2768600" cy="1549400"/>
          </a:xfrm>
          <a:prstGeom prst="rect">
            <a:avLst/>
          </a:prstGeom>
        </p:spPr>
        <p:txBody>
          <a:bodyPr wrap="square" lIns="0" tIns="12700" rIns="0" bIns="0" rtlCol="0" vert="horz">
            <a:spAutoFit/>
          </a:bodyPr>
          <a:lstStyle/>
          <a:p>
            <a:pPr marL="12700" marR="5080">
              <a:lnSpc>
                <a:spcPct val="138900"/>
              </a:lnSpc>
              <a:spcBef>
                <a:spcPts val="100"/>
              </a:spcBef>
            </a:pPr>
            <a:r>
              <a:rPr dirty="0" sz="1800" spc="-5" b="1">
                <a:solidFill>
                  <a:srgbClr val="373838"/>
                </a:solidFill>
                <a:latin typeface="Courier New"/>
                <a:cs typeface="Courier New"/>
              </a:rPr>
              <a:t>Working well with  others and sharing  ideas is often  difficult for</a:t>
            </a:r>
            <a:r>
              <a:rPr dirty="0" sz="1800" spc="-20" b="1">
                <a:solidFill>
                  <a:srgbClr val="373838"/>
                </a:solidFill>
                <a:latin typeface="Courier New"/>
                <a:cs typeface="Courier New"/>
              </a:rPr>
              <a:t> </a:t>
            </a:r>
            <a:r>
              <a:rPr dirty="0" sz="1800" spc="-5" b="1">
                <a:solidFill>
                  <a:srgbClr val="373838"/>
                </a:solidFill>
                <a:latin typeface="Courier New"/>
                <a:cs typeface="Courier New"/>
              </a:rPr>
              <a:t>people</a:t>
            </a:r>
            <a:endParaRPr sz="1800">
              <a:latin typeface="Courier New"/>
              <a:cs typeface="Courier New"/>
            </a:endParaRPr>
          </a:p>
        </p:txBody>
      </p:sp>
      <p:sp>
        <p:nvSpPr>
          <p:cNvPr id="21" name="object 21"/>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Courageous</a:t>
            </a:r>
          </a:p>
        </p:txBody>
      </p:sp>
      <p:sp>
        <p:nvSpPr>
          <p:cNvPr id="20" name="object 20"/>
          <p:cNvSpPr txBox="1"/>
          <p:nvPr/>
        </p:nvSpPr>
        <p:spPr>
          <a:xfrm>
            <a:off x="8682190" y="3547501"/>
            <a:ext cx="3180080" cy="3835400"/>
          </a:xfrm>
          <a:prstGeom prst="rect">
            <a:avLst/>
          </a:prstGeom>
        </p:spPr>
        <p:txBody>
          <a:bodyPr wrap="square" lIns="0" tIns="12700" rIns="0" bIns="0" rtlCol="0" vert="horz">
            <a:spAutoFit/>
          </a:bodyPr>
          <a:lstStyle/>
          <a:p>
            <a:pPr marL="12700" marR="5080">
              <a:lnSpc>
                <a:spcPct val="138900"/>
              </a:lnSpc>
              <a:spcBef>
                <a:spcPts val="100"/>
              </a:spcBef>
              <a:tabLst>
                <a:tab pos="2618105" algn="l"/>
              </a:tabLst>
            </a:pPr>
            <a:r>
              <a:rPr dirty="0" sz="1800" spc="-5" b="1">
                <a:solidFill>
                  <a:srgbClr val="373838"/>
                </a:solidFill>
                <a:latin typeface="Courier New"/>
                <a:cs typeface="Courier New"/>
              </a:rPr>
              <a:t>in</a:t>
            </a:r>
            <a:r>
              <a:rPr dirty="0" sz="1800" spc="15" b="1">
                <a:solidFill>
                  <a:srgbClr val="373838"/>
                </a:solidFill>
                <a:latin typeface="Courier New"/>
                <a:cs typeface="Courier New"/>
              </a:rPr>
              <a:t> </a:t>
            </a:r>
            <a:r>
              <a:rPr dirty="0" sz="1800" spc="-5" b="1">
                <a:solidFill>
                  <a:srgbClr val="373838"/>
                </a:solidFill>
                <a:latin typeface="Courier New"/>
                <a:cs typeface="Courier New"/>
              </a:rPr>
              <a:t>the</a:t>
            </a:r>
            <a:r>
              <a:rPr dirty="0" sz="1800" spc="20" b="1">
                <a:solidFill>
                  <a:srgbClr val="373838"/>
                </a:solidFill>
                <a:latin typeface="Courier New"/>
                <a:cs typeface="Courier New"/>
              </a:rPr>
              <a:t> </a:t>
            </a:r>
            <a:r>
              <a:rPr dirty="0" sz="1800" spc="-5" b="1">
                <a:solidFill>
                  <a:srgbClr val="373838"/>
                </a:solidFill>
                <a:latin typeface="Courier New"/>
                <a:cs typeface="Courier New"/>
              </a:rPr>
              <a:t>workplace,	but  having an attitude of  collaboration leads to  powerful learning and  success. Sharing your  ideas and listening to  others while pulling  your weight on the team  are marks of a great  educator.</a:t>
            </a:r>
            <a:endParaRPr sz="1800">
              <a:latin typeface="Courier New"/>
              <a:cs typeface="Courier New"/>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266700" y="128587"/>
            <a:ext cx="7378700" cy="9730105"/>
            <a:chOff x="266700" y="128587"/>
            <a:chExt cx="7378700" cy="9730105"/>
          </a:xfrm>
        </p:grpSpPr>
        <p:sp>
          <p:nvSpPr>
            <p:cNvPr id="3" name="object 3"/>
            <p:cNvSpPr/>
            <p:nvPr/>
          </p:nvSpPr>
          <p:spPr>
            <a:xfrm>
              <a:off x="1803400" y="6103937"/>
              <a:ext cx="5842000" cy="660400"/>
            </a:xfrm>
            <a:custGeom>
              <a:avLst/>
              <a:gdLst/>
              <a:ahLst/>
              <a:cxnLst/>
              <a:rect l="l" t="t" r="r" b="b"/>
              <a:pathLst>
                <a:path w="5842000" h="660400">
                  <a:moveTo>
                    <a:pt x="5511800" y="0"/>
                  </a:moveTo>
                  <a:lnTo>
                    <a:pt x="330200" y="0"/>
                  </a:lnTo>
                  <a:lnTo>
                    <a:pt x="281406" y="3580"/>
                  </a:lnTo>
                  <a:lnTo>
                    <a:pt x="234835" y="13980"/>
                  </a:lnTo>
                  <a:lnTo>
                    <a:pt x="190998" y="30690"/>
                  </a:lnTo>
                  <a:lnTo>
                    <a:pt x="150404" y="53198"/>
                  </a:lnTo>
                  <a:lnTo>
                    <a:pt x="113566" y="80994"/>
                  </a:lnTo>
                  <a:lnTo>
                    <a:pt x="80994" y="113566"/>
                  </a:lnTo>
                  <a:lnTo>
                    <a:pt x="53198" y="150404"/>
                  </a:lnTo>
                  <a:lnTo>
                    <a:pt x="30690" y="190998"/>
                  </a:lnTo>
                  <a:lnTo>
                    <a:pt x="13980" y="234835"/>
                  </a:lnTo>
                  <a:lnTo>
                    <a:pt x="3580" y="281406"/>
                  </a:lnTo>
                  <a:lnTo>
                    <a:pt x="0" y="330200"/>
                  </a:lnTo>
                  <a:lnTo>
                    <a:pt x="3580" y="378993"/>
                  </a:lnTo>
                  <a:lnTo>
                    <a:pt x="13980" y="425564"/>
                  </a:lnTo>
                  <a:lnTo>
                    <a:pt x="30690" y="469401"/>
                  </a:lnTo>
                  <a:lnTo>
                    <a:pt x="53198" y="509995"/>
                  </a:lnTo>
                  <a:lnTo>
                    <a:pt x="80994" y="546833"/>
                  </a:lnTo>
                  <a:lnTo>
                    <a:pt x="113566" y="579405"/>
                  </a:lnTo>
                  <a:lnTo>
                    <a:pt x="150404" y="607201"/>
                  </a:lnTo>
                  <a:lnTo>
                    <a:pt x="190998" y="629709"/>
                  </a:lnTo>
                  <a:lnTo>
                    <a:pt x="234835" y="646419"/>
                  </a:lnTo>
                  <a:lnTo>
                    <a:pt x="281406" y="656819"/>
                  </a:lnTo>
                  <a:lnTo>
                    <a:pt x="330200" y="660400"/>
                  </a:lnTo>
                  <a:lnTo>
                    <a:pt x="5511800" y="660400"/>
                  </a:lnTo>
                  <a:lnTo>
                    <a:pt x="5560593" y="656819"/>
                  </a:lnTo>
                  <a:lnTo>
                    <a:pt x="5607164" y="646419"/>
                  </a:lnTo>
                  <a:lnTo>
                    <a:pt x="5651001" y="629709"/>
                  </a:lnTo>
                  <a:lnTo>
                    <a:pt x="5691595" y="607201"/>
                  </a:lnTo>
                  <a:lnTo>
                    <a:pt x="5728433" y="579405"/>
                  </a:lnTo>
                  <a:lnTo>
                    <a:pt x="5761005" y="546833"/>
                  </a:lnTo>
                  <a:lnTo>
                    <a:pt x="5788801" y="509995"/>
                  </a:lnTo>
                  <a:lnTo>
                    <a:pt x="5811309" y="469401"/>
                  </a:lnTo>
                  <a:lnTo>
                    <a:pt x="5828019" y="425564"/>
                  </a:lnTo>
                  <a:lnTo>
                    <a:pt x="5838419" y="378993"/>
                  </a:lnTo>
                  <a:lnTo>
                    <a:pt x="5842000" y="330200"/>
                  </a:lnTo>
                  <a:lnTo>
                    <a:pt x="5838419" y="281406"/>
                  </a:lnTo>
                  <a:lnTo>
                    <a:pt x="5828019" y="234835"/>
                  </a:lnTo>
                  <a:lnTo>
                    <a:pt x="5811309" y="190998"/>
                  </a:lnTo>
                  <a:lnTo>
                    <a:pt x="5788801" y="150404"/>
                  </a:lnTo>
                  <a:lnTo>
                    <a:pt x="5761005" y="113566"/>
                  </a:lnTo>
                  <a:lnTo>
                    <a:pt x="5728433" y="80994"/>
                  </a:lnTo>
                  <a:lnTo>
                    <a:pt x="5691595" y="53198"/>
                  </a:lnTo>
                  <a:lnTo>
                    <a:pt x="5651001" y="30690"/>
                  </a:lnTo>
                  <a:lnTo>
                    <a:pt x="5607164" y="13980"/>
                  </a:lnTo>
                  <a:lnTo>
                    <a:pt x="5560593" y="3580"/>
                  </a:lnTo>
                  <a:lnTo>
                    <a:pt x="5511800" y="0"/>
                  </a:lnTo>
                  <a:close/>
                </a:path>
              </a:pathLst>
            </a:custGeom>
            <a:solidFill>
              <a:srgbClr val="F9A059"/>
            </a:solidFill>
          </p:spPr>
          <p:txBody>
            <a:bodyPr wrap="square" lIns="0" tIns="0" rIns="0" bIns="0" rtlCol="0"/>
            <a:lstStyle/>
            <a:p/>
          </p:txBody>
        </p:sp>
        <p:sp>
          <p:nvSpPr>
            <p:cNvPr id="4" name="object 4"/>
            <p:cNvSpPr/>
            <p:nvPr/>
          </p:nvSpPr>
          <p:spPr>
            <a:xfrm>
              <a:off x="2311400" y="1684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5" name="object 5"/>
            <p:cNvSpPr/>
            <p:nvPr/>
          </p:nvSpPr>
          <p:spPr>
            <a:xfrm>
              <a:off x="2311400" y="24780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6" name="object 6"/>
            <p:cNvSpPr/>
            <p:nvPr/>
          </p:nvSpPr>
          <p:spPr>
            <a:xfrm>
              <a:off x="2311400" y="32718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7" name="object 7"/>
            <p:cNvSpPr/>
            <p:nvPr/>
          </p:nvSpPr>
          <p:spPr>
            <a:xfrm>
              <a:off x="2311400" y="40655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8" name="object 8"/>
            <p:cNvSpPr/>
            <p:nvPr/>
          </p:nvSpPr>
          <p:spPr>
            <a:xfrm>
              <a:off x="2311400" y="4859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9" name="object 9"/>
            <p:cNvSpPr/>
            <p:nvPr/>
          </p:nvSpPr>
          <p:spPr>
            <a:xfrm>
              <a:off x="2311400" y="5640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0" name="object 10"/>
            <p:cNvSpPr/>
            <p:nvPr/>
          </p:nvSpPr>
          <p:spPr>
            <a:xfrm>
              <a:off x="2311400" y="64341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1" name="object 11"/>
            <p:cNvSpPr/>
            <p:nvPr/>
          </p:nvSpPr>
          <p:spPr>
            <a:xfrm>
              <a:off x="2311400" y="72278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2" name="object 12"/>
            <p:cNvSpPr/>
            <p:nvPr/>
          </p:nvSpPr>
          <p:spPr>
            <a:xfrm>
              <a:off x="2311400" y="80216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3" name="object 13"/>
            <p:cNvSpPr/>
            <p:nvPr/>
          </p:nvSpPr>
          <p:spPr>
            <a:xfrm>
              <a:off x="2311400" y="8815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4" name="object 14"/>
            <p:cNvSpPr/>
            <p:nvPr/>
          </p:nvSpPr>
          <p:spPr>
            <a:xfrm>
              <a:off x="2025133" y="6365953"/>
              <a:ext cx="212255" cy="147993"/>
            </a:xfrm>
            <a:prstGeom prst="rect">
              <a:avLst/>
            </a:prstGeom>
            <a:blipFill>
              <a:blip r:embed="rId2" cstate="print"/>
              <a:stretch>
                <a:fillRect/>
              </a:stretch>
            </a:blipFill>
          </p:spPr>
          <p:txBody>
            <a:bodyPr wrap="square" lIns="0" tIns="0" rIns="0" bIns="0" rtlCol="0"/>
            <a:lstStyle/>
            <a:p/>
          </p:txBody>
        </p:sp>
      </p:grpSp>
      <p:sp>
        <p:nvSpPr>
          <p:cNvPr id="15" name="object 15"/>
          <p:cNvSpPr txBox="1">
            <a:spLocks noGrp="1"/>
          </p:cNvSpPr>
          <p:nvPr>
            <p:ph idx="2" sz="half"/>
          </p:nvPr>
        </p:nvSpPr>
        <p:spPr>
          <a:prstGeom prst="rect"/>
        </p:spPr>
        <p:txBody>
          <a:bodyPr wrap="square" lIns="0" tIns="12700" rIns="0" bIns="0" rtlCol="0" vert="horz">
            <a:spAutoFit/>
          </a:bodyPr>
          <a:lstStyle/>
          <a:p>
            <a:pPr marL="12700">
              <a:lnSpc>
                <a:spcPct val="100000"/>
              </a:lnSpc>
              <a:spcBef>
                <a:spcPts val="100"/>
              </a:spcBef>
            </a:pPr>
            <a:r>
              <a:rPr dirty="0" spc="-5"/>
              <a:t>Creative/Flexible</a:t>
            </a:r>
          </a:p>
          <a:p>
            <a:pPr marL="12700" marR="2291080">
              <a:lnSpc>
                <a:spcPct val="172200"/>
              </a:lnSpc>
            </a:pPr>
            <a:r>
              <a:rPr dirty="0" spc="-5"/>
              <a:t>Wise  Simple  </a:t>
            </a:r>
            <a:r>
              <a:rPr dirty="0" spc="-5"/>
              <a:t>Empathetic  </a:t>
            </a:r>
            <a:r>
              <a:rPr dirty="0" spc="-5"/>
              <a:t>Dedicated  Humble</a:t>
            </a:r>
          </a:p>
          <a:p>
            <a:pPr marL="12700" marR="5080">
              <a:lnSpc>
                <a:spcPct val="172200"/>
              </a:lnSpc>
            </a:pPr>
            <a:r>
              <a:rPr dirty="0" spc="-5"/>
              <a:t>Collaborative  Persistent  Organized/Consistent</a:t>
            </a:r>
          </a:p>
        </p:txBody>
      </p:sp>
      <p:sp>
        <p:nvSpPr>
          <p:cNvPr id="16" name="object 16"/>
          <p:cNvSpPr txBox="1"/>
          <p:nvPr/>
        </p:nvSpPr>
        <p:spPr>
          <a:xfrm>
            <a:off x="8682190" y="1506090"/>
            <a:ext cx="1701800" cy="330200"/>
          </a:xfrm>
          <a:prstGeom prst="rect">
            <a:avLst/>
          </a:prstGeom>
        </p:spPr>
        <p:txBody>
          <a:bodyPr wrap="square" lIns="0" tIns="12700" rIns="0" bIns="0" rtlCol="0" vert="horz">
            <a:spAutoFit/>
          </a:bodyPr>
          <a:lstStyle/>
          <a:p>
            <a:pPr marL="12700">
              <a:lnSpc>
                <a:spcPct val="100000"/>
              </a:lnSpc>
              <a:spcBef>
                <a:spcPts val="100"/>
              </a:spcBef>
            </a:pPr>
            <a:r>
              <a:rPr dirty="0" sz="2000" spc="-5" b="1">
                <a:solidFill>
                  <a:srgbClr val="373838"/>
                </a:solidFill>
                <a:latin typeface="Courier New"/>
                <a:cs typeface="Courier New"/>
              </a:rPr>
              <a:t>What is</a:t>
            </a:r>
            <a:r>
              <a:rPr dirty="0" sz="2000" spc="-60" b="1">
                <a:solidFill>
                  <a:srgbClr val="373838"/>
                </a:solidFill>
                <a:latin typeface="Courier New"/>
                <a:cs typeface="Courier New"/>
              </a:rPr>
              <a:t> </a:t>
            </a:r>
            <a:r>
              <a:rPr dirty="0" sz="2000" spc="-5" b="1">
                <a:solidFill>
                  <a:srgbClr val="373838"/>
                </a:solidFill>
                <a:latin typeface="Courier New"/>
                <a:cs typeface="Courier New"/>
              </a:rPr>
              <a:t>it?</a:t>
            </a:r>
            <a:endParaRPr sz="2000">
              <a:latin typeface="Courier New"/>
              <a:cs typeface="Courier New"/>
            </a:endParaRPr>
          </a:p>
        </p:txBody>
      </p:sp>
      <p:sp>
        <p:nvSpPr>
          <p:cNvPr id="17" name="object 17"/>
          <p:cNvSpPr txBox="1">
            <a:spLocks noGrp="1"/>
          </p:cNvSpPr>
          <p:nvPr>
            <p:ph type="title"/>
          </p:nvPr>
        </p:nvSpPr>
        <p:spPr>
          <a:prstGeom prst="rect"/>
        </p:spPr>
        <p:txBody>
          <a:bodyPr wrap="square" lIns="0" tIns="12700" rIns="0" bIns="0" rtlCol="0" vert="horz">
            <a:spAutoFit/>
          </a:bodyPr>
          <a:lstStyle/>
          <a:p>
            <a:pPr marL="1926589">
              <a:lnSpc>
                <a:spcPct val="100000"/>
              </a:lnSpc>
              <a:spcBef>
                <a:spcPts val="100"/>
              </a:spcBef>
            </a:pPr>
            <a:r>
              <a:rPr dirty="0" spc="-5"/>
              <a:t>10 Qualities of a Great Adult</a:t>
            </a:r>
            <a:r>
              <a:rPr dirty="0" spc="40"/>
              <a:t> </a:t>
            </a:r>
            <a:r>
              <a:rPr dirty="0" spc="-5"/>
              <a:t>Educator</a:t>
            </a:r>
          </a:p>
        </p:txBody>
      </p:sp>
      <p:sp>
        <p:nvSpPr>
          <p:cNvPr id="18" name="object 18"/>
          <p:cNvSpPr/>
          <p:nvPr/>
        </p:nvSpPr>
        <p:spPr>
          <a:xfrm>
            <a:off x="8567890" y="1947862"/>
            <a:ext cx="3429000" cy="6651625"/>
          </a:xfrm>
          <a:custGeom>
            <a:avLst/>
            <a:gdLst/>
            <a:ahLst/>
            <a:cxnLst/>
            <a:rect l="l" t="t" r="r" b="b"/>
            <a:pathLst>
              <a:path w="3429000" h="6651625">
                <a:moveTo>
                  <a:pt x="3175000" y="0"/>
                </a:moveTo>
                <a:lnTo>
                  <a:pt x="254000" y="0"/>
                </a:lnTo>
                <a:lnTo>
                  <a:pt x="208342" y="4092"/>
                </a:lnTo>
                <a:lnTo>
                  <a:pt x="165369" y="15890"/>
                </a:lnTo>
                <a:lnTo>
                  <a:pt x="125799" y="34677"/>
                </a:lnTo>
                <a:lnTo>
                  <a:pt x="90349" y="59736"/>
                </a:lnTo>
                <a:lnTo>
                  <a:pt x="59736" y="90349"/>
                </a:lnTo>
                <a:lnTo>
                  <a:pt x="34677" y="125799"/>
                </a:lnTo>
                <a:lnTo>
                  <a:pt x="15890" y="165369"/>
                </a:lnTo>
                <a:lnTo>
                  <a:pt x="4092" y="208342"/>
                </a:lnTo>
                <a:lnTo>
                  <a:pt x="0" y="254000"/>
                </a:lnTo>
                <a:lnTo>
                  <a:pt x="0" y="6397625"/>
                </a:lnTo>
                <a:lnTo>
                  <a:pt x="4092" y="6443279"/>
                </a:lnTo>
                <a:lnTo>
                  <a:pt x="15890" y="6486250"/>
                </a:lnTo>
                <a:lnTo>
                  <a:pt x="34677" y="6525819"/>
                </a:lnTo>
                <a:lnTo>
                  <a:pt x="59736" y="6561270"/>
                </a:lnTo>
                <a:lnTo>
                  <a:pt x="90349" y="6591884"/>
                </a:lnTo>
                <a:lnTo>
                  <a:pt x="125799" y="6616944"/>
                </a:lnTo>
                <a:lnTo>
                  <a:pt x="165369" y="6635733"/>
                </a:lnTo>
                <a:lnTo>
                  <a:pt x="208342" y="6647532"/>
                </a:lnTo>
                <a:lnTo>
                  <a:pt x="254000" y="6651625"/>
                </a:lnTo>
                <a:lnTo>
                  <a:pt x="3175000" y="6651625"/>
                </a:lnTo>
                <a:lnTo>
                  <a:pt x="3220657" y="6647532"/>
                </a:lnTo>
                <a:lnTo>
                  <a:pt x="3263630" y="6635733"/>
                </a:lnTo>
                <a:lnTo>
                  <a:pt x="3303200" y="6616944"/>
                </a:lnTo>
                <a:lnTo>
                  <a:pt x="3338650" y="6591884"/>
                </a:lnTo>
                <a:lnTo>
                  <a:pt x="3369263" y="6561270"/>
                </a:lnTo>
                <a:lnTo>
                  <a:pt x="3394322" y="6525819"/>
                </a:lnTo>
                <a:lnTo>
                  <a:pt x="3413109" y="6486250"/>
                </a:lnTo>
                <a:lnTo>
                  <a:pt x="3424907" y="6443279"/>
                </a:lnTo>
                <a:lnTo>
                  <a:pt x="3429000" y="6397625"/>
                </a:lnTo>
                <a:lnTo>
                  <a:pt x="3429000" y="254000"/>
                </a:lnTo>
                <a:lnTo>
                  <a:pt x="3424907" y="208342"/>
                </a:lnTo>
                <a:lnTo>
                  <a:pt x="3413109" y="165369"/>
                </a:lnTo>
                <a:lnTo>
                  <a:pt x="3394322" y="125799"/>
                </a:lnTo>
                <a:lnTo>
                  <a:pt x="3369263" y="90349"/>
                </a:lnTo>
                <a:lnTo>
                  <a:pt x="3338650" y="59736"/>
                </a:lnTo>
                <a:lnTo>
                  <a:pt x="3303200" y="34677"/>
                </a:lnTo>
                <a:lnTo>
                  <a:pt x="3263630" y="15890"/>
                </a:lnTo>
                <a:lnTo>
                  <a:pt x="3220657" y="4092"/>
                </a:lnTo>
                <a:lnTo>
                  <a:pt x="3175000" y="0"/>
                </a:lnTo>
                <a:close/>
              </a:path>
            </a:pathLst>
          </a:custGeom>
          <a:solidFill>
            <a:srgbClr val="F9A059"/>
          </a:solidFill>
        </p:spPr>
        <p:txBody>
          <a:bodyPr wrap="square" lIns="0" tIns="0" rIns="0" bIns="0" rtlCol="0"/>
          <a:lstStyle/>
          <a:p/>
        </p:txBody>
      </p:sp>
      <p:sp>
        <p:nvSpPr>
          <p:cNvPr id="19" name="object 19"/>
          <p:cNvSpPr/>
          <p:nvPr/>
        </p:nvSpPr>
        <p:spPr>
          <a:xfrm>
            <a:off x="12403290" y="1947862"/>
            <a:ext cx="4762500" cy="3521075"/>
          </a:xfrm>
          <a:custGeom>
            <a:avLst/>
            <a:gdLst/>
            <a:ahLst/>
            <a:cxnLst/>
            <a:rect l="l" t="t" r="r" b="b"/>
            <a:pathLst>
              <a:path w="4762500" h="3521075">
                <a:moveTo>
                  <a:pt x="4508500" y="0"/>
                </a:moveTo>
                <a:lnTo>
                  <a:pt x="254000" y="0"/>
                </a:lnTo>
                <a:lnTo>
                  <a:pt x="208342" y="4092"/>
                </a:lnTo>
                <a:lnTo>
                  <a:pt x="165369" y="15890"/>
                </a:lnTo>
                <a:lnTo>
                  <a:pt x="125799" y="34677"/>
                </a:lnTo>
                <a:lnTo>
                  <a:pt x="90349" y="59736"/>
                </a:lnTo>
                <a:lnTo>
                  <a:pt x="59736" y="90349"/>
                </a:lnTo>
                <a:lnTo>
                  <a:pt x="34677" y="125799"/>
                </a:lnTo>
                <a:lnTo>
                  <a:pt x="15890" y="165369"/>
                </a:lnTo>
                <a:lnTo>
                  <a:pt x="4092" y="208342"/>
                </a:lnTo>
                <a:lnTo>
                  <a:pt x="0" y="254000"/>
                </a:lnTo>
                <a:lnTo>
                  <a:pt x="0" y="3267075"/>
                </a:lnTo>
                <a:lnTo>
                  <a:pt x="4092" y="3312729"/>
                </a:lnTo>
                <a:lnTo>
                  <a:pt x="15890" y="3355700"/>
                </a:lnTo>
                <a:lnTo>
                  <a:pt x="34677" y="3395269"/>
                </a:lnTo>
                <a:lnTo>
                  <a:pt x="59736" y="3430720"/>
                </a:lnTo>
                <a:lnTo>
                  <a:pt x="90349" y="3461334"/>
                </a:lnTo>
                <a:lnTo>
                  <a:pt x="125799" y="3486394"/>
                </a:lnTo>
                <a:lnTo>
                  <a:pt x="165369" y="3505183"/>
                </a:lnTo>
                <a:lnTo>
                  <a:pt x="208342" y="3516982"/>
                </a:lnTo>
                <a:lnTo>
                  <a:pt x="254000" y="3521075"/>
                </a:lnTo>
                <a:lnTo>
                  <a:pt x="4508500" y="3521075"/>
                </a:lnTo>
                <a:lnTo>
                  <a:pt x="4554157" y="3516982"/>
                </a:lnTo>
                <a:lnTo>
                  <a:pt x="4597130" y="3505183"/>
                </a:lnTo>
                <a:lnTo>
                  <a:pt x="4636700" y="3486394"/>
                </a:lnTo>
                <a:lnTo>
                  <a:pt x="4672150" y="3461334"/>
                </a:lnTo>
                <a:lnTo>
                  <a:pt x="4702763" y="3430720"/>
                </a:lnTo>
                <a:lnTo>
                  <a:pt x="4727822" y="3395269"/>
                </a:lnTo>
                <a:lnTo>
                  <a:pt x="4746609" y="3355700"/>
                </a:lnTo>
                <a:lnTo>
                  <a:pt x="4758407" y="3312729"/>
                </a:lnTo>
                <a:lnTo>
                  <a:pt x="4762500" y="3267075"/>
                </a:lnTo>
                <a:lnTo>
                  <a:pt x="4762500" y="254000"/>
                </a:lnTo>
                <a:lnTo>
                  <a:pt x="4758407" y="208342"/>
                </a:lnTo>
                <a:lnTo>
                  <a:pt x="4746609" y="165369"/>
                </a:lnTo>
                <a:lnTo>
                  <a:pt x="4727822" y="125799"/>
                </a:lnTo>
                <a:lnTo>
                  <a:pt x="4702763" y="90349"/>
                </a:lnTo>
                <a:lnTo>
                  <a:pt x="4672150" y="59736"/>
                </a:lnTo>
                <a:lnTo>
                  <a:pt x="4636700" y="34677"/>
                </a:lnTo>
                <a:lnTo>
                  <a:pt x="4597130" y="15890"/>
                </a:lnTo>
                <a:lnTo>
                  <a:pt x="4554157" y="4092"/>
                </a:lnTo>
                <a:lnTo>
                  <a:pt x="4508500" y="0"/>
                </a:lnTo>
                <a:close/>
              </a:path>
            </a:pathLst>
          </a:custGeom>
          <a:solidFill>
            <a:srgbClr val="F9A059"/>
          </a:solidFill>
        </p:spPr>
        <p:txBody>
          <a:bodyPr wrap="square" lIns="0" tIns="0" rIns="0" bIns="0" rtlCol="0"/>
          <a:lstStyle/>
          <a:p/>
        </p:txBody>
      </p:sp>
      <p:sp>
        <p:nvSpPr>
          <p:cNvPr id="20" name="object 20"/>
          <p:cNvSpPr txBox="1"/>
          <p:nvPr/>
        </p:nvSpPr>
        <p:spPr>
          <a:xfrm>
            <a:off x="12390590" y="1517202"/>
            <a:ext cx="4541520" cy="2917825"/>
          </a:xfrm>
          <a:prstGeom prst="rect">
            <a:avLst/>
          </a:prstGeom>
        </p:spPr>
        <p:txBody>
          <a:bodyPr wrap="square" lIns="0" tIns="12700" rIns="0" bIns="0" rtlCol="0" vert="horz">
            <a:spAutoFit/>
          </a:bodyPr>
          <a:lstStyle/>
          <a:p>
            <a:pPr marL="12700">
              <a:lnSpc>
                <a:spcPct val="100000"/>
              </a:lnSpc>
              <a:spcBef>
                <a:spcPts val="100"/>
              </a:spcBef>
            </a:pPr>
            <a:r>
              <a:rPr dirty="0" sz="2000" spc="-5" b="1">
                <a:solidFill>
                  <a:srgbClr val="373838"/>
                </a:solidFill>
                <a:latin typeface="Courier New"/>
                <a:cs typeface="Courier New"/>
              </a:rPr>
              <a:t>How does it look in adult</a:t>
            </a:r>
            <a:r>
              <a:rPr dirty="0" sz="2000" b="1">
                <a:solidFill>
                  <a:srgbClr val="373838"/>
                </a:solidFill>
                <a:latin typeface="Courier New"/>
                <a:cs typeface="Courier New"/>
              </a:rPr>
              <a:t> </a:t>
            </a:r>
            <a:r>
              <a:rPr dirty="0" sz="2000" spc="-5" b="1">
                <a:solidFill>
                  <a:srgbClr val="373838"/>
                </a:solidFill>
                <a:latin typeface="Courier New"/>
                <a:cs typeface="Courier New"/>
              </a:rPr>
              <a:t>ed?</a:t>
            </a:r>
            <a:endParaRPr sz="2000">
              <a:latin typeface="Courier New"/>
              <a:cs typeface="Courier New"/>
            </a:endParaRPr>
          </a:p>
          <a:p>
            <a:pPr marL="139700" marR="5080">
              <a:lnSpc>
                <a:spcPct val="138900"/>
              </a:lnSpc>
              <a:spcBef>
                <a:spcPts val="1370"/>
              </a:spcBef>
              <a:buSzPct val="66666"/>
              <a:buFont typeface="Calibri"/>
              <a:buChar char="●"/>
              <a:tabLst>
                <a:tab pos="363855" algn="l"/>
              </a:tabLst>
            </a:pPr>
            <a:r>
              <a:rPr dirty="0" sz="1800" spc="-5" b="1">
                <a:solidFill>
                  <a:srgbClr val="373838"/>
                </a:solidFill>
                <a:latin typeface="Courier New"/>
                <a:cs typeface="Courier New"/>
              </a:rPr>
              <a:t>Teachers that model working  together so students can see the  power.</a:t>
            </a:r>
            <a:endParaRPr sz="1800">
              <a:latin typeface="Courier New"/>
              <a:cs typeface="Courier New"/>
            </a:endParaRPr>
          </a:p>
          <a:p>
            <a:pPr marL="139700" marR="192405">
              <a:lnSpc>
                <a:spcPct val="138900"/>
              </a:lnSpc>
              <a:spcBef>
                <a:spcPts val="1000"/>
              </a:spcBef>
              <a:buSzPct val="66666"/>
              <a:buFont typeface="Calibri"/>
              <a:buChar char="●"/>
              <a:tabLst>
                <a:tab pos="363855" algn="l"/>
              </a:tabLst>
            </a:pPr>
            <a:r>
              <a:rPr dirty="0" sz="1800" spc="-5" b="1">
                <a:solidFill>
                  <a:srgbClr val="373838"/>
                </a:solidFill>
                <a:latin typeface="Courier New"/>
                <a:cs typeface="Courier New"/>
              </a:rPr>
              <a:t>Administrators who begin PLCs  and take an active role as a  participant.</a:t>
            </a:r>
            <a:endParaRPr sz="1800">
              <a:latin typeface="Courier New"/>
              <a:cs typeface="Courier New"/>
            </a:endParaRPr>
          </a:p>
        </p:txBody>
      </p:sp>
      <p:sp>
        <p:nvSpPr>
          <p:cNvPr id="21" name="object 21"/>
          <p:cNvSpPr/>
          <p:nvPr/>
        </p:nvSpPr>
        <p:spPr>
          <a:xfrm>
            <a:off x="12403290" y="6159500"/>
            <a:ext cx="4762500" cy="2440305"/>
          </a:xfrm>
          <a:custGeom>
            <a:avLst/>
            <a:gdLst/>
            <a:ahLst/>
            <a:cxnLst/>
            <a:rect l="l" t="t" r="r" b="b"/>
            <a:pathLst>
              <a:path w="4762500" h="2440304">
                <a:moveTo>
                  <a:pt x="4508500" y="0"/>
                </a:moveTo>
                <a:lnTo>
                  <a:pt x="254000" y="0"/>
                </a:lnTo>
                <a:lnTo>
                  <a:pt x="208342" y="4092"/>
                </a:lnTo>
                <a:lnTo>
                  <a:pt x="165369" y="15890"/>
                </a:lnTo>
                <a:lnTo>
                  <a:pt x="125799" y="34677"/>
                </a:lnTo>
                <a:lnTo>
                  <a:pt x="90349" y="59736"/>
                </a:lnTo>
                <a:lnTo>
                  <a:pt x="59736" y="90349"/>
                </a:lnTo>
                <a:lnTo>
                  <a:pt x="34677" y="125799"/>
                </a:lnTo>
                <a:lnTo>
                  <a:pt x="15890" y="165369"/>
                </a:lnTo>
                <a:lnTo>
                  <a:pt x="4092" y="208342"/>
                </a:lnTo>
                <a:lnTo>
                  <a:pt x="0" y="254000"/>
                </a:lnTo>
                <a:lnTo>
                  <a:pt x="0" y="2185987"/>
                </a:lnTo>
                <a:lnTo>
                  <a:pt x="4092" y="2231641"/>
                </a:lnTo>
                <a:lnTo>
                  <a:pt x="15890" y="2274612"/>
                </a:lnTo>
                <a:lnTo>
                  <a:pt x="34677" y="2314182"/>
                </a:lnTo>
                <a:lnTo>
                  <a:pt x="59736" y="2349632"/>
                </a:lnTo>
                <a:lnTo>
                  <a:pt x="90349" y="2380246"/>
                </a:lnTo>
                <a:lnTo>
                  <a:pt x="125799" y="2405307"/>
                </a:lnTo>
                <a:lnTo>
                  <a:pt x="165369" y="2424095"/>
                </a:lnTo>
                <a:lnTo>
                  <a:pt x="208342" y="2435894"/>
                </a:lnTo>
                <a:lnTo>
                  <a:pt x="254000" y="2439987"/>
                </a:lnTo>
                <a:lnTo>
                  <a:pt x="4508500" y="2439987"/>
                </a:lnTo>
                <a:lnTo>
                  <a:pt x="4554157" y="2435894"/>
                </a:lnTo>
                <a:lnTo>
                  <a:pt x="4597130" y="2424095"/>
                </a:lnTo>
                <a:lnTo>
                  <a:pt x="4636700" y="2405307"/>
                </a:lnTo>
                <a:lnTo>
                  <a:pt x="4672150" y="2380246"/>
                </a:lnTo>
                <a:lnTo>
                  <a:pt x="4702763" y="2349632"/>
                </a:lnTo>
                <a:lnTo>
                  <a:pt x="4727822" y="2314182"/>
                </a:lnTo>
                <a:lnTo>
                  <a:pt x="4746609" y="2274612"/>
                </a:lnTo>
                <a:lnTo>
                  <a:pt x="4758407" y="2231641"/>
                </a:lnTo>
                <a:lnTo>
                  <a:pt x="4762500" y="2185987"/>
                </a:lnTo>
                <a:lnTo>
                  <a:pt x="4762500" y="254000"/>
                </a:lnTo>
                <a:lnTo>
                  <a:pt x="4758407" y="208342"/>
                </a:lnTo>
                <a:lnTo>
                  <a:pt x="4746609" y="165369"/>
                </a:lnTo>
                <a:lnTo>
                  <a:pt x="4727822" y="125799"/>
                </a:lnTo>
                <a:lnTo>
                  <a:pt x="4702763" y="90349"/>
                </a:lnTo>
                <a:lnTo>
                  <a:pt x="4672150" y="59736"/>
                </a:lnTo>
                <a:lnTo>
                  <a:pt x="4636700" y="34677"/>
                </a:lnTo>
                <a:lnTo>
                  <a:pt x="4597130" y="15890"/>
                </a:lnTo>
                <a:lnTo>
                  <a:pt x="4554157" y="4092"/>
                </a:lnTo>
                <a:lnTo>
                  <a:pt x="4508500" y="0"/>
                </a:lnTo>
                <a:close/>
              </a:path>
            </a:pathLst>
          </a:custGeom>
          <a:solidFill>
            <a:srgbClr val="F9A059"/>
          </a:solidFill>
        </p:spPr>
        <p:txBody>
          <a:bodyPr wrap="square" lIns="0" tIns="0" rIns="0" bIns="0" rtlCol="0"/>
          <a:lstStyle/>
          <a:p/>
        </p:txBody>
      </p:sp>
      <p:sp>
        <p:nvSpPr>
          <p:cNvPr id="22" name="object 22"/>
          <p:cNvSpPr txBox="1"/>
          <p:nvPr/>
        </p:nvSpPr>
        <p:spPr>
          <a:xfrm>
            <a:off x="12390590" y="5733603"/>
            <a:ext cx="4597400" cy="2757805"/>
          </a:xfrm>
          <a:prstGeom prst="rect">
            <a:avLst/>
          </a:prstGeom>
        </p:spPr>
        <p:txBody>
          <a:bodyPr wrap="square" lIns="0" tIns="12700" rIns="0" bIns="0" rtlCol="0" vert="horz">
            <a:spAutoFit/>
          </a:bodyPr>
          <a:lstStyle/>
          <a:p>
            <a:pPr marL="12700">
              <a:lnSpc>
                <a:spcPct val="100000"/>
              </a:lnSpc>
              <a:spcBef>
                <a:spcPts val="100"/>
              </a:spcBef>
            </a:pPr>
            <a:r>
              <a:rPr dirty="0" sz="2000" spc="-5" b="1">
                <a:solidFill>
                  <a:srgbClr val="373838"/>
                </a:solidFill>
                <a:latin typeface="Courier New"/>
                <a:cs typeface="Courier New"/>
              </a:rPr>
              <a:t>How do I improve in this</a:t>
            </a:r>
            <a:r>
              <a:rPr dirty="0" sz="2000" spc="10" b="1">
                <a:solidFill>
                  <a:srgbClr val="373838"/>
                </a:solidFill>
                <a:latin typeface="Courier New"/>
                <a:cs typeface="Courier New"/>
              </a:rPr>
              <a:t> </a:t>
            </a:r>
            <a:r>
              <a:rPr dirty="0" sz="2000" spc="-5" b="1">
                <a:solidFill>
                  <a:srgbClr val="373838"/>
                </a:solidFill>
                <a:latin typeface="Courier New"/>
                <a:cs typeface="Courier New"/>
              </a:rPr>
              <a:t>area?</a:t>
            </a:r>
            <a:endParaRPr sz="2000">
              <a:latin typeface="Courier New"/>
              <a:cs typeface="Courier New"/>
            </a:endParaRPr>
          </a:p>
          <a:p>
            <a:pPr marL="139700" marR="1153795">
              <a:lnSpc>
                <a:spcPct val="138900"/>
              </a:lnSpc>
              <a:spcBef>
                <a:spcPts val="1070"/>
              </a:spcBef>
              <a:buSzPct val="66666"/>
              <a:buChar char="●"/>
              <a:tabLst>
                <a:tab pos="363855" algn="l"/>
              </a:tabLst>
            </a:pPr>
            <a:r>
              <a:rPr dirty="0" sz="1800" spc="-5">
                <a:solidFill>
                  <a:srgbClr val="373838"/>
                </a:solidFill>
                <a:latin typeface="Calibri"/>
                <a:cs typeface="Calibri"/>
              </a:rPr>
              <a:t>I</a:t>
            </a:r>
            <a:r>
              <a:rPr dirty="0" sz="1800" spc="-5" b="1">
                <a:solidFill>
                  <a:srgbClr val="373838"/>
                </a:solidFill>
                <a:latin typeface="Courier New"/>
                <a:cs typeface="Courier New"/>
              </a:rPr>
              <a:t>dentify traits of</a:t>
            </a:r>
            <a:r>
              <a:rPr dirty="0" sz="1800" spc="-35" b="1">
                <a:solidFill>
                  <a:srgbClr val="373838"/>
                </a:solidFill>
                <a:latin typeface="Courier New"/>
                <a:cs typeface="Courier New"/>
              </a:rPr>
              <a:t> </a:t>
            </a:r>
            <a:r>
              <a:rPr dirty="0" sz="1800" spc="-5" b="1">
                <a:solidFill>
                  <a:srgbClr val="373838"/>
                </a:solidFill>
                <a:latin typeface="Courier New"/>
                <a:cs typeface="Courier New"/>
              </a:rPr>
              <a:t>your  strongest</a:t>
            </a:r>
            <a:r>
              <a:rPr dirty="0" sz="1800" spc="5" b="1">
                <a:solidFill>
                  <a:srgbClr val="373838"/>
                </a:solidFill>
                <a:latin typeface="Courier New"/>
                <a:cs typeface="Courier New"/>
              </a:rPr>
              <a:t> </a:t>
            </a:r>
            <a:r>
              <a:rPr dirty="0" sz="1800" spc="-5" b="1">
                <a:solidFill>
                  <a:srgbClr val="373838"/>
                </a:solidFill>
                <a:latin typeface="Courier New"/>
                <a:cs typeface="Courier New"/>
              </a:rPr>
              <a:t>relationships.</a:t>
            </a:r>
            <a:endParaRPr sz="1800">
              <a:latin typeface="Courier New"/>
              <a:cs typeface="Courier New"/>
            </a:endParaRPr>
          </a:p>
          <a:p>
            <a:pPr marL="139700" marR="609600">
              <a:lnSpc>
                <a:spcPct val="138900"/>
              </a:lnSpc>
              <a:spcBef>
                <a:spcPts val="1000"/>
              </a:spcBef>
              <a:buSzPct val="66666"/>
              <a:buFont typeface="Calibri"/>
              <a:buChar char="●"/>
              <a:tabLst>
                <a:tab pos="363855" algn="l"/>
              </a:tabLst>
            </a:pPr>
            <a:r>
              <a:rPr dirty="0" sz="1800" spc="-5" b="1">
                <a:solidFill>
                  <a:srgbClr val="373838"/>
                </a:solidFill>
                <a:latin typeface="Courier New"/>
                <a:cs typeface="Courier New"/>
              </a:rPr>
              <a:t>Target your strained  relationships against</a:t>
            </a:r>
            <a:r>
              <a:rPr dirty="0" sz="1800" spc="20" b="1">
                <a:solidFill>
                  <a:srgbClr val="373838"/>
                </a:solidFill>
                <a:latin typeface="Courier New"/>
                <a:cs typeface="Courier New"/>
              </a:rPr>
              <a:t> </a:t>
            </a:r>
            <a:r>
              <a:rPr dirty="0" sz="1800" spc="-5" b="1">
                <a:solidFill>
                  <a:srgbClr val="373838"/>
                </a:solidFill>
                <a:latin typeface="Courier New"/>
                <a:cs typeface="Courier New"/>
              </a:rPr>
              <a:t>those.</a:t>
            </a:r>
            <a:endParaRPr sz="1800">
              <a:latin typeface="Courier New"/>
              <a:cs typeface="Courier New"/>
            </a:endParaRPr>
          </a:p>
          <a:p>
            <a:pPr marL="139700" marR="563880">
              <a:lnSpc>
                <a:spcPct val="100000"/>
              </a:lnSpc>
              <a:spcBef>
                <a:spcPts val="1440"/>
              </a:spcBef>
            </a:pPr>
            <a:r>
              <a:rPr dirty="0" u="sng" sz="1000" spc="-5" b="1">
                <a:solidFill>
                  <a:srgbClr val="205E9E"/>
                </a:solidFill>
                <a:uFill>
                  <a:solidFill>
                    <a:srgbClr val="205E9E"/>
                  </a:solidFill>
                </a:uFill>
                <a:latin typeface="Courier New"/>
                <a:cs typeface="Courier New"/>
                <a:hlinkClick r:id="rId3"/>
              </a:rPr>
              <a:t>https://www.psychologytoday.com/blog/the-end-work- </a:t>
            </a:r>
            <a:r>
              <a:rPr dirty="0" sz="1000" spc="-5" b="1">
                <a:solidFill>
                  <a:srgbClr val="205E9E"/>
                </a:solidFill>
                <a:latin typeface="Courier New"/>
                <a:cs typeface="Courier New"/>
              </a:rPr>
              <a:t> </a:t>
            </a:r>
            <a:r>
              <a:rPr dirty="0" u="sng" sz="1000" spc="-5" b="1">
                <a:solidFill>
                  <a:srgbClr val="205E9E"/>
                </a:solidFill>
                <a:uFill>
                  <a:solidFill>
                    <a:srgbClr val="205E9E"/>
                  </a:solidFill>
                </a:uFill>
                <a:latin typeface="Courier New"/>
                <a:cs typeface="Courier New"/>
                <a:hlinkClick r:id="rId3"/>
              </a:rPr>
              <a:t>you-know-it/201406/the-three-steps-maximizing-your- </a:t>
            </a:r>
            <a:r>
              <a:rPr dirty="0" sz="1000" spc="-5" b="1">
                <a:solidFill>
                  <a:srgbClr val="205E9E"/>
                </a:solidFill>
                <a:latin typeface="Courier New"/>
                <a:cs typeface="Courier New"/>
              </a:rPr>
              <a:t> </a:t>
            </a:r>
            <a:r>
              <a:rPr dirty="0" u="sng" sz="1000" spc="-5" b="1">
                <a:solidFill>
                  <a:srgbClr val="205E9E"/>
                </a:solidFill>
                <a:uFill>
                  <a:solidFill>
                    <a:srgbClr val="205E9E"/>
                  </a:solidFill>
                </a:uFill>
                <a:latin typeface="Courier New"/>
                <a:cs typeface="Courier New"/>
                <a:hlinkClick r:id="rId3"/>
              </a:rPr>
              <a:t>collaboration-skills</a:t>
            </a:r>
            <a:endParaRPr sz="1000">
              <a:latin typeface="Courier New"/>
              <a:cs typeface="Courier New"/>
            </a:endParaRPr>
          </a:p>
        </p:txBody>
      </p:sp>
      <p:sp>
        <p:nvSpPr>
          <p:cNvPr id="24" name="object 24"/>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Courageous</a:t>
            </a:r>
          </a:p>
        </p:txBody>
      </p:sp>
      <p:sp>
        <p:nvSpPr>
          <p:cNvPr id="23" name="object 23"/>
          <p:cNvSpPr txBox="1"/>
          <p:nvPr/>
        </p:nvSpPr>
        <p:spPr>
          <a:xfrm>
            <a:off x="8682190" y="2023500"/>
            <a:ext cx="3180080" cy="5359400"/>
          </a:xfrm>
          <a:prstGeom prst="rect">
            <a:avLst/>
          </a:prstGeom>
        </p:spPr>
        <p:txBody>
          <a:bodyPr wrap="square" lIns="0" tIns="12700" rIns="0" bIns="0" rtlCol="0" vert="horz">
            <a:spAutoFit/>
          </a:bodyPr>
          <a:lstStyle/>
          <a:p>
            <a:pPr marL="12700" marR="142240">
              <a:lnSpc>
                <a:spcPct val="138900"/>
              </a:lnSpc>
              <a:spcBef>
                <a:spcPts val="100"/>
              </a:spcBef>
            </a:pPr>
            <a:r>
              <a:rPr dirty="0" sz="1800" spc="-5" b="1">
                <a:solidFill>
                  <a:srgbClr val="373838"/>
                </a:solidFill>
                <a:latin typeface="Courier New"/>
                <a:cs typeface="Courier New"/>
              </a:rPr>
              <a:t>Working well with  others and sharing  ideas is often  difficult for people  in the workplace, but  having an attitude of  collaboration leads to  powerful learning and  success. Sharing your  ideas and listening to  others while</a:t>
            </a:r>
            <a:r>
              <a:rPr dirty="0" sz="1800" spc="-15" b="1">
                <a:solidFill>
                  <a:srgbClr val="373838"/>
                </a:solidFill>
                <a:latin typeface="Courier New"/>
                <a:cs typeface="Courier New"/>
              </a:rPr>
              <a:t> </a:t>
            </a:r>
            <a:r>
              <a:rPr dirty="0" sz="1800" spc="-5" b="1">
                <a:solidFill>
                  <a:srgbClr val="373838"/>
                </a:solidFill>
                <a:latin typeface="Courier New"/>
                <a:cs typeface="Courier New"/>
              </a:rPr>
              <a:t>pulling</a:t>
            </a:r>
            <a:endParaRPr sz="1800">
              <a:latin typeface="Courier New"/>
              <a:cs typeface="Courier New"/>
            </a:endParaRPr>
          </a:p>
          <a:p>
            <a:pPr marL="12700" marR="5080">
              <a:lnSpc>
                <a:spcPct val="138900"/>
              </a:lnSpc>
            </a:pPr>
            <a:r>
              <a:rPr dirty="0" sz="1800" spc="-5" b="1">
                <a:solidFill>
                  <a:srgbClr val="373838"/>
                </a:solidFill>
                <a:latin typeface="Courier New"/>
                <a:cs typeface="Courier New"/>
              </a:rPr>
              <a:t>your weight on the team  are marks of a great  educator.</a:t>
            </a:r>
            <a:endParaRPr sz="1800">
              <a:latin typeface="Courier New"/>
              <a:cs typeface="Courier New"/>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266700" y="128587"/>
            <a:ext cx="7378700" cy="9730105"/>
            <a:chOff x="266700" y="128587"/>
            <a:chExt cx="7378700" cy="9730105"/>
          </a:xfrm>
        </p:grpSpPr>
        <p:sp>
          <p:nvSpPr>
            <p:cNvPr id="3" name="object 3"/>
            <p:cNvSpPr/>
            <p:nvPr/>
          </p:nvSpPr>
          <p:spPr>
            <a:xfrm>
              <a:off x="1803400" y="6916737"/>
              <a:ext cx="5842000" cy="660400"/>
            </a:xfrm>
            <a:custGeom>
              <a:avLst/>
              <a:gdLst/>
              <a:ahLst/>
              <a:cxnLst/>
              <a:rect l="l" t="t" r="r" b="b"/>
              <a:pathLst>
                <a:path w="5842000" h="660400">
                  <a:moveTo>
                    <a:pt x="5511800" y="0"/>
                  </a:moveTo>
                  <a:lnTo>
                    <a:pt x="330200" y="0"/>
                  </a:lnTo>
                  <a:lnTo>
                    <a:pt x="281406" y="3580"/>
                  </a:lnTo>
                  <a:lnTo>
                    <a:pt x="234835" y="13980"/>
                  </a:lnTo>
                  <a:lnTo>
                    <a:pt x="190998" y="30690"/>
                  </a:lnTo>
                  <a:lnTo>
                    <a:pt x="150404" y="53198"/>
                  </a:lnTo>
                  <a:lnTo>
                    <a:pt x="113566" y="80994"/>
                  </a:lnTo>
                  <a:lnTo>
                    <a:pt x="80994" y="113566"/>
                  </a:lnTo>
                  <a:lnTo>
                    <a:pt x="53198" y="150404"/>
                  </a:lnTo>
                  <a:lnTo>
                    <a:pt x="30690" y="190998"/>
                  </a:lnTo>
                  <a:lnTo>
                    <a:pt x="13980" y="234835"/>
                  </a:lnTo>
                  <a:lnTo>
                    <a:pt x="3580" y="281406"/>
                  </a:lnTo>
                  <a:lnTo>
                    <a:pt x="0" y="330200"/>
                  </a:lnTo>
                  <a:lnTo>
                    <a:pt x="3580" y="378993"/>
                  </a:lnTo>
                  <a:lnTo>
                    <a:pt x="13980" y="425564"/>
                  </a:lnTo>
                  <a:lnTo>
                    <a:pt x="30690" y="469401"/>
                  </a:lnTo>
                  <a:lnTo>
                    <a:pt x="53198" y="509995"/>
                  </a:lnTo>
                  <a:lnTo>
                    <a:pt x="80994" y="546833"/>
                  </a:lnTo>
                  <a:lnTo>
                    <a:pt x="113566" y="579405"/>
                  </a:lnTo>
                  <a:lnTo>
                    <a:pt x="150404" y="607201"/>
                  </a:lnTo>
                  <a:lnTo>
                    <a:pt x="190998" y="629709"/>
                  </a:lnTo>
                  <a:lnTo>
                    <a:pt x="234835" y="646419"/>
                  </a:lnTo>
                  <a:lnTo>
                    <a:pt x="281406" y="656819"/>
                  </a:lnTo>
                  <a:lnTo>
                    <a:pt x="330200" y="660400"/>
                  </a:lnTo>
                  <a:lnTo>
                    <a:pt x="5511800" y="660400"/>
                  </a:lnTo>
                  <a:lnTo>
                    <a:pt x="5560593" y="656819"/>
                  </a:lnTo>
                  <a:lnTo>
                    <a:pt x="5607164" y="646419"/>
                  </a:lnTo>
                  <a:lnTo>
                    <a:pt x="5651001" y="629709"/>
                  </a:lnTo>
                  <a:lnTo>
                    <a:pt x="5691595" y="607201"/>
                  </a:lnTo>
                  <a:lnTo>
                    <a:pt x="5728433" y="579405"/>
                  </a:lnTo>
                  <a:lnTo>
                    <a:pt x="5761005" y="546833"/>
                  </a:lnTo>
                  <a:lnTo>
                    <a:pt x="5788801" y="509995"/>
                  </a:lnTo>
                  <a:lnTo>
                    <a:pt x="5811309" y="469401"/>
                  </a:lnTo>
                  <a:lnTo>
                    <a:pt x="5828019" y="425564"/>
                  </a:lnTo>
                  <a:lnTo>
                    <a:pt x="5838419" y="378993"/>
                  </a:lnTo>
                  <a:lnTo>
                    <a:pt x="5842000" y="330200"/>
                  </a:lnTo>
                  <a:lnTo>
                    <a:pt x="5838419" y="281406"/>
                  </a:lnTo>
                  <a:lnTo>
                    <a:pt x="5828019" y="234835"/>
                  </a:lnTo>
                  <a:lnTo>
                    <a:pt x="5811309" y="190998"/>
                  </a:lnTo>
                  <a:lnTo>
                    <a:pt x="5788801" y="150404"/>
                  </a:lnTo>
                  <a:lnTo>
                    <a:pt x="5761005" y="113566"/>
                  </a:lnTo>
                  <a:lnTo>
                    <a:pt x="5728433" y="80994"/>
                  </a:lnTo>
                  <a:lnTo>
                    <a:pt x="5691595" y="53198"/>
                  </a:lnTo>
                  <a:lnTo>
                    <a:pt x="5651001" y="30690"/>
                  </a:lnTo>
                  <a:lnTo>
                    <a:pt x="5607164" y="13980"/>
                  </a:lnTo>
                  <a:lnTo>
                    <a:pt x="5560593" y="3580"/>
                  </a:lnTo>
                  <a:lnTo>
                    <a:pt x="5511800" y="0"/>
                  </a:lnTo>
                  <a:close/>
                </a:path>
              </a:pathLst>
            </a:custGeom>
            <a:solidFill>
              <a:srgbClr val="F9A059"/>
            </a:solidFill>
          </p:spPr>
          <p:txBody>
            <a:bodyPr wrap="square" lIns="0" tIns="0" rIns="0" bIns="0" rtlCol="0"/>
            <a:lstStyle/>
            <a:p/>
          </p:txBody>
        </p:sp>
        <p:sp>
          <p:nvSpPr>
            <p:cNvPr id="4" name="object 4"/>
            <p:cNvSpPr/>
            <p:nvPr/>
          </p:nvSpPr>
          <p:spPr>
            <a:xfrm>
              <a:off x="2311400" y="1684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5" name="object 5"/>
            <p:cNvSpPr/>
            <p:nvPr/>
          </p:nvSpPr>
          <p:spPr>
            <a:xfrm>
              <a:off x="2311400" y="24780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6" name="object 6"/>
            <p:cNvSpPr/>
            <p:nvPr/>
          </p:nvSpPr>
          <p:spPr>
            <a:xfrm>
              <a:off x="2311400" y="32718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7" name="object 7"/>
            <p:cNvSpPr/>
            <p:nvPr/>
          </p:nvSpPr>
          <p:spPr>
            <a:xfrm>
              <a:off x="2311400" y="40655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8" name="object 8"/>
            <p:cNvSpPr/>
            <p:nvPr/>
          </p:nvSpPr>
          <p:spPr>
            <a:xfrm>
              <a:off x="2311400" y="4859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9" name="object 9"/>
            <p:cNvSpPr/>
            <p:nvPr/>
          </p:nvSpPr>
          <p:spPr>
            <a:xfrm>
              <a:off x="2311400" y="5640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0" name="object 10"/>
            <p:cNvSpPr/>
            <p:nvPr/>
          </p:nvSpPr>
          <p:spPr>
            <a:xfrm>
              <a:off x="2311400" y="64341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1" name="object 11"/>
            <p:cNvSpPr/>
            <p:nvPr/>
          </p:nvSpPr>
          <p:spPr>
            <a:xfrm>
              <a:off x="2311400" y="72278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2" name="object 12"/>
            <p:cNvSpPr/>
            <p:nvPr/>
          </p:nvSpPr>
          <p:spPr>
            <a:xfrm>
              <a:off x="2311400" y="80216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3" name="object 13"/>
            <p:cNvSpPr/>
            <p:nvPr/>
          </p:nvSpPr>
          <p:spPr>
            <a:xfrm>
              <a:off x="2311400" y="8815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4" name="object 14"/>
            <p:cNvSpPr/>
            <p:nvPr/>
          </p:nvSpPr>
          <p:spPr>
            <a:xfrm>
              <a:off x="2025212" y="7161540"/>
              <a:ext cx="217136" cy="148920"/>
            </a:xfrm>
            <a:prstGeom prst="rect">
              <a:avLst/>
            </a:prstGeom>
            <a:blipFill>
              <a:blip r:embed="rId2" cstate="print"/>
              <a:stretch>
                <a:fillRect/>
              </a:stretch>
            </a:blipFill>
          </p:spPr>
          <p:txBody>
            <a:bodyPr wrap="square" lIns="0" tIns="0" rIns="0" bIns="0" rtlCol="0"/>
            <a:lstStyle/>
            <a:p/>
          </p:txBody>
        </p:sp>
      </p:grpSp>
      <p:sp>
        <p:nvSpPr>
          <p:cNvPr id="15" name="object 15"/>
          <p:cNvSpPr txBox="1"/>
          <p:nvPr/>
        </p:nvSpPr>
        <p:spPr>
          <a:xfrm>
            <a:off x="3492500" y="1484434"/>
            <a:ext cx="4597400" cy="6781800"/>
          </a:xfrm>
          <a:prstGeom prst="rect">
            <a:avLst/>
          </a:prstGeom>
        </p:spPr>
        <p:txBody>
          <a:bodyPr wrap="square" lIns="0" tIns="12700" rIns="0" bIns="0" rtlCol="0" vert="horz">
            <a:spAutoFit/>
          </a:bodyPr>
          <a:lstStyle/>
          <a:p>
            <a:pPr marL="12700">
              <a:lnSpc>
                <a:spcPct val="100000"/>
              </a:lnSpc>
              <a:spcBef>
                <a:spcPts val="100"/>
              </a:spcBef>
            </a:pPr>
            <a:r>
              <a:rPr dirty="0" sz="3000" spc="-5" b="1">
                <a:solidFill>
                  <a:srgbClr val="373838"/>
                </a:solidFill>
                <a:latin typeface="Courier New"/>
                <a:cs typeface="Courier New"/>
              </a:rPr>
              <a:t>Creative/Flexible</a:t>
            </a:r>
            <a:endParaRPr sz="3000">
              <a:latin typeface="Courier New"/>
              <a:cs typeface="Courier New"/>
            </a:endParaRPr>
          </a:p>
          <a:p>
            <a:pPr marL="12700" marR="2291080">
              <a:lnSpc>
                <a:spcPct val="172200"/>
              </a:lnSpc>
            </a:pPr>
            <a:r>
              <a:rPr dirty="0" sz="3000" spc="-5" b="1">
                <a:solidFill>
                  <a:srgbClr val="373838"/>
                </a:solidFill>
                <a:latin typeface="Courier New"/>
                <a:cs typeface="Courier New"/>
              </a:rPr>
              <a:t>Wise  Simple  </a:t>
            </a:r>
            <a:r>
              <a:rPr dirty="0" sz="3000" spc="-5" b="1">
                <a:solidFill>
                  <a:srgbClr val="373838"/>
                </a:solidFill>
                <a:latin typeface="Courier New"/>
                <a:cs typeface="Courier New"/>
              </a:rPr>
              <a:t>Empathetic  </a:t>
            </a:r>
            <a:r>
              <a:rPr dirty="0" sz="3000" spc="-5" b="1">
                <a:solidFill>
                  <a:srgbClr val="373838"/>
                </a:solidFill>
                <a:latin typeface="Courier New"/>
                <a:cs typeface="Courier New"/>
              </a:rPr>
              <a:t>Dedicated  Humble</a:t>
            </a:r>
            <a:endParaRPr sz="3000">
              <a:latin typeface="Courier New"/>
              <a:cs typeface="Courier New"/>
            </a:endParaRPr>
          </a:p>
          <a:p>
            <a:pPr marL="12700" marR="5080">
              <a:lnSpc>
                <a:spcPct val="172200"/>
              </a:lnSpc>
            </a:pPr>
            <a:r>
              <a:rPr dirty="0" sz="3000" spc="-5" b="1">
                <a:solidFill>
                  <a:srgbClr val="373838"/>
                </a:solidFill>
                <a:latin typeface="Courier New"/>
                <a:cs typeface="Courier New"/>
              </a:rPr>
              <a:t>Collaborative  Persistent  Organized/Consistent</a:t>
            </a:r>
            <a:endParaRPr sz="3000">
              <a:latin typeface="Courier New"/>
              <a:cs typeface="Courier New"/>
            </a:endParaRPr>
          </a:p>
        </p:txBody>
      </p:sp>
      <p:sp>
        <p:nvSpPr>
          <p:cNvPr id="17" name="object 17"/>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Courageous</a:t>
            </a:r>
          </a:p>
        </p:txBody>
      </p:sp>
      <p:sp>
        <p:nvSpPr>
          <p:cNvPr id="16" name="object 16"/>
          <p:cNvSpPr txBox="1">
            <a:spLocks noGrp="1"/>
          </p:cNvSpPr>
          <p:nvPr>
            <p:ph type="title"/>
          </p:nvPr>
        </p:nvSpPr>
        <p:spPr>
          <a:prstGeom prst="rect"/>
        </p:spPr>
        <p:txBody>
          <a:bodyPr wrap="square" lIns="0" tIns="12700" rIns="0" bIns="0" rtlCol="0" vert="horz">
            <a:spAutoFit/>
          </a:bodyPr>
          <a:lstStyle/>
          <a:p>
            <a:pPr marL="1926589">
              <a:lnSpc>
                <a:spcPct val="100000"/>
              </a:lnSpc>
              <a:spcBef>
                <a:spcPts val="100"/>
              </a:spcBef>
            </a:pPr>
            <a:r>
              <a:rPr dirty="0" spc="-5"/>
              <a:t>10 Qualities of a Great Adult</a:t>
            </a:r>
            <a:r>
              <a:rPr dirty="0" spc="40"/>
              <a:t> </a:t>
            </a:r>
            <a:r>
              <a:rPr dirty="0" spc="-5"/>
              <a:t>Educator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266700" y="128587"/>
            <a:ext cx="7378700" cy="9730105"/>
            <a:chOff x="266700" y="128587"/>
            <a:chExt cx="7378700" cy="9730105"/>
          </a:xfrm>
        </p:grpSpPr>
        <p:sp>
          <p:nvSpPr>
            <p:cNvPr id="3" name="object 3"/>
            <p:cNvSpPr/>
            <p:nvPr/>
          </p:nvSpPr>
          <p:spPr>
            <a:xfrm>
              <a:off x="1803400" y="6916737"/>
              <a:ext cx="5842000" cy="660400"/>
            </a:xfrm>
            <a:custGeom>
              <a:avLst/>
              <a:gdLst/>
              <a:ahLst/>
              <a:cxnLst/>
              <a:rect l="l" t="t" r="r" b="b"/>
              <a:pathLst>
                <a:path w="5842000" h="660400">
                  <a:moveTo>
                    <a:pt x="5511800" y="0"/>
                  </a:moveTo>
                  <a:lnTo>
                    <a:pt x="330200" y="0"/>
                  </a:lnTo>
                  <a:lnTo>
                    <a:pt x="281406" y="3580"/>
                  </a:lnTo>
                  <a:lnTo>
                    <a:pt x="234835" y="13980"/>
                  </a:lnTo>
                  <a:lnTo>
                    <a:pt x="190998" y="30690"/>
                  </a:lnTo>
                  <a:lnTo>
                    <a:pt x="150404" y="53198"/>
                  </a:lnTo>
                  <a:lnTo>
                    <a:pt x="113566" y="80994"/>
                  </a:lnTo>
                  <a:lnTo>
                    <a:pt x="80994" y="113566"/>
                  </a:lnTo>
                  <a:lnTo>
                    <a:pt x="53198" y="150404"/>
                  </a:lnTo>
                  <a:lnTo>
                    <a:pt x="30690" y="190998"/>
                  </a:lnTo>
                  <a:lnTo>
                    <a:pt x="13980" y="234835"/>
                  </a:lnTo>
                  <a:lnTo>
                    <a:pt x="3580" y="281406"/>
                  </a:lnTo>
                  <a:lnTo>
                    <a:pt x="0" y="330200"/>
                  </a:lnTo>
                  <a:lnTo>
                    <a:pt x="3580" y="378993"/>
                  </a:lnTo>
                  <a:lnTo>
                    <a:pt x="13980" y="425564"/>
                  </a:lnTo>
                  <a:lnTo>
                    <a:pt x="30690" y="469401"/>
                  </a:lnTo>
                  <a:lnTo>
                    <a:pt x="53198" y="509995"/>
                  </a:lnTo>
                  <a:lnTo>
                    <a:pt x="80994" y="546833"/>
                  </a:lnTo>
                  <a:lnTo>
                    <a:pt x="113566" y="579405"/>
                  </a:lnTo>
                  <a:lnTo>
                    <a:pt x="150404" y="607201"/>
                  </a:lnTo>
                  <a:lnTo>
                    <a:pt x="190998" y="629709"/>
                  </a:lnTo>
                  <a:lnTo>
                    <a:pt x="234835" y="646419"/>
                  </a:lnTo>
                  <a:lnTo>
                    <a:pt x="281406" y="656819"/>
                  </a:lnTo>
                  <a:lnTo>
                    <a:pt x="330200" y="660400"/>
                  </a:lnTo>
                  <a:lnTo>
                    <a:pt x="5511800" y="660400"/>
                  </a:lnTo>
                  <a:lnTo>
                    <a:pt x="5560593" y="656819"/>
                  </a:lnTo>
                  <a:lnTo>
                    <a:pt x="5607164" y="646419"/>
                  </a:lnTo>
                  <a:lnTo>
                    <a:pt x="5651001" y="629709"/>
                  </a:lnTo>
                  <a:lnTo>
                    <a:pt x="5691595" y="607201"/>
                  </a:lnTo>
                  <a:lnTo>
                    <a:pt x="5728433" y="579405"/>
                  </a:lnTo>
                  <a:lnTo>
                    <a:pt x="5761005" y="546833"/>
                  </a:lnTo>
                  <a:lnTo>
                    <a:pt x="5788801" y="509995"/>
                  </a:lnTo>
                  <a:lnTo>
                    <a:pt x="5811309" y="469401"/>
                  </a:lnTo>
                  <a:lnTo>
                    <a:pt x="5828019" y="425564"/>
                  </a:lnTo>
                  <a:lnTo>
                    <a:pt x="5838419" y="378993"/>
                  </a:lnTo>
                  <a:lnTo>
                    <a:pt x="5842000" y="330200"/>
                  </a:lnTo>
                  <a:lnTo>
                    <a:pt x="5838419" y="281406"/>
                  </a:lnTo>
                  <a:lnTo>
                    <a:pt x="5828019" y="234835"/>
                  </a:lnTo>
                  <a:lnTo>
                    <a:pt x="5811309" y="190998"/>
                  </a:lnTo>
                  <a:lnTo>
                    <a:pt x="5788801" y="150404"/>
                  </a:lnTo>
                  <a:lnTo>
                    <a:pt x="5761005" y="113566"/>
                  </a:lnTo>
                  <a:lnTo>
                    <a:pt x="5728433" y="80994"/>
                  </a:lnTo>
                  <a:lnTo>
                    <a:pt x="5691595" y="53198"/>
                  </a:lnTo>
                  <a:lnTo>
                    <a:pt x="5651001" y="30690"/>
                  </a:lnTo>
                  <a:lnTo>
                    <a:pt x="5607164" y="13980"/>
                  </a:lnTo>
                  <a:lnTo>
                    <a:pt x="5560593" y="3580"/>
                  </a:lnTo>
                  <a:lnTo>
                    <a:pt x="5511800" y="0"/>
                  </a:lnTo>
                  <a:close/>
                </a:path>
              </a:pathLst>
            </a:custGeom>
            <a:solidFill>
              <a:srgbClr val="F9A059"/>
            </a:solidFill>
          </p:spPr>
          <p:txBody>
            <a:bodyPr wrap="square" lIns="0" tIns="0" rIns="0" bIns="0" rtlCol="0"/>
            <a:lstStyle/>
            <a:p/>
          </p:txBody>
        </p:sp>
        <p:sp>
          <p:nvSpPr>
            <p:cNvPr id="4" name="object 4"/>
            <p:cNvSpPr/>
            <p:nvPr/>
          </p:nvSpPr>
          <p:spPr>
            <a:xfrm>
              <a:off x="2311400" y="1684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5" name="object 5"/>
            <p:cNvSpPr/>
            <p:nvPr/>
          </p:nvSpPr>
          <p:spPr>
            <a:xfrm>
              <a:off x="2311400" y="24780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6" name="object 6"/>
            <p:cNvSpPr/>
            <p:nvPr/>
          </p:nvSpPr>
          <p:spPr>
            <a:xfrm>
              <a:off x="2311400" y="32718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7" name="object 7"/>
            <p:cNvSpPr/>
            <p:nvPr/>
          </p:nvSpPr>
          <p:spPr>
            <a:xfrm>
              <a:off x="2311400" y="40655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8" name="object 8"/>
            <p:cNvSpPr/>
            <p:nvPr/>
          </p:nvSpPr>
          <p:spPr>
            <a:xfrm>
              <a:off x="2311400" y="4859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9" name="object 9"/>
            <p:cNvSpPr/>
            <p:nvPr/>
          </p:nvSpPr>
          <p:spPr>
            <a:xfrm>
              <a:off x="2311400" y="5640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0" name="object 10"/>
            <p:cNvSpPr/>
            <p:nvPr/>
          </p:nvSpPr>
          <p:spPr>
            <a:xfrm>
              <a:off x="2311400" y="64341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1" name="object 11"/>
            <p:cNvSpPr/>
            <p:nvPr/>
          </p:nvSpPr>
          <p:spPr>
            <a:xfrm>
              <a:off x="2311400" y="72278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2" name="object 12"/>
            <p:cNvSpPr/>
            <p:nvPr/>
          </p:nvSpPr>
          <p:spPr>
            <a:xfrm>
              <a:off x="2311400" y="80216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3" name="object 13"/>
            <p:cNvSpPr/>
            <p:nvPr/>
          </p:nvSpPr>
          <p:spPr>
            <a:xfrm>
              <a:off x="2311400" y="8815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4" name="object 14"/>
            <p:cNvSpPr/>
            <p:nvPr/>
          </p:nvSpPr>
          <p:spPr>
            <a:xfrm>
              <a:off x="2025212" y="7161540"/>
              <a:ext cx="217136" cy="148920"/>
            </a:xfrm>
            <a:prstGeom prst="rect">
              <a:avLst/>
            </a:prstGeom>
            <a:blipFill>
              <a:blip r:embed="rId2" cstate="print"/>
              <a:stretch>
                <a:fillRect/>
              </a:stretch>
            </a:blipFill>
          </p:spPr>
          <p:txBody>
            <a:bodyPr wrap="square" lIns="0" tIns="0" rIns="0" bIns="0" rtlCol="0"/>
            <a:lstStyle/>
            <a:p/>
          </p:txBody>
        </p:sp>
      </p:grpSp>
      <p:sp>
        <p:nvSpPr>
          <p:cNvPr id="15" name="object 15"/>
          <p:cNvSpPr txBox="1">
            <a:spLocks noGrp="1"/>
          </p:cNvSpPr>
          <p:nvPr>
            <p:ph idx="2" sz="half"/>
          </p:nvPr>
        </p:nvSpPr>
        <p:spPr>
          <a:prstGeom prst="rect"/>
        </p:spPr>
        <p:txBody>
          <a:bodyPr wrap="square" lIns="0" tIns="12700" rIns="0" bIns="0" rtlCol="0" vert="horz">
            <a:spAutoFit/>
          </a:bodyPr>
          <a:lstStyle/>
          <a:p>
            <a:pPr marL="12700">
              <a:lnSpc>
                <a:spcPct val="100000"/>
              </a:lnSpc>
              <a:spcBef>
                <a:spcPts val="100"/>
              </a:spcBef>
            </a:pPr>
            <a:r>
              <a:rPr dirty="0" spc="-5"/>
              <a:t>Creative/Flexible</a:t>
            </a:r>
          </a:p>
          <a:p>
            <a:pPr marL="12700" marR="2291080">
              <a:lnSpc>
                <a:spcPct val="172200"/>
              </a:lnSpc>
            </a:pPr>
            <a:r>
              <a:rPr dirty="0" spc="-5"/>
              <a:t>Wise  Simple  </a:t>
            </a:r>
            <a:r>
              <a:rPr dirty="0" spc="-5"/>
              <a:t>Empathetic  </a:t>
            </a:r>
            <a:r>
              <a:rPr dirty="0" spc="-5"/>
              <a:t>Dedicated  Humble</a:t>
            </a:r>
          </a:p>
          <a:p>
            <a:pPr marL="12700" marR="5080">
              <a:lnSpc>
                <a:spcPct val="172200"/>
              </a:lnSpc>
            </a:pPr>
            <a:r>
              <a:rPr dirty="0" spc="-5"/>
              <a:t>Collaborative  Persistent  Organized/Consistent</a:t>
            </a:r>
          </a:p>
        </p:txBody>
      </p:sp>
      <p:sp>
        <p:nvSpPr>
          <p:cNvPr id="16" name="object 16"/>
          <p:cNvSpPr txBox="1"/>
          <p:nvPr/>
        </p:nvSpPr>
        <p:spPr>
          <a:xfrm>
            <a:off x="8682190" y="1506090"/>
            <a:ext cx="1701800" cy="330200"/>
          </a:xfrm>
          <a:prstGeom prst="rect">
            <a:avLst/>
          </a:prstGeom>
        </p:spPr>
        <p:txBody>
          <a:bodyPr wrap="square" lIns="0" tIns="12700" rIns="0" bIns="0" rtlCol="0" vert="horz">
            <a:spAutoFit/>
          </a:bodyPr>
          <a:lstStyle/>
          <a:p>
            <a:pPr marL="12700">
              <a:lnSpc>
                <a:spcPct val="100000"/>
              </a:lnSpc>
              <a:spcBef>
                <a:spcPts val="100"/>
              </a:spcBef>
            </a:pPr>
            <a:r>
              <a:rPr dirty="0" sz="2000" spc="-5" b="1">
                <a:solidFill>
                  <a:srgbClr val="373838"/>
                </a:solidFill>
                <a:latin typeface="Courier New"/>
                <a:cs typeface="Courier New"/>
              </a:rPr>
              <a:t>What is</a:t>
            </a:r>
            <a:r>
              <a:rPr dirty="0" sz="2000" spc="-60" b="1">
                <a:solidFill>
                  <a:srgbClr val="373838"/>
                </a:solidFill>
                <a:latin typeface="Courier New"/>
                <a:cs typeface="Courier New"/>
              </a:rPr>
              <a:t> </a:t>
            </a:r>
            <a:r>
              <a:rPr dirty="0" sz="2000" spc="-5" b="1">
                <a:solidFill>
                  <a:srgbClr val="373838"/>
                </a:solidFill>
                <a:latin typeface="Courier New"/>
                <a:cs typeface="Courier New"/>
              </a:rPr>
              <a:t>it?</a:t>
            </a:r>
            <a:endParaRPr sz="2000">
              <a:latin typeface="Courier New"/>
              <a:cs typeface="Courier New"/>
            </a:endParaRPr>
          </a:p>
        </p:txBody>
      </p:sp>
      <p:sp>
        <p:nvSpPr>
          <p:cNvPr id="17" name="object 17"/>
          <p:cNvSpPr txBox="1">
            <a:spLocks noGrp="1"/>
          </p:cNvSpPr>
          <p:nvPr>
            <p:ph type="title"/>
          </p:nvPr>
        </p:nvSpPr>
        <p:spPr>
          <a:prstGeom prst="rect"/>
        </p:spPr>
        <p:txBody>
          <a:bodyPr wrap="square" lIns="0" tIns="12700" rIns="0" bIns="0" rtlCol="0" vert="horz">
            <a:spAutoFit/>
          </a:bodyPr>
          <a:lstStyle/>
          <a:p>
            <a:pPr marL="1926589">
              <a:lnSpc>
                <a:spcPct val="100000"/>
              </a:lnSpc>
              <a:spcBef>
                <a:spcPts val="100"/>
              </a:spcBef>
            </a:pPr>
            <a:r>
              <a:rPr dirty="0" spc="-5"/>
              <a:t>10 Qualities of a Great Adult</a:t>
            </a:r>
            <a:r>
              <a:rPr dirty="0" spc="40"/>
              <a:t> </a:t>
            </a:r>
            <a:r>
              <a:rPr dirty="0" spc="-5"/>
              <a:t>Educator</a:t>
            </a:r>
          </a:p>
        </p:txBody>
      </p:sp>
      <p:sp>
        <p:nvSpPr>
          <p:cNvPr id="18" name="object 18"/>
          <p:cNvSpPr/>
          <p:nvPr/>
        </p:nvSpPr>
        <p:spPr>
          <a:xfrm>
            <a:off x="8567890" y="1947862"/>
            <a:ext cx="3429000" cy="6651625"/>
          </a:xfrm>
          <a:custGeom>
            <a:avLst/>
            <a:gdLst/>
            <a:ahLst/>
            <a:cxnLst/>
            <a:rect l="l" t="t" r="r" b="b"/>
            <a:pathLst>
              <a:path w="3429000" h="6651625">
                <a:moveTo>
                  <a:pt x="3175000" y="0"/>
                </a:moveTo>
                <a:lnTo>
                  <a:pt x="254000" y="0"/>
                </a:lnTo>
                <a:lnTo>
                  <a:pt x="208342" y="4092"/>
                </a:lnTo>
                <a:lnTo>
                  <a:pt x="165369" y="15890"/>
                </a:lnTo>
                <a:lnTo>
                  <a:pt x="125799" y="34677"/>
                </a:lnTo>
                <a:lnTo>
                  <a:pt x="90349" y="59736"/>
                </a:lnTo>
                <a:lnTo>
                  <a:pt x="59736" y="90349"/>
                </a:lnTo>
                <a:lnTo>
                  <a:pt x="34677" y="125799"/>
                </a:lnTo>
                <a:lnTo>
                  <a:pt x="15890" y="165369"/>
                </a:lnTo>
                <a:lnTo>
                  <a:pt x="4092" y="208342"/>
                </a:lnTo>
                <a:lnTo>
                  <a:pt x="0" y="254000"/>
                </a:lnTo>
                <a:lnTo>
                  <a:pt x="0" y="6397625"/>
                </a:lnTo>
                <a:lnTo>
                  <a:pt x="4092" y="6443279"/>
                </a:lnTo>
                <a:lnTo>
                  <a:pt x="15890" y="6486250"/>
                </a:lnTo>
                <a:lnTo>
                  <a:pt x="34677" y="6525819"/>
                </a:lnTo>
                <a:lnTo>
                  <a:pt x="59736" y="6561270"/>
                </a:lnTo>
                <a:lnTo>
                  <a:pt x="90349" y="6591884"/>
                </a:lnTo>
                <a:lnTo>
                  <a:pt x="125799" y="6616944"/>
                </a:lnTo>
                <a:lnTo>
                  <a:pt x="165369" y="6635733"/>
                </a:lnTo>
                <a:lnTo>
                  <a:pt x="208342" y="6647532"/>
                </a:lnTo>
                <a:lnTo>
                  <a:pt x="254000" y="6651625"/>
                </a:lnTo>
                <a:lnTo>
                  <a:pt x="3175000" y="6651625"/>
                </a:lnTo>
                <a:lnTo>
                  <a:pt x="3220657" y="6647532"/>
                </a:lnTo>
                <a:lnTo>
                  <a:pt x="3263630" y="6635733"/>
                </a:lnTo>
                <a:lnTo>
                  <a:pt x="3303200" y="6616944"/>
                </a:lnTo>
                <a:lnTo>
                  <a:pt x="3338650" y="6591884"/>
                </a:lnTo>
                <a:lnTo>
                  <a:pt x="3369263" y="6561270"/>
                </a:lnTo>
                <a:lnTo>
                  <a:pt x="3394322" y="6525819"/>
                </a:lnTo>
                <a:lnTo>
                  <a:pt x="3413109" y="6486250"/>
                </a:lnTo>
                <a:lnTo>
                  <a:pt x="3424907" y="6443279"/>
                </a:lnTo>
                <a:lnTo>
                  <a:pt x="3429000" y="6397625"/>
                </a:lnTo>
                <a:lnTo>
                  <a:pt x="3429000" y="254000"/>
                </a:lnTo>
                <a:lnTo>
                  <a:pt x="3424907" y="208342"/>
                </a:lnTo>
                <a:lnTo>
                  <a:pt x="3413109" y="165369"/>
                </a:lnTo>
                <a:lnTo>
                  <a:pt x="3394322" y="125799"/>
                </a:lnTo>
                <a:lnTo>
                  <a:pt x="3369263" y="90349"/>
                </a:lnTo>
                <a:lnTo>
                  <a:pt x="3338650" y="59736"/>
                </a:lnTo>
                <a:lnTo>
                  <a:pt x="3303200" y="34677"/>
                </a:lnTo>
                <a:lnTo>
                  <a:pt x="3263630" y="15890"/>
                </a:lnTo>
                <a:lnTo>
                  <a:pt x="3220657" y="4092"/>
                </a:lnTo>
                <a:lnTo>
                  <a:pt x="3175000" y="0"/>
                </a:lnTo>
                <a:close/>
              </a:path>
            </a:pathLst>
          </a:custGeom>
          <a:solidFill>
            <a:srgbClr val="F9A059"/>
          </a:solidFill>
        </p:spPr>
        <p:txBody>
          <a:bodyPr wrap="square" lIns="0" tIns="0" rIns="0" bIns="0" rtlCol="0"/>
          <a:lstStyle/>
          <a:p/>
        </p:txBody>
      </p:sp>
      <p:sp>
        <p:nvSpPr>
          <p:cNvPr id="19" name="object 19"/>
          <p:cNvSpPr txBox="1"/>
          <p:nvPr/>
        </p:nvSpPr>
        <p:spPr>
          <a:xfrm>
            <a:off x="8682190" y="2023500"/>
            <a:ext cx="3180080" cy="4597400"/>
          </a:xfrm>
          <a:prstGeom prst="rect">
            <a:avLst/>
          </a:prstGeom>
        </p:spPr>
        <p:txBody>
          <a:bodyPr wrap="square" lIns="0" tIns="12700" rIns="0" bIns="0" rtlCol="0" vert="horz">
            <a:spAutoFit/>
          </a:bodyPr>
          <a:lstStyle/>
          <a:p>
            <a:pPr marL="12700" marR="279400">
              <a:lnSpc>
                <a:spcPct val="138900"/>
              </a:lnSpc>
              <a:spcBef>
                <a:spcPts val="100"/>
              </a:spcBef>
            </a:pPr>
            <a:r>
              <a:rPr dirty="0" sz="1800" spc="-5" b="1">
                <a:solidFill>
                  <a:srgbClr val="373838"/>
                </a:solidFill>
                <a:latin typeface="Courier New"/>
                <a:cs typeface="Courier New"/>
              </a:rPr>
              <a:t>This is staying after  something in the face  of setbacks, trials,  and</a:t>
            </a:r>
            <a:r>
              <a:rPr dirty="0" sz="1800" spc="-10" b="1">
                <a:solidFill>
                  <a:srgbClr val="373838"/>
                </a:solidFill>
                <a:latin typeface="Courier New"/>
                <a:cs typeface="Courier New"/>
              </a:rPr>
              <a:t> </a:t>
            </a:r>
            <a:r>
              <a:rPr dirty="0" sz="1800" spc="-5" b="1">
                <a:solidFill>
                  <a:srgbClr val="373838"/>
                </a:solidFill>
                <a:latin typeface="Courier New"/>
                <a:cs typeface="Courier New"/>
              </a:rPr>
              <a:t>disappointments.</a:t>
            </a:r>
            <a:endParaRPr sz="1800">
              <a:latin typeface="Courier New"/>
              <a:cs typeface="Courier New"/>
            </a:endParaRPr>
          </a:p>
          <a:p>
            <a:pPr marL="12700" marR="5080">
              <a:lnSpc>
                <a:spcPct val="138900"/>
              </a:lnSpc>
            </a:pPr>
            <a:r>
              <a:rPr dirty="0" sz="1800" spc="-5" b="1">
                <a:solidFill>
                  <a:srgbClr val="373838"/>
                </a:solidFill>
                <a:latin typeface="Courier New"/>
                <a:cs typeface="Courier New"/>
              </a:rPr>
              <a:t>Many things cannot be  forced overnight. They  take time to create and  manage and the quality  of persistence allows  us to strap in for the  long ride and see a  “project”</a:t>
            </a:r>
            <a:r>
              <a:rPr dirty="0" sz="1800" spc="-10" b="1">
                <a:solidFill>
                  <a:srgbClr val="373838"/>
                </a:solidFill>
                <a:latin typeface="Courier New"/>
                <a:cs typeface="Courier New"/>
              </a:rPr>
              <a:t> </a:t>
            </a:r>
            <a:r>
              <a:rPr dirty="0" sz="1800" spc="-5" b="1">
                <a:solidFill>
                  <a:srgbClr val="373838"/>
                </a:solidFill>
                <a:latin typeface="Courier New"/>
                <a:cs typeface="Courier New"/>
              </a:rPr>
              <a:t>through.</a:t>
            </a:r>
            <a:endParaRPr sz="1800">
              <a:latin typeface="Courier New"/>
              <a:cs typeface="Courier New"/>
            </a:endParaRPr>
          </a:p>
        </p:txBody>
      </p:sp>
      <p:sp>
        <p:nvSpPr>
          <p:cNvPr id="20" name="object 20"/>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Courageous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446310" y="3189532"/>
            <a:ext cx="12369800" cy="1892300"/>
          </a:xfrm>
          <a:prstGeom prst="rect">
            <a:avLst/>
          </a:prstGeom>
        </p:spPr>
        <p:txBody>
          <a:bodyPr wrap="square" lIns="0" tIns="12700" rIns="0" bIns="0" rtlCol="0" vert="horz">
            <a:spAutoFit/>
          </a:bodyPr>
          <a:lstStyle/>
          <a:p>
            <a:pPr marL="12700" marR="5080">
              <a:lnSpc>
                <a:spcPts val="7500"/>
              </a:lnSpc>
              <a:spcBef>
                <a:spcPts val="100"/>
              </a:spcBef>
            </a:pPr>
            <a:r>
              <a:rPr dirty="0" sz="6000" spc="-5" b="1">
                <a:solidFill>
                  <a:srgbClr val="373838"/>
                </a:solidFill>
                <a:latin typeface="Courier New"/>
                <a:cs typeface="Courier New"/>
              </a:rPr>
              <a:t>Specific </a:t>
            </a:r>
            <a:r>
              <a:rPr dirty="0" sz="6000" spc="-5" b="1">
                <a:solidFill>
                  <a:srgbClr val="F9A059"/>
                </a:solidFill>
                <a:latin typeface="Courier New"/>
                <a:cs typeface="Courier New"/>
              </a:rPr>
              <a:t>feedback </a:t>
            </a:r>
            <a:r>
              <a:rPr dirty="0" sz="6000" spc="-5" b="1">
                <a:solidFill>
                  <a:srgbClr val="373838"/>
                </a:solidFill>
                <a:latin typeface="Courier New"/>
                <a:cs typeface="Courier New"/>
              </a:rPr>
              <a:t>is always  more</a:t>
            </a:r>
            <a:r>
              <a:rPr dirty="0" sz="6000" spc="-10" b="1">
                <a:solidFill>
                  <a:srgbClr val="373838"/>
                </a:solidFill>
                <a:latin typeface="Courier New"/>
                <a:cs typeface="Courier New"/>
              </a:rPr>
              <a:t> </a:t>
            </a:r>
            <a:r>
              <a:rPr dirty="0" sz="6000" spc="-5" b="1">
                <a:solidFill>
                  <a:srgbClr val="373838"/>
                </a:solidFill>
                <a:latin typeface="Courier New"/>
                <a:cs typeface="Courier New"/>
              </a:rPr>
              <a:t>effective.</a:t>
            </a:r>
            <a:endParaRPr sz="6000">
              <a:latin typeface="Courier New"/>
              <a:cs typeface="Courier New"/>
            </a:endParaRPr>
          </a:p>
        </p:txBody>
      </p:sp>
      <p:sp>
        <p:nvSpPr>
          <p:cNvPr id="3" name="object 3"/>
          <p:cNvSpPr/>
          <p:nvPr/>
        </p:nvSpPr>
        <p:spPr>
          <a:xfrm>
            <a:off x="3557549" y="797090"/>
            <a:ext cx="4512945" cy="2025650"/>
          </a:xfrm>
          <a:custGeom>
            <a:avLst/>
            <a:gdLst/>
            <a:ahLst/>
            <a:cxnLst/>
            <a:rect l="l" t="t" r="r" b="b"/>
            <a:pathLst>
              <a:path w="4512945" h="2025650">
                <a:moveTo>
                  <a:pt x="4512564" y="0"/>
                </a:moveTo>
                <a:lnTo>
                  <a:pt x="0" y="0"/>
                </a:lnTo>
                <a:lnTo>
                  <a:pt x="0" y="2025396"/>
                </a:lnTo>
                <a:lnTo>
                  <a:pt x="4512564" y="2025396"/>
                </a:lnTo>
                <a:lnTo>
                  <a:pt x="4512564" y="0"/>
                </a:lnTo>
                <a:close/>
              </a:path>
            </a:pathLst>
          </a:custGeom>
          <a:solidFill>
            <a:srgbClr val="373838"/>
          </a:solidFill>
        </p:spPr>
        <p:txBody>
          <a:bodyPr wrap="square" lIns="0" tIns="0" rIns="0" bIns="0" rtlCol="0"/>
          <a:lstStyle/>
          <a:p/>
        </p:txBody>
      </p:sp>
      <p:sp>
        <p:nvSpPr>
          <p:cNvPr id="4" name="object 4"/>
          <p:cNvSpPr txBox="1"/>
          <p:nvPr/>
        </p:nvSpPr>
        <p:spPr>
          <a:xfrm>
            <a:off x="3446310" y="354625"/>
            <a:ext cx="4597400" cy="2311400"/>
          </a:xfrm>
          <a:prstGeom prst="rect">
            <a:avLst/>
          </a:prstGeom>
        </p:spPr>
        <p:txBody>
          <a:bodyPr wrap="square" lIns="0" tIns="12700" rIns="0" bIns="0" rtlCol="0" vert="horz">
            <a:spAutoFit/>
          </a:bodyPr>
          <a:lstStyle/>
          <a:p>
            <a:pPr marL="12700">
              <a:lnSpc>
                <a:spcPct val="100000"/>
              </a:lnSpc>
              <a:spcBef>
                <a:spcPts val="100"/>
              </a:spcBef>
            </a:pPr>
            <a:r>
              <a:rPr dirty="0" sz="15000" spc="-5" b="1">
                <a:solidFill>
                  <a:srgbClr val="F9A059"/>
                </a:solidFill>
                <a:latin typeface="Courier New"/>
                <a:cs typeface="Courier New"/>
              </a:rPr>
              <a:t>Why?</a:t>
            </a:r>
            <a:endParaRPr sz="15000">
              <a:latin typeface="Courier New"/>
              <a:cs typeface="Courier New"/>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266700" y="128587"/>
            <a:ext cx="7378700" cy="9730105"/>
            <a:chOff x="266700" y="128587"/>
            <a:chExt cx="7378700" cy="9730105"/>
          </a:xfrm>
        </p:grpSpPr>
        <p:sp>
          <p:nvSpPr>
            <p:cNvPr id="3" name="object 3"/>
            <p:cNvSpPr/>
            <p:nvPr/>
          </p:nvSpPr>
          <p:spPr>
            <a:xfrm>
              <a:off x="1803400" y="6916737"/>
              <a:ext cx="5842000" cy="660400"/>
            </a:xfrm>
            <a:custGeom>
              <a:avLst/>
              <a:gdLst/>
              <a:ahLst/>
              <a:cxnLst/>
              <a:rect l="l" t="t" r="r" b="b"/>
              <a:pathLst>
                <a:path w="5842000" h="660400">
                  <a:moveTo>
                    <a:pt x="5511800" y="0"/>
                  </a:moveTo>
                  <a:lnTo>
                    <a:pt x="330200" y="0"/>
                  </a:lnTo>
                  <a:lnTo>
                    <a:pt x="281406" y="3580"/>
                  </a:lnTo>
                  <a:lnTo>
                    <a:pt x="234835" y="13980"/>
                  </a:lnTo>
                  <a:lnTo>
                    <a:pt x="190998" y="30690"/>
                  </a:lnTo>
                  <a:lnTo>
                    <a:pt x="150404" y="53198"/>
                  </a:lnTo>
                  <a:lnTo>
                    <a:pt x="113566" y="80994"/>
                  </a:lnTo>
                  <a:lnTo>
                    <a:pt x="80994" y="113566"/>
                  </a:lnTo>
                  <a:lnTo>
                    <a:pt x="53198" y="150404"/>
                  </a:lnTo>
                  <a:lnTo>
                    <a:pt x="30690" y="190998"/>
                  </a:lnTo>
                  <a:lnTo>
                    <a:pt x="13980" y="234835"/>
                  </a:lnTo>
                  <a:lnTo>
                    <a:pt x="3580" y="281406"/>
                  </a:lnTo>
                  <a:lnTo>
                    <a:pt x="0" y="330200"/>
                  </a:lnTo>
                  <a:lnTo>
                    <a:pt x="3580" y="378993"/>
                  </a:lnTo>
                  <a:lnTo>
                    <a:pt x="13980" y="425564"/>
                  </a:lnTo>
                  <a:lnTo>
                    <a:pt x="30690" y="469401"/>
                  </a:lnTo>
                  <a:lnTo>
                    <a:pt x="53198" y="509995"/>
                  </a:lnTo>
                  <a:lnTo>
                    <a:pt x="80994" y="546833"/>
                  </a:lnTo>
                  <a:lnTo>
                    <a:pt x="113566" y="579405"/>
                  </a:lnTo>
                  <a:lnTo>
                    <a:pt x="150404" y="607201"/>
                  </a:lnTo>
                  <a:lnTo>
                    <a:pt x="190998" y="629709"/>
                  </a:lnTo>
                  <a:lnTo>
                    <a:pt x="234835" y="646419"/>
                  </a:lnTo>
                  <a:lnTo>
                    <a:pt x="281406" y="656819"/>
                  </a:lnTo>
                  <a:lnTo>
                    <a:pt x="330200" y="660400"/>
                  </a:lnTo>
                  <a:lnTo>
                    <a:pt x="5511800" y="660400"/>
                  </a:lnTo>
                  <a:lnTo>
                    <a:pt x="5560593" y="656819"/>
                  </a:lnTo>
                  <a:lnTo>
                    <a:pt x="5607164" y="646419"/>
                  </a:lnTo>
                  <a:lnTo>
                    <a:pt x="5651001" y="629709"/>
                  </a:lnTo>
                  <a:lnTo>
                    <a:pt x="5691595" y="607201"/>
                  </a:lnTo>
                  <a:lnTo>
                    <a:pt x="5728433" y="579405"/>
                  </a:lnTo>
                  <a:lnTo>
                    <a:pt x="5761005" y="546833"/>
                  </a:lnTo>
                  <a:lnTo>
                    <a:pt x="5788801" y="509995"/>
                  </a:lnTo>
                  <a:lnTo>
                    <a:pt x="5811309" y="469401"/>
                  </a:lnTo>
                  <a:lnTo>
                    <a:pt x="5828019" y="425564"/>
                  </a:lnTo>
                  <a:lnTo>
                    <a:pt x="5838419" y="378993"/>
                  </a:lnTo>
                  <a:lnTo>
                    <a:pt x="5842000" y="330200"/>
                  </a:lnTo>
                  <a:lnTo>
                    <a:pt x="5838419" y="281406"/>
                  </a:lnTo>
                  <a:lnTo>
                    <a:pt x="5828019" y="234835"/>
                  </a:lnTo>
                  <a:lnTo>
                    <a:pt x="5811309" y="190998"/>
                  </a:lnTo>
                  <a:lnTo>
                    <a:pt x="5788801" y="150404"/>
                  </a:lnTo>
                  <a:lnTo>
                    <a:pt x="5761005" y="113566"/>
                  </a:lnTo>
                  <a:lnTo>
                    <a:pt x="5728433" y="80994"/>
                  </a:lnTo>
                  <a:lnTo>
                    <a:pt x="5691595" y="53198"/>
                  </a:lnTo>
                  <a:lnTo>
                    <a:pt x="5651001" y="30690"/>
                  </a:lnTo>
                  <a:lnTo>
                    <a:pt x="5607164" y="13980"/>
                  </a:lnTo>
                  <a:lnTo>
                    <a:pt x="5560593" y="3580"/>
                  </a:lnTo>
                  <a:lnTo>
                    <a:pt x="5511800" y="0"/>
                  </a:lnTo>
                  <a:close/>
                </a:path>
              </a:pathLst>
            </a:custGeom>
            <a:solidFill>
              <a:srgbClr val="F9A059"/>
            </a:solidFill>
          </p:spPr>
          <p:txBody>
            <a:bodyPr wrap="square" lIns="0" tIns="0" rIns="0" bIns="0" rtlCol="0"/>
            <a:lstStyle/>
            <a:p/>
          </p:txBody>
        </p:sp>
        <p:sp>
          <p:nvSpPr>
            <p:cNvPr id="4" name="object 4"/>
            <p:cNvSpPr/>
            <p:nvPr/>
          </p:nvSpPr>
          <p:spPr>
            <a:xfrm>
              <a:off x="2311400" y="1684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5" name="object 5"/>
            <p:cNvSpPr/>
            <p:nvPr/>
          </p:nvSpPr>
          <p:spPr>
            <a:xfrm>
              <a:off x="2311400" y="24780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6" name="object 6"/>
            <p:cNvSpPr/>
            <p:nvPr/>
          </p:nvSpPr>
          <p:spPr>
            <a:xfrm>
              <a:off x="2311400" y="32718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7" name="object 7"/>
            <p:cNvSpPr/>
            <p:nvPr/>
          </p:nvSpPr>
          <p:spPr>
            <a:xfrm>
              <a:off x="2311400" y="40655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8" name="object 8"/>
            <p:cNvSpPr/>
            <p:nvPr/>
          </p:nvSpPr>
          <p:spPr>
            <a:xfrm>
              <a:off x="2311400" y="4859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9" name="object 9"/>
            <p:cNvSpPr/>
            <p:nvPr/>
          </p:nvSpPr>
          <p:spPr>
            <a:xfrm>
              <a:off x="2311400" y="5640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0" name="object 10"/>
            <p:cNvSpPr/>
            <p:nvPr/>
          </p:nvSpPr>
          <p:spPr>
            <a:xfrm>
              <a:off x="2311400" y="64341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1" name="object 11"/>
            <p:cNvSpPr/>
            <p:nvPr/>
          </p:nvSpPr>
          <p:spPr>
            <a:xfrm>
              <a:off x="2311400" y="72278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2" name="object 12"/>
            <p:cNvSpPr/>
            <p:nvPr/>
          </p:nvSpPr>
          <p:spPr>
            <a:xfrm>
              <a:off x="2311400" y="80216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3" name="object 13"/>
            <p:cNvSpPr/>
            <p:nvPr/>
          </p:nvSpPr>
          <p:spPr>
            <a:xfrm>
              <a:off x="2311400" y="8815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4" name="object 14"/>
            <p:cNvSpPr/>
            <p:nvPr/>
          </p:nvSpPr>
          <p:spPr>
            <a:xfrm>
              <a:off x="2025212" y="7161540"/>
              <a:ext cx="217136" cy="148920"/>
            </a:xfrm>
            <a:prstGeom prst="rect">
              <a:avLst/>
            </a:prstGeom>
            <a:blipFill>
              <a:blip r:embed="rId2" cstate="print"/>
              <a:stretch>
                <a:fillRect/>
              </a:stretch>
            </a:blipFill>
          </p:spPr>
          <p:txBody>
            <a:bodyPr wrap="square" lIns="0" tIns="0" rIns="0" bIns="0" rtlCol="0"/>
            <a:lstStyle/>
            <a:p/>
          </p:txBody>
        </p:sp>
      </p:grpSp>
      <p:sp>
        <p:nvSpPr>
          <p:cNvPr id="15" name="object 15"/>
          <p:cNvSpPr txBox="1"/>
          <p:nvPr/>
        </p:nvSpPr>
        <p:spPr>
          <a:xfrm>
            <a:off x="3492500" y="1484434"/>
            <a:ext cx="4597400" cy="6781800"/>
          </a:xfrm>
          <a:prstGeom prst="rect">
            <a:avLst/>
          </a:prstGeom>
        </p:spPr>
        <p:txBody>
          <a:bodyPr wrap="square" lIns="0" tIns="12700" rIns="0" bIns="0" rtlCol="0" vert="horz">
            <a:spAutoFit/>
          </a:bodyPr>
          <a:lstStyle/>
          <a:p>
            <a:pPr marL="12700">
              <a:lnSpc>
                <a:spcPct val="100000"/>
              </a:lnSpc>
              <a:spcBef>
                <a:spcPts val="100"/>
              </a:spcBef>
            </a:pPr>
            <a:r>
              <a:rPr dirty="0" sz="3000" spc="-5" b="1">
                <a:solidFill>
                  <a:srgbClr val="373838"/>
                </a:solidFill>
                <a:latin typeface="Courier New"/>
                <a:cs typeface="Courier New"/>
              </a:rPr>
              <a:t>Creative/Flexible</a:t>
            </a:r>
            <a:endParaRPr sz="3000">
              <a:latin typeface="Courier New"/>
              <a:cs typeface="Courier New"/>
            </a:endParaRPr>
          </a:p>
          <a:p>
            <a:pPr marL="12700" marR="2291080">
              <a:lnSpc>
                <a:spcPct val="172200"/>
              </a:lnSpc>
            </a:pPr>
            <a:r>
              <a:rPr dirty="0" sz="3000" spc="-5" b="1">
                <a:solidFill>
                  <a:srgbClr val="373838"/>
                </a:solidFill>
                <a:latin typeface="Courier New"/>
                <a:cs typeface="Courier New"/>
              </a:rPr>
              <a:t>Wise  Simple  </a:t>
            </a:r>
            <a:r>
              <a:rPr dirty="0" sz="3000" spc="-5" b="1">
                <a:solidFill>
                  <a:srgbClr val="373838"/>
                </a:solidFill>
                <a:latin typeface="Courier New"/>
                <a:cs typeface="Courier New"/>
              </a:rPr>
              <a:t>Empathetic  </a:t>
            </a:r>
            <a:r>
              <a:rPr dirty="0" sz="3000" spc="-5" b="1">
                <a:solidFill>
                  <a:srgbClr val="373838"/>
                </a:solidFill>
                <a:latin typeface="Courier New"/>
                <a:cs typeface="Courier New"/>
              </a:rPr>
              <a:t>Dedicated  Humble</a:t>
            </a:r>
            <a:endParaRPr sz="3000">
              <a:latin typeface="Courier New"/>
              <a:cs typeface="Courier New"/>
            </a:endParaRPr>
          </a:p>
          <a:p>
            <a:pPr marL="12700" marR="5080">
              <a:lnSpc>
                <a:spcPct val="172200"/>
              </a:lnSpc>
            </a:pPr>
            <a:r>
              <a:rPr dirty="0" sz="3000" spc="-5" b="1">
                <a:solidFill>
                  <a:srgbClr val="373838"/>
                </a:solidFill>
                <a:latin typeface="Courier New"/>
                <a:cs typeface="Courier New"/>
              </a:rPr>
              <a:t>Collaborative  Persistent  Organized/Consistent</a:t>
            </a:r>
            <a:endParaRPr sz="3000">
              <a:latin typeface="Courier New"/>
              <a:cs typeface="Courier New"/>
            </a:endParaRPr>
          </a:p>
        </p:txBody>
      </p:sp>
      <p:sp>
        <p:nvSpPr>
          <p:cNvPr id="16" name="object 16"/>
          <p:cNvSpPr txBox="1"/>
          <p:nvPr/>
        </p:nvSpPr>
        <p:spPr>
          <a:xfrm>
            <a:off x="8682190" y="1517202"/>
            <a:ext cx="8153400" cy="330200"/>
          </a:xfrm>
          <a:prstGeom prst="rect">
            <a:avLst/>
          </a:prstGeom>
        </p:spPr>
        <p:txBody>
          <a:bodyPr wrap="square" lIns="0" tIns="12700" rIns="0" bIns="0" rtlCol="0" vert="horz">
            <a:spAutoFit/>
          </a:bodyPr>
          <a:lstStyle/>
          <a:p>
            <a:pPr marL="12700">
              <a:lnSpc>
                <a:spcPct val="100000"/>
              </a:lnSpc>
              <a:spcBef>
                <a:spcPts val="100"/>
              </a:spcBef>
              <a:tabLst>
                <a:tab pos="3720465" algn="l"/>
              </a:tabLst>
            </a:pPr>
            <a:r>
              <a:rPr dirty="0" baseline="2777" sz="3000" spc="-7" b="1">
                <a:solidFill>
                  <a:srgbClr val="373838"/>
                </a:solidFill>
                <a:latin typeface="Courier New"/>
                <a:cs typeface="Courier New"/>
              </a:rPr>
              <a:t>What</a:t>
            </a:r>
            <a:r>
              <a:rPr dirty="0" baseline="2777" sz="3000" spc="7" b="1">
                <a:solidFill>
                  <a:srgbClr val="373838"/>
                </a:solidFill>
                <a:latin typeface="Courier New"/>
                <a:cs typeface="Courier New"/>
              </a:rPr>
              <a:t> </a:t>
            </a:r>
            <a:r>
              <a:rPr dirty="0" baseline="2777" sz="3000" spc="-7" b="1">
                <a:solidFill>
                  <a:srgbClr val="373838"/>
                </a:solidFill>
                <a:latin typeface="Courier New"/>
                <a:cs typeface="Courier New"/>
              </a:rPr>
              <a:t>is</a:t>
            </a:r>
            <a:r>
              <a:rPr dirty="0" baseline="2777" sz="3000" spc="15" b="1">
                <a:solidFill>
                  <a:srgbClr val="373838"/>
                </a:solidFill>
                <a:latin typeface="Courier New"/>
                <a:cs typeface="Courier New"/>
              </a:rPr>
              <a:t> </a:t>
            </a:r>
            <a:r>
              <a:rPr dirty="0" baseline="2777" sz="3000" spc="-7" b="1">
                <a:solidFill>
                  <a:srgbClr val="373838"/>
                </a:solidFill>
                <a:latin typeface="Courier New"/>
                <a:cs typeface="Courier New"/>
              </a:rPr>
              <a:t>it?	</a:t>
            </a:r>
            <a:r>
              <a:rPr dirty="0" sz="2000" spc="-5" b="1">
                <a:solidFill>
                  <a:srgbClr val="373838"/>
                </a:solidFill>
                <a:latin typeface="Courier New"/>
                <a:cs typeface="Courier New"/>
              </a:rPr>
              <a:t>How does it look in adult</a:t>
            </a:r>
            <a:r>
              <a:rPr dirty="0" sz="2000" spc="5" b="1">
                <a:solidFill>
                  <a:srgbClr val="373838"/>
                </a:solidFill>
                <a:latin typeface="Courier New"/>
                <a:cs typeface="Courier New"/>
              </a:rPr>
              <a:t> </a:t>
            </a:r>
            <a:r>
              <a:rPr dirty="0" sz="2000" spc="-5" b="1">
                <a:solidFill>
                  <a:srgbClr val="373838"/>
                </a:solidFill>
                <a:latin typeface="Courier New"/>
                <a:cs typeface="Courier New"/>
              </a:rPr>
              <a:t>ed?</a:t>
            </a:r>
            <a:endParaRPr sz="2000">
              <a:latin typeface="Courier New"/>
              <a:cs typeface="Courier New"/>
            </a:endParaRPr>
          </a:p>
        </p:txBody>
      </p:sp>
      <p:sp>
        <p:nvSpPr>
          <p:cNvPr id="17" name="object 17"/>
          <p:cNvSpPr txBox="1">
            <a:spLocks noGrp="1"/>
          </p:cNvSpPr>
          <p:nvPr>
            <p:ph type="title"/>
          </p:nvPr>
        </p:nvSpPr>
        <p:spPr>
          <a:prstGeom prst="rect"/>
        </p:spPr>
        <p:txBody>
          <a:bodyPr wrap="square" lIns="0" tIns="12700" rIns="0" bIns="0" rtlCol="0" vert="horz">
            <a:spAutoFit/>
          </a:bodyPr>
          <a:lstStyle/>
          <a:p>
            <a:pPr marL="1926589">
              <a:lnSpc>
                <a:spcPct val="100000"/>
              </a:lnSpc>
              <a:spcBef>
                <a:spcPts val="100"/>
              </a:spcBef>
            </a:pPr>
            <a:r>
              <a:rPr dirty="0" spc="-5"/>
              <a:t>10 Qualities of a Great Adult</a:t>
            </a:r>
            <a:r>
              <a:rPr dirty="0" spc="40"/>
              <a:t> </a:t>
            </a:r>
            <a:r>
              <a:rPr dirty="0" spc="-5"/>
              <a:t>Educator</a:t>
            </a:r>
          </a:p>
        </p:txBody>
      </p:sp>
      <p:sp>
        <p:nvSpPr>
          <p:cNvPr id="18" name="object 18"/>
          <p:cNvSpPr/>
          <p:nvPr/>
        </p:nvSpPr>
        <p:spPr>
          <a:xfrm>
            <a:off x="8567890" y="1947862"/>
            <a:ext cx="3429000" cy="6651625"/>
          </a:xfrm>
          <a:custGeom>
            <a:avLst/>
            <a:gdLst/>
            <a:ahLst/>
            <a:cxnLst/>
            <a:rect l="l" t="t" r="r" b="b"/>
            <a:pathLst>
              <a:path w="3429000" h="6651625">
                <a:moveTo>
                  <a:pt x="3175000" y="0"/>
                </a:moveTo>
                <a:lnTo>
                  <a:pt x="254000" y="0"/>
                </a:lnTo>
                <a:lnTo>
                  <a:pt x="208342" y="4092"/>
                </a:lnTo>
                <a:lnTo>
                  <a:pt x="165369" y="15890"/>
                </a:lnTo>
                <a:lnTo>
                  <a:pt x="125799" y="34677"/>
                </a:lnTo>
                <a:lnTo>
                  <a:pt x="90349" y="59736"/>
                </a:lnTo>
                <a:lnTo>
                  <a:pt x="59736" y="90349"/>
                </a:lnTo>
                <a:lnTo>
                  <a:pt x="34677" y="125799"/>
                </a:lnTo>
                <a:lnTo>
                  <a:pt x="15890" y="165369"/>
                </a:lnTo>
                <a:lnTo>
                  <a:pt x="4092" y="208342"/>
                </a:lnTo>
                <a:lnTo>
                  <a:pt x="0" y="254000"/>
                </a:lnTo>
                <a:lnTo>
                  <a:pt x="0" y="6397625"/>
                </a:lnTo>
                <a:lnTo>
                  <a:pt x="4092" y="6443279"/>
                </a:lnTo>
                <a:lnTo>
                  <a:pt x="15890" y="6486250"/>
                </a:lnTo>
                <a:lnTo>
                  <a:pt x="34677" y="6525819"/>
                </a:lnTo>
                <a:lnTo>
                  <a:pt x="59736" y="6561270"/>
                </a:lnTo>
                <a:lnTo>
                  <a:pt x="90349" y="6591884"/>
                </a:lnTo>
                <a:lnTo>
                  <a:pt x="125799" y="6616944"/>
                </a:lnTo>
                <a:lnTo>
                  <a:pt x="165369" y="6635733"/>
                </a:lnTo>
                <a:lnTo>
                  <a:pt x="208342" y="6647532"/>
                </a:lnTo>
                <a:lnTo>
                  <a:pt x="254000" y="6651625"/>
                </a:lnTo>
                <a:lnTo>
                  <a:pt x="3175000" y="6651625"/>
                </a:lnTo>
                <a:lnTo>
                  <a:pt x="3220657" y="6647532"/>
                </a:lnTo>
                <a:lnTo>
                  <a:pt x="3263630" y="6635733"/>
                </a:lnTo>
                <a:lnTo>
                  <a:pt x="3303200" y="6616944"/>
                </a:lnTo>
                <a:lnTo>
                  <a:pt x="3338650" y="6591884"/>
                </a:lnTo>
                <a:lnTo>
                  <a:pt x="3369263" y="6561270"/>
                </a:lnTo>
                <a:lnTo>
                  <a:pt x="3394322" y="6525819"/>
                </a:lnTo>
                <a:lnTo>
                  <a:pt x="3413109" y="6486250"/>
                </a:lnTo>
                <a:lnTo>
                  <a:pt x="3424907" y="6443279"/>
                </a:lnTo>
                <a:lnTo>
                  <a:pt x="3429000" y="6397625"/>
                </a:lnTo>
                <a:lnTo>
                  <a:pt x="3429000" y="254000"/>
                </a:lnTo>
                <a:lnTo>
                  <a:pt x="3424907" y="208342"/>
                </a:lnTo>
                <a:lnTo>
                  <a:pt x="3413109" y="165369"/>
                </a:lnTo>
                <a:lnTo>
                  <a:pt x="3394322" y="125799"/>
                </a:lnTo>
                <a:lnTo>
                  <a:pt x="3369263" y="90349"/>
                </a:lnTo>
                <a:lnTo>
                  <a:pt x="3338650" y="59736"/>
                </a:lnTo>
                <a:lnTo>
                  <a:pt x="3303200" y="34677"/>
                </a:lnTo>
                <a:lnTo>
                  <a:pt x="3263630" y="15890"/>
                </a:lnTo>
                <a:lnTo>
                  <a:pt x="3220657" y="4092"/>
                </a:lnTo>
                <a:lnTo>
                  <a:pt x="3175000" y="0"/>
                </a:lnTo>
                <a:close/>
              </a:path>
            </a:pathLst>
          </a:custGeom>
          <a:solidFill>
            <a:srgbClr val="F9A059"/>
          </a:solidFill>
        </p:spPr>
        <p:txBody>
          <a:bodyPr wrap="square" lIns="0" tIns="0" rIns="0" bIns="0" rtlCol="0"/>
          <a:lstStyle/>
          <a:p/>
        </p:txBody>
      </p:sp>
      <p:sp>
        <p:nvSpPr>
          <p:cNvPr id="19" name="object 19"/>
          <p:cNvSpPr/>
          <p:nvPr/>
        </p:nvSpPr>
        <p:spPr>
          <a:xfrm>
            <a:off x="12403290" y="1947862"/>
            <a:ext cx="4762500" cy="3521075"/>
          </a:xfrm>
          <a:custGeom>
            <a:avLst/>
            <a:gdLst/>
            <a:ahLst/>
            <a:cxnLst/>
            <a:rect l="l" t="t" r="r" b="b"/>
            <a:pathLst>
              <a:path w="4762500" h="3521075">
                <a:moveTo>
                  <a:pt x="4508500" y="0"/>
                </a:moveTo>
                <a:lnTo>
                  <a:pt x="254000" y="0"/>
                </a:lnTo>
                <a:lnTo>
                  <a:pt x="208342" y="4092"/>
                </a:lnTo>
                <a:lnTo>
                  <a:pt x="165369" y="15890"/>
                </a:lnTo>
                <a:lnTo>
                  <a:pt x="125799" y="34677"/>
                </a:lnTo>
                <a:lnTo>
                  <a:pt x="90349" y="59736"/>
                </a:lnTo>
                <a:lnTo>
                  <a:pt x="59736" y="90349"/>
                </a:lnTo>
                <a:lnTo>
                  <a:pt x="34677" y="125799"/>
                </a:lnTo>
                <a:lnTo>
                  <a:pt x="15890" y="165369"/>
                </a:lnTo>
                <a:lnTo>
                  <a:pt x="4092" y="208342"/>
                </a:lnTo>
                <a:lnTo>
                  <a:pt x="0" y="254000"/>
                </a:lnTo>
                <a:lnTo>
                  <a:pt x="0" y="3267075"/>
                </a:lnTo>
                <a:lnTo>
                  <a:pt x="4092" y="3312729"/>
                </a:lnTo>
                <a:lnTo>
                  <a:pt x="15890" y="3355700"/>
                </a:lnTo>
                <a:lnTo>
                  <a:pt x="34677" y="3395269"/>
                </a:lnTo>
                <a:lnTo>
                  <a:pt x="59736" y="3430720"/>
                </a:lnTo>
                <a:lnTo>
                  <a:pt x="90349" y="3461334"/>
                </a:lnTo>
                <a:lnTo>
                  <a:pt x="125799" y="3486394"/>
                </a:lnTo>
                <a:lnTo>
                  <a:pt x="165369" y="3505183"/>
                </a:lnTo>
                <a:lnTo>
                  <a:pt x="208342" y="3516982"/>
                </a:lnTo>
                <a:lnTo>
                  <a:pt x="254000" y="3521075"/>
                </a:lnTo>
                <a:lnTo>
                  <a:pt x="4508500" y="3521075"/>
                </a:lnTo>
                <a:lnTo>
                  <a:pt x="4554157" y="3516982"/>
                </a:lnTo>
                <a:lnTo>
                  <a:pt x="4597130" y="3505183"/>
                </a:lnTo>
                <a:lnTo>
                  <a:pt x="4636700" y="3486394"/>
                </a:lnTo>
                <a:lnTo>
                  <a:pt x="4672150" y="3461334"/>
                </a:lnTo>
                <a:lnTo>
                  <a:pt x="4702763" y="3430720"/>
                </a:lnTo>
                <a:lnTo>
                  <a:pt x="4727822" y="3395269"/>
                </a:lnTo>
                <a:lnTo>
                  <a:pt x="4746609" y="3355700"/>
                </a:lnTo>
                <a:lnTo>
                  <a:pt x="4758407" y="3312729"/>
                </a:lnTo>
                <a:lnTo>
                  <a:pt x="4762500" y="3267075"/>
                </a:lnTo>
                <a:lnTo>
                  <a:pt x="4762500" y="254000"/>
                </a:lnTo>
                <a:lnTo>
                  <a:pt x="4758407" y="208342"/>
                </a:lnTo>
                <a:lnTo>
                  <a:pt x="4746609" y="165369"/>
                </a:lnTo>
                <a:lnTo>
                  <a:pt x="4727822" y="125799"/>
                </a:lnTo>
                <a:lnTo>
                  <a:pt x="4702763" y="90349"/>
                </a:lnTo>
                <a:lnTo>
                  <a:pt x="4672150" y="59736"/>
                </a:lnTo>
                <a:lnTo>
                  <a:pt x="4636700" y="34677"/>
                </a:lnTo>
                <a:lnTo>
                  <a:pt x="4597130" y="15890"/>
                </a:lnTo>
                <a:lnTo>
                  <a:pt x="4554157" y="4092"/>
                </a:lnTo>
                <a:lnTo>
                  <a:pt x="4508500" y="0"/>
                </a:lnTo>
                <a:close/>
              </a:path>
            </a:pathLst>
          </a:custGeom>
          <a:solidFill>
            <a:srgbClr val="F9A059"/>
          </a:solidFill>
        </p:spPr>
        <p:txBody>
          <a:bodyPr wrap="square" lIns="0" tIns="0" rIns="0" bIns="0" rtlCol="0"/>
          <a:lstStyle/>
          <a:p/>
        </p:txBody>
      </p:sp>
      <p:sp>
        <p:nvSpPr>
          <p:cNvPr id="20" name="object 20"/>
          <p:cNvSpPr/>
          <p:nvPr/>
        </p:nvSpPr>
        <p:spPr>
          <a:xfrm>
            <a:off x="12403290" y="6605587"/>
            <a:ext cx="4762500" cy="1993900"/>
          </a:xfrm>
          <a:custGeom>
            <a:avLst/>
            <a:gdLst/>
            <a:ahLst/>
            <a:cxnLst/>
            <a:rect l="l" t="t" r="r" b="b"/>
            <a:pathLst>
              <a:path w="4762500" h="1993900">
                <a:moveTo>
                  <a:pt x="4508500" y="0"/>
                </a:moveTo>
                <a:lnTo>
                  <a:pt x="254000" y="0"/>
                </a:lnTo>
                <a:lnTo>
                  <a:pt x="208342" y="4092"/>
                </a:lnTo>
                <a:lnTo>
                  <a:pt x="165369" y="15890"/>
                </a:lnTo>
                <a:lnTo>
                  <a:pt x="125799" y="34677"/>
                </a:lnTo>
                <a:lnTo>
                  <a:pt x="90349" y="59736"/>
                </a:lnTo>
                <a:lnTo>
                  <a:pt x="59736" y="90349"/>
                </a:lnTo>
                <a:lnTo>
                  <a:pt x="34677" y="125799"/>
                </a:lnTo>
                <a:lnTo>
                  <a:pt x="15890" y="165369"/>
                </a:lnTo>
                <a:lnTo>
                  <a:pt x="4092" y="208342"/>
                </a:lnTo>
                <a:lnTo>
                  <a:pt x="0" y="254000"/>
                </a:lnTo>
                <a:lnTo>
                  <a:pt x="0" y="1739900"/>
                </a:lnTo>
                <a:lnTo>
                  <a:pt x="4092" y="1785554"/>
                </a:lnTo>
                <a:lnTo>
                  <a:pt x="15890" y="1828525"/>
                </a:lnTo>
                <a:lnTo>
                  <a:pt x="34677" y="1868094"/>
                </a:lnTo>
                <a:lnTo>
                  <a:pt x="59736" y="1903545"/>
                </a:lnTo>
                <a:lnTo>
                  <a:pt x="90349" y="1934159"/>
                </a:lnTo>
                <a:lnTo>
                  <a:pt x="125799" y="1959219"/>
                </a:lnTo>
                <a:lnTo>
                  <a:pt x="165369" y="1978008"/>
                </a:lnTo>
                <a:lnTo>
                  <a:pt x="208342" y="1989807"/>
                </a:lnTo>
                <a:lnTo>
                  <a:pt x="254000" y="1993900"/>
                </a:lnTo>
                <a:lnTo>
                  <a:pt x="4508500" y="1993900"/>
                </a:lnTo>
                <a:lnTo>
                  <a:pt x="4554157" y="1989807"/>
                </a:lnTo>
                <a:lnTo>
                  <a:pt x="4597130" y="1978008"/>
                </a:lnTo>
                <a:lnTo>
                  <a:pt x="4636700" y="1959219"/>
                </a:lnTo>
                <a:lnTo>
                  <a:pt x="4672150" y="1934159"/>
                </a:lnTo>
                <a:lnTo>
                  <a:pt x="4702763" y="1903545"/>
                </a:lnTo>
                <a:lnTo>
                  <a:pt x="4727822" y="1868094"/>
                </a:lnTo>
                <a:lnTo>
                  <a:pt x="4746609" y="1828525"/>
                </a:lnTo>
                <a:lnTo>
                  <a:pt x="4758407" y="1785554"/>
                </a:lnTo>
                <a:lnTo>
                  <a:pt x="4762500" y="1739900"/>
                </a:lnTo>
                <a:lnTo>
                  <a:pt x="4762500" y="254000"/>
                </a:lnTo>
                <a:lnTo>
                  <a:pt x="4758407" y="208342"/>
                </a:lnTo>
                <a:lnTo>
                  <a:pt x="4746609" y="165369"/>
                </a:lnTo>
                <a:lnTo>
                  <a:pt x="4727822" y="125799"/>
                </a:lnTo>
                <a:lnTo>
                  <a:pt x="4702763" y="90349"/>
                </a:lnTo>
                <a:lnTo>
                  <a:pt x="4672150" y="59736"/>
                </a:lnTo>
                <a:lnTo>
                  <a:pt x="4636700" y="34677"/>
                </a:lnTo>
                <a:lnTo>
                  <a:pt x="4597130" y="15890"/>
                </a:lnTo>
                <a:lnTo>
                  <a:pt x="4554157" y="4092"/>
                </a:lnTo>
                <a:lnTo>
                  <a:pt x="4508500" y="0"/>
                </a:lnTo>
                <a:close/>
              </a:path>
            </a:pathLst>
          </a:custGeom>
          <a:solidFill>
            <a:srgbClr val="F9A059"/>
          </a:solidFill>
        </p:spPr>
        <p:txBody>
          <a:bodyPr wrap="square" lIns="0" tIns="0" rIns="0" bIns="0" rtlCol="0"/>
          <a:lstStyle/>
          <a:p/>
        </p:txBody>
      </p:sp>
      <p:sp>
        <p:nvSpPr>
          <p:cNvPr id="21" name="object 21"/>
          <p:cNvSpPr txBox="1"/>
          <p:nvPr/>
        </p:nvSpPr>
        <p:spPr>
          <a:xfrm>
            <a:off x="12390590" y="6174928"/>
            <a:ext cx="4597400" cy="2072005"/>
          </a:xfrm>
          <a:prstGeom prst="rect">
            <a:avLst/>
          </a:prstGeom>
        </p:spPr>
        <p:txBody>
          <a:bodyPr wrap="square" lIns="0" tIns="12700" rIns="0" bIns="0" rtlCol="0" vert="horz">
            <a:spAutoFit/>
          </a:bodyPr>
          <a:lstStyle/>
          <a:p>
            <a:pPr marL="12700">
              <a:lnSpc>
                <a:spcPct val="100000"/>
              </a:lnSpc>
              <a:spcBef>
                <a:spcPts val="100"/>
              </a:spcBef>
            </a:pPr>
            <a:r>
              <a:rPr dirty="0" sz="2000" spc="-5" b="1">
                <a:solidFill>
                  <a:srgbClr val="373838"/>
                </a:solidFill>
                <a:latin typeface="Courier New"/>
                <a:cs typeface="Courier New"/>
              </a:rPr>
              <a:t>How do I improve in this</a:t>
            </a:r>
            <a:r>
              <a:rPr dirty="0" sz="2000" spc="10" b="1">
                <a:solidFill>
                  <a:srgbClr val="373838"/>
                </a:solidFill>
                <a:latin typeface="Courier New"/>
                <a:cs typeface="Courier New"/>
              </a:rPr>
              <a:t> </a:t>
            </a:r>
            <a:r>
              <a:rPr dirty="0" sz="2000" spc="-5" b="1">
                <a:solidFill>
                  <a:srgbClr val="373838"/>
                </a:solidFill>
                <a:latin typeface="Courier New"/>
                <a:cs typeface="Courier New"/>
              </a:rPr>
              <a:t>area?</a:t>
            </a:r>
            <a:endParaRPr sz="2000">
              <a:latin typeface="Courier New"/>
              <a:cs typeface="Courier New"/>
            </a:endParaRPr>
          </a:p>
          <a:p>
            <a:pPr marL="363220" indent="-224154">
              <a:lnSpc>
                <a:spcPct val="100000"/>
              </a:lnSpc>
              <a:spcBef>
                <a:spcPts val="1910"/>
              </a:spcBef>
              <a:buSzPct val="66666"/>
              <a:buFont typeface="Calibri"/>
              <a:buChar char="●"/>
              <a:tabLst>
                <a:tab pos="363855" algn="l"/>
              </a:tabLst>
            </a:pPr>
            <a:r>
              <a:rPr dirty="0" sz="1800" spc="-5" b="1">
                <a:solidFill>
                  <a:srgbClr val="373838"/>
                </a:solidFill>
                <a:latin typeface="Courier New"/>
                <a:cs typeface="Courier New"/>
              </a:rPr>
              <a:t>Embrace the</a:t>
            </a:r>
            <a:r>
              <a:rPr dirty="0" sz="1800" spc="-10" b="1">
                <a:solidFill>
                  <a:srgbClr val="373838"/>
                </a:solidFill>
                <a:latin typeface="Courier New"/>
                <a:cs typeface="Courier New"/>
              </a:rPr>
              <a:t> </a:t>
            </a:r>
            <a:r>
              <a:rPr dirty="0" sz="1800" spc="-5" b="1">
                <a:solidFill>
                  <a:srgbClr val="373838"/>
                </a:solidFill>
                <a:latin typeface="Courier New"/>
                <a:cs typeface="Courier New"/>
              </a:rPr>
              <a:t>“suck.”</a:t>
            </a:r>
            <a:endParaRPr sz="1800">
              <a:latin typeface="Courier New"/>
              <a:cs typeface="Courier New"/>
            </a:endParaRPr>
          </a:p>
          <a:p>
            <a:pPr marL="139700" marR="111125">
              <a:lnSpc>
                <a:spcPct val="138900"/>
              </a:lnSpc>
              <a:spcBef>
                <a:spcPts val="1000"/>
              </a:spcBef>
              <a:buSzPct val="66666"/>
              <a:buFont typeface="Calibri"/>
              <a:buChar char="●"/>
              <a:tabLst>
                <a:tab pos="363855" algn="l"/>
              </a:tabLst>
            </a:pPr>
            <a:r>
              <a:rPr dirty="0" sz="1800" spc="-5" b="1">
                <a:solidFill>
                  <a:srgbClr val="373838"/>
                </a:solidFill>
                <a:latin typeface="Courier New"/>
                <a:cs typeface="Courier New"/>
              </a:rPr>
              <a:t>Grow something – a persistence  plant.</a:t>
            </a:r>
            <a:endParaRPr sz="1800">
              <a:latin typeface="Courier New"/>
              <a:cs typeface="Courier New"/>
            </a:endParaRPr>
          </a:p>
          <a:p>
            <a:pPr marL="139700">
              <a:lnSpc>
                <a:spcPct val="100000"/>
              </a:lnSpc>
              <a:spcBef>
                <a:spcPts val="1440"/>
              </a:spcBef>
            </a:pPr>
            <a:r>
              <a:rPr dirty="0" u="sng" sz="1000" spc="-5" b="1">
                <a:solidFill>
                  <a:srgbClr val="205E9E"/>
                </a:solidFill>
                <a:uFill>
                  <a:solidFill>
                    <a:srgbClr val="205E9E"/>
                  </a:solidFill>
                </a:uFill>
                <a:latin typeface="Courier New"/>
                <a:cs typeface="Courier New"/>
                <a:hlinkClick r:id="rId3"/>
              </a:rPr>
              <a:t>https://michaelhyatt.com/developing-persistence/</a:t>
            </a:r>
            <a:endParaRPr sz="1000">
              <a:latin typeface="Courier New"/>
              <a:cs typeface="Courier New"/>
            </a:endParaRPr>
          </a:p>
        </p:txBody>
      </p:sp>
      <p:sp>
        <p:nvSpPr>
          <p:cNvPr id="24" name="object 24"/>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Courageous</a:t>
            </a:r>
          </a:p>
        </p:txBody>
      </p:sp>
      <p:sp>
        <p:nvSpPr>
          <p:cNvPr id="22" name="object 22"/>
          <p:cNvSpPr txBox="1"/>
          <p:nvPr/>
        </p:nvSpPr>
        <p:spPr>
          <a:xfrm>
            <a:off x="8682190" y="2023500"/>
            <a:ext cx="3180080" cy="4597400"/>
          </a:xfrm>
          <a:prstGeom prst="rect">
            <a:avLst/>
          </a:prstGeom>
        </p:spPr>
        <p:txBody>
          <a:bodyPr wrap="square" lIns="0" tIns="12700" rIns="0" bIns="0" rtlCol="0" vert="horz">
            <a:spAutoFit/>
          </a:bodyPr>
          <a:lstStyle/>
          <a:p>
            <a:pPr marL="12700" marR="279400">
              <a:lnSpc>
                <a:spcPct val="138900"/>
              </a:lnSpc>
              <a:spcBef>
                <a:spcPts val="100"/>
              </a:spcBef>
            </a:pPr>
            <a:r>
              <a:rPr dirty="0" sz="1800" spc="-5" b="1">
                <a:solidFill>
                  <a:srgbClr val="373838"/>
                </a:solidFill>
                <a:latin typeface="Courier New"/>
                <a:cs typeface="Courier New"/>
              </a:rPr>
              <a:t>This is staying after  something in the face  of setbacks, trials,  and</a:t>
            </a:r>
            <a:r>
              <a:rPr dirty="0" sz="1800" spc="-10" b="1">
                <a:solidFill>
                  <a:srgbClr val="373838"/>
                </a:solidFill>
                <a:latin typeface="Courier New"/>
                <a:cs typeface="Courier New"/>
              </a:rPr>
              <a:t> </a:t>
            </a:r>
            <a:r>
              <a:rPr dirty="0" sz="1800" spc="-5" b="1">
                <a:solidFill>
                  <a:srgbClr val="373838"/>
                </a:solidFill>
                <a:latin typeface="Courier New"/>
                <a:cs typeface="Courier New"/>
              </a:rPr>
              <a:t>disappointments.</a:t>
            </a:r>
            <a:endParaRPr sz="1800">
              <a:latin typeface="Courier New"/>
              <a:cs typeface="Courier New"/>
            </a:endParaRPr>
          </a:p>
          <a:p>
            <a:pPr marL="12700" marR="5080">
              <a:lnSpc>
                <a:spcPct val="138900"/>
              </a:lnSpc>
            </a:pPr>
            <a:r>
              <a:rPr dirty="0" sz="1800" spc="-5" b="1">
                <a:solidFill>
                  <a:srgbClr val="373838"/>
                </a:solidFill>
                <a:latin typeface="Courier New"/>
                <a:cs typeface="Courier New"/>
              </a:rPr>
              <a:t>Many things cannot be  forced overnight. They  take time to create and  manage and the quality  of persistence allows  us to strap in for the  long ride and see a  “project”</a:t>
            </a:r>
            <a:r>
              <a:rPr dirty="0" sz="1800" spc="-10" b="1">
                <a:solidFill>
                  <a:srgbClr val="373838"/>
                </a:solidFill>
                <a:latin typeface="Courier New"/>
                <a:cs typeface="Courier New"/>
              </a:rPr>
              <a:t> </a:t>
            </a:r>
            <a:r>
              <a:rPr dirty="0" sz="1800" spc="-5" b="1">
                <a:solidFill>
                  <a:srgbClr val="373838"/>
                </a:solidFill>
                <a:latin typeface="Courier New"/>
                <a:cs typeface="Courier New"/>
              </a:rPr>
              <a:t>through.</a:t>
            </a:r>
            <a:endParaRPr sz="1800">
              <a:latin typeface="Courier New"/>
              <a:cs typeface="Courier New"/>
            </a:endParaRPr>
          </a:p>
        </p:txBody>
      </p:sp>
      <p:sp>
        <p:nvSpPr>
          <p:cNvPr id="23" name="object 23"/>
          <p:cNvSpPr txBox="1"/>
          <p:nvPr/>
        </p:nvSpPr>
        <p:spPr>
          <a:xfrm>
            <a:off x="12479490" y="2034473"/>
            <a:ext cx="4340860" cy="2057400"/>
          </a:xfrm>
          <a:prstGeom prst="rect">
            <a:avLst/>
          </a:prstGeom>
        </p:spPr>
        <p:txBody>
          <a:bodyPr wrap="square" lIns="0" tIns="12700" rIns="0" bIns="0" rtlCol="0" vert="horz">
            <a:spAutoFit/>
          </a:bodyPr>
          <a:lstStyle/>
          <a:p>
            <a:pPr marL="50800" marR="217804">
              <a:lnSpc>
                <a:spcPct val="138900"/>
              </a:lnSpc>
              <a:spcBef>
                <a:spcPts val="100"/>
              </a:spcBef>
              <a:buSzPct val="66666"/>
              <a:buFont typeface="Calibri"/>
              <a:buChar char="●"/>
              <a:tabLst>
                <a:tab pos="274955" algn="l"/>
              </a:tabLst>
            </a:pPr>
            <a:r>
              <a:rPr dirty="0" sz="1800" spc="-5" b="1">
                <a:solidFill>
                  <a:srgbClr val="373838"/>
                </a:solidFill>
                <a:latin typeface="Courier New"/>
                <a:cs typeface="Courier New"/>
              </a:rPr>
              <a:t>The teacher that never gives  up on a</a:t>
            </a:r>
            <a:r>
              <a:rPr dirty="0" sz="1800" spc="-15" b="1">
                <a:solidFill>
                  <a:srgbClr val="373838"/>
                </a:solidFill>
                <a:latin typeface="Courier New"/>
                <a:cs typeface="Courier New"/>
              </a:rPr>
              <a:t> </a:t>
            </a:r>
            <a:r>
              <a:rPr dirty="0" sz="1800" spc="-5" b="1">
                <a:solidFill>
                  <a:srgbClr val="373838"/>
                </a:solidFill>
                <a:latin typeface="Courier New"/>
                <a:cs typeface="Courier New"/>
              </a:rPr>
              <a:t>student.</a:t>
            </a:r>
            <a:endParaRPr sz="1800">
              <a:latin typeface="Courier New"/>
              <a:cs typeface="Courier New"/>
            </a:endParaRPr>
          </a:p>
          <a:p>
            <a:pPr marL="50800" marR="30480">
              <a:lnSpc>
                <a:spcPct val="138900"/>
              </a:lnSpc>
              <a:spcBef>
                <a:spcPts val="1000"/>
              </a:spcBef>
              <a:buSzPct val="66666"/>
              <a:buFont typeface="Calibri"/>
              <a:buChar char="●"/>
              <a:tabLst>
                <a:tab pos="274955" algn="l"/>
              </a:tabLst>
            </a:pPr>
            <a:r>
              <a:rPr dirty="0" sz="1800" spc="-5" b="1">
                <a:solidFill>
                  <a:srgbClr val="373838"/>
                </a:solidFill>
                <a:latin typeface="Courier New"/>
                <a:cs typeface="Courier New"/>
              </a:rPr>
              <a:t>The administrator that  implements a new system and  stays committed to the</a:t>
            </a:r>
            <a:r>
              <a:rPr dirty="0" sz="1800" spc="25" b="1">
                <a:solidFill>
                  <a:srgbClr val="373838"/>
                </a:solidFill>
                <a:latin typeface="Courier New"/>
                <a:cs typeface="Courier New"/>
              </a:rPr>
              <a:t> </a:t>
            </a:r>
            <a:r>
              <a:rPr dirty="0" sz="1800" spc="-5" b="1">
                <a:solidFill>
                  <a:srgbClr val="373838"/>
                </a:solidFill>
                <a:latin typeface="Courier New"/>
                <a:cs typeface="Courier New"/>
              </a:rPr>
              <a:t>success.</a:t>
            </a:r>
            <a:endParaRPr sz="1800">
              <a:latin typeface="Courier New"/>
              <a:cs typeface="Courier New"/>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266700" y="128587"/>
            <a:ext cx="8001000" cy="9730105"/>
            <a:chOff x="266700" y="128587"/>
            <a:chExt cx="8001000" cy="9730105"/>
          </a:xfrm>
        </p:grpSpPr>
        <p:sp>
          <p:nvSpPr>
            <p:cNvPr id="3" name="object 3"/>
            <p:cNvSpPr/>
            <p:nvPr/>
          </p:nvSpPr>
          <p:spPr>
            <a:xfrm>
              <a:off x="1803400" y="7713662"/>
              <a:ext cx="6464300" cy="660400"/>
            </a:xfrm>
            <a:custGeom>
              <a:avLst/>
              <a:gdLst/>
              <a:ahLst/>
              <a:cxnLst/>
              <a:rect l="l" t="t" r="r" b="b"/>
              <a:pathLst>
                <a:path w="6464300" h="660400">
                  <a:moveTo>
                    <a:pt x="6134100" y="0"/>
                  </a:moveTo>
                  <a:lnTo>
                    <a:pt x="330200" y="0"/>
                  </a:lnTo>
                  <a:lnTo>
                    <a:pt x="281406" y="3580"/>
                  </a:lnTo>
                  <a:lnTo>
                    <a:pt x="234835" y="13980"/>
                  </a:lnTo>
                  <a:lnTo>
                    <a:pt x="190998" y="30690"/>
                  </a:lnTo>
                  <a:lnTo>
                    <a:pt x="150404" y="53198"/>
                  </a:lnTo>
                  <a:lnTo>
                    <a:pt x="113566" y="80994"/>
                  </a:lnTo>
                  <a:lnTo>
                    <a:pt x="80994" y="113566"/>
                  </a:lnTo>
                  <a:lnTo>
                    <a:pt x="53198" y="150404"/>
                  </a:lnTo>
                  <a:lnTo>
                    <a:pt x="30690" y="190998"/>
                  </a:lnTo>
                  <a:lnTo>
                    <a:pt x="13980" y="234835"/>
                  </a:lnTo>
                  <a:lnTo>
                    <a:pt x="3580" y="281406"/>
                  </a:lnTo>
                  <a:lnTo>
                    <a:pt x="0" y="330200"/>
                  </a:lnTo>
                  <a:lnTo>
                    <a:pt x="3580" y="378993"/>
                  </a:lnTo>
                  <a:lnTo>
                    <a:pt x="13980" y="425564"/>
                  </a:lnTo>
                  <a:lnTo>
                    <a:pt x="30690" y="469401"/>
                  </a:lnTo>
                  <a:lnTo>
                    <a:pt x="53198" y="509995"/>
                  </a:lnTo>
                  <a:lnTo>
                    <a:pt x="80994" y="546833"/>
                  </a:lnTo>
                  <a:lnTo>
                    <a:pt x="113566" y="579405"/>
                  </a:lnTo>
                  <a:lnTo>
                    <a:pt x="150404" y="607201"/>
                  </a:lnTo>
                  <a:lnTo>
                    <a:pt x="190998" y="629709"/>
                  </a:lnTo>
                  <a:lnTo>
                    <a:pt x="234835" y="646419"/>
                  </a:lnTo>
                  <a:lnTo>
                    <a:pt x="281406" y="656819"/>
                  </a:lnTo>
                  <a:lnTo>
                    <a:pt x="330200" y="660400"/>
                  </a:lnTo>
                  <a:lnTo>
                    <a:pt x="6134100" y="660400"/>
                  </a:lnTo>
                  <a:lnTo>
                    <a:pt x="6182893" y="656819"/>
                  </a:lnTo>
                  <a:lnTo>
                    <a:pt x="6229464" y="646419"/>
                  </a:lnTo>
                  <a:lnTo>
                    <a:pt x="6273301" y="629709"/>
                  </a:lnTo>
                  <a:lnTo>
                    <a:pt x="6313895" y="607201"/>
                  </a:lnTo>
                  <a:lnTo>
                    <a:pt x="6350733" y="579405"/>
                  </a:lnTo>
                  <a:lnTo>
                    <a:pt x="6383305" y="546833"/>
                  </a:lnTo>
                  <a:lnTo>
                    <a:pt x="6411101" y="509995"/>
                  </a:lnTo>
                  <a:lnTo>
                    <a:pt x="6433609" y="469401"/>
                  </a:lnTo>
                  <a:lnTo>
                    <a:pt x="6450319" y="425564"/>
                  </a:lnTo>
                  <a:lnTo>
                    <a:pt x="6460719" y="378993"/>
                  </a:lnTo>
                  <a:lnTo>
                    <a:pt x="6464300" y="330200"/>
                  </a:lnTo>
                  <a:lnTo>
                    <a:pt x="6460719" y="281406"/>
                  </a:lnTo>
                  <a:lnTo>
                    <a:pt x="6450319" y="234835"/>
                  </a:lnTo>
                  <a:lnTo>
                    <a:pt x="6433609" y="190998"/>
                  </a:lnTo>
                  <a:lnTo>
                    <a:pt x="6411101" y="150404"/>
                  </a:lnTo>
                  <a:lnTo>
                    <a:pt x="6383305" y="113566"/>
                  </a:lnTo>
                  <a:lnTo>
                    <a:pt x="6350733" y="80994"/>
                  </a:lnTo>
                  <a:lnTo>
                    <a:pt x="6313895" y="53198"/>
                  </a:lnTo>
                  <a:lnTo>
                    <a:pt x="6273301" y="30690"/>
                  </a:lnTo>
                  <a:lnTo>
                    <a:pt x="6229464" y="13980"/>
                  </a:lnTo>
                  <a:lnTo>
                    <a:pt x="6182893" y="3580"/>
                  </a:lnTo>
                  <a:lnTo>
                    <a:pt x="6134100" y="0"/>
                  </a:lnTo>
                  <a:close/>
                </a:path>
              </a:pathLst>
            </a:custGeom>
            <a:solidFill>
              <a:srgbClr val="F9A059"/>
            </a:solidFill>
          </p:spPr>
          <p:txBody>
            <a:bodyPr wrap="square" lIns="0" tIns="0" rIns="0" bIns="0" rtlCol="0"/>
            <a:lstStyle/>
            <a:p/>
          </p:txBody>
        </p:sp>
        <p:sp>
          <p:nvSpPr>
            <p:cNvPr id="4" name="object 4"/>
            <p:cNvSpPr/>
            <p:nvPr/>
          </p:nvSpPr>
          <p:spPr>
            <a:xfrm>
              <a:off x="2311400" y="1684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5" name="object 5"/>
            <p:cNvSpPr/>
            <p:nvPr/>
          </p:nvSpPr>
          <p:spPr>
            <a:xfrm>
              <a:off x="2311400" y="24780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6" name="object 6"/>
            <p:cNvSpPr/>
            <p:nvPr/>
          </p:nvSpPr>
          <p:spPr>
            <a:xfrm>
              <a:off x="2311400" y="32718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7" name="object 7"/>
            <p:cNvSpPr/>
            <p:nvPr/>
          </p:nvSpPr>
          <p:spPr>
            <a:xfrm>
              <a:off x="2311400" y="40655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8" name="object 8"/>
            <p:cNvSpPr/>
            <p:nvPr/>
          </p:nvSpPr>
          <p:spPr>
            <a:xfrm>
              <a:off x="2311400" y="4859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9" name="object 9"/>
            <p:cNvSpPr/>
            <p:nvPr/>
          </p:nvSpPr>
          <p:spPr>
            <a:xfrm>
              <a:off x="2311400" y="5640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0" name="object 10"/>
            <p:cNvSpPr/>
            <p:nvPr/>
          </p:nvSpPr>
          <p:spPr>
            <a:xfrm>
              <a:off x="2311400" y="64341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1" name="object 11"/>
            <p:cNvSpPr/>
            <p:nvPr/>
          </p:nvSpPr>
          <p:spPr>
            <a:xfrm>
              <a:off x="2311400" y="72278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2" name="object 12"/>
            <p:cNvSpPr/>
            <p:nvPr/>
          </p:nvSpPr>
          <p:spPr>
            <a:xfrm>
              <a:off x="2311400" y="80216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3" name="object 13"/>
            <p:cNvSpPr/>
            <p:nvPr/>
          </p:nvSpPr>
          <p:spPr>
            <a:xfrm>
              <a:off x="2311400" y="8815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4" name="object 14"/>
            <p:cNvSpPr/>
            <p:nvPr/>
          </p:nvSpPr>
          <p:spPr>
            <a:xfrm>
              <a:off x="2025131" y="7945020"/>
              <a:ext cx="217142" cy="149199"/>
            </a:xfrm>
            <a:prstGeom prst="rect">
              <a:avLst/>
            </a:prstGeom>
            <a:blipFill>
              <a:blip r:embed="rId2" cstate="print"/>
              <a:stretch>
                <a:fillRect/>
              </a:stretch>
            </a:blipFill>
          </p:spPr>
          <p:txBody>
            <a:bodyPr wrap="square" lIns="0" tIns="0" rIns="0" bIns="0" rtlCol="0"/>
            <a:lstStyle/>
            <a:p/>
          </p:txBody>
        </p:sp>
      </p:grpSp>
      <p:sp>
        <p:nvSpPr>
          <p:cNvPr id="15" name="object 15"/>
          <p:cNvSpPr txBox="1"/>
          <p:nvPr/>
        </p:nvSpPr>
        <p:spPr>
          <a:xfrm>
            <a:off x="3492500" y="1484434"/>
            <a:ext cx="4597400" cy="6781800"/>
          </a:xfrm>
          <a:prstGeom prst="rect">
            <a:avLst/>
          </a:prstGeom>
        </p:spPr>
        <p:txBody>
          <a:bodyPr wrap="square" lIns="0" tIns="12700" rIns="0" bIns="0" rtlCol="0" vert="horz">
            <a:spAutoFit/>
          </a:bodyPr>
          <a:lstStyle/>
          <a:p>
            <a:pPr marL="12700">
              <a:lnSpc>
                <a:spcPct val="100000"/>
              </a:lnSpc>
              <a:spcBef>
                <a:spcPts val="100"/>
              </a:spcBef>
            </a:pPr>
            <a:r>
              <a:rPr dirty="0" sz="3000" spc="-5" b="1">
                <a:solidFill>
                  <a:srgbClr val="373838"/>
                </a:solidFill>
                <a:latin typeface="Courier New"/>
                <a:cs typeface="Courier New"/>
              </a:rPr>
              <a:t>Creative/Flexible</a:t>
            </a:r>
            <a:endParaRPr sz="3000">
              <a:latin typeface="Courier New"/>
              <a:cs typeface="Courier New"/>
            </a:endParaRPr>
          </a:p>
          <a:p>
            <a:pPr marL="12700" marR="2291080">
              <a:lnSpc>
                <a:spcPct val="172200"/>
              </a:lnSpc>
            </a:pPr>
            <a:r>
              <a:rPr dirty="0" sz="3000" spc="-5" b="1">
                <a:solidFill>
                  <a:srgbClr val="373838"/>
                </a:solidFill>
                <a:latin typeface="Courier New"/>
                <a:cs typeface="Courier New"/>
              </a:rPr>
              <a:t>Wise  Simple  </a:t>
            </a:r>
            <a:r>
              <a:rPr dirty="0" sz="3000" spc="-5" b="1">
                <a:solidFill>
                  <a:srgbClr val="373838"/>
                </a:solidFill>
                <a:latin typeface="Courier New"/>
                <a:cs typeface="Courier New"/>
              </a:rPr>
              <a:t>Empathetic  </a:t>
            </a:r>
            <a:r>
              <a:rPr dirty="0" sz="3000" spc="-5" b="1">
                <a:solidFill>
                  <a:srgbClr val="373838"/>
                </a:solidFill>
                <a:latin typeface="Courier New"/>
                <a:cs typeface="Courier New"/>
              </a:rPr>
              <a:t>Dedicated  Humble</a:t>
            </a:r>
            <a:endParaRPr sz="3000">
              <a:latin typeface="Courier New"/>
              <a:cs typeface="Courier New"/>
            </a:endParaRPr>
          </a:p>
          <a:p>
            <a:pPr marL="12700" marR="5080">
              <a:lnSpc>
                <a:spcPct val="172200"/>
              </a:lnSpc>
            </a:pPr>
            <a:r>
              <a:rPr dirty="0" sz="3000" spc="-5" b="1">
                <a:solidFill>
                  <a:srgbClr val="373838"/>
                </a:solidFill>
                <a:latin typeface="Courier New"/>
                <a:cs typeface="Courier New"/>
              </a:rPr>
              <a:t>Collaborative  Persistent  Organized/Consistent</a:t>
            </a:r>
            <a:endParaRPr sz="3000">
              <a:latin typeface="Courier New"/>
              <a:cs typeface="Courier New"/>
            </a:endParaRPr>
          </a:p>
        </p:txBody>
      </p:sp>
      <p:sp>
        <p:nvSpPr>
          <p:cNvPr id="17" name="object 17"/>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Courageous</a:t>
            </a:r>
          </a:p>
        </p:txBody>
      </p:sp>
      <p:sp>
        <p:nvSpPr>
          <p:cNvPr id="16" name="object 16"/>
          <p:cNvSpPr txBox="1">
            <a:spLocks noGrp="1"/>
          </p:cNvSpPr>
          <p:nvPr>
            <p:ph type="title"/>
          </p:nvPr>
        </p:nvSpPr>
        <p:spPr>
          <a:prstGeom prst="rect"/>
        </p:spPr>
        <p:txBody>
          <a:bodyPr wrap="square" lIns="0" tIns="12700" rIns="0" bIns="0" rtlCol="0" vert="horz">
            <a:spAutoFit/>
          </a:bodyPr>
          <a:lstStyle/>
          <a:p>
            <a:pPr marL="1926589">
              <a:lnSpc>
                <a:spcPct val="100000"/>
              </a:lnSpc>
              <a:spcBef>
                <a:spcPts val="100"/>
              </a:spcBef>
            </a:pPr>
            <a:r>
              <a:rPr dirty="0" spc="-5"/>
              <a:t>10 Qualities of a Great Adult</a:t>
            </a:r>
            <a:r>
              <a:rPr dirty="0" spc="40"/>
              <a:t> </a:t>
            </a:r>
            <a:r>
              <a:rPr dirty="0" spc="-5"/>
              <a:t>Educator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266700" y="128587"/>
            <a:ext cx="8001000" cy="9730105"/>
            <a:chOff x="266700" y="128587"/>
            <a:chExt cx="8001000" cy="9730105"/>
          </a:xfrm>
        </p:grpSpPr>
        <p:sp>
          <p:nvSpPr>
            <p:cNvPr id="3" name="object 3"/>
            <p:cNvSpPr/>
            <p:nvPr/>
          </p:nvSpPr>
          <p:spPr>
            <a:xfrm>
              <a:off x="1803400" y="7713662"/>
              <a:ext cx="6464300" cy="660400"/>
            </a:xfrm>
            <a:custGeom>
              <a:avLst/>
              <a:gdLst/>
              <a:ahLst/>
              <a:cxnLst/>
              <a:rect l="l" t="t" r="r" b="b"/>
              <a:pathLst>
                <a:path w="6464300" h="660400">
                  <a:moveTo>
                    <a:pt x="6134100" y="0"/>
                  </a:moveTo>
                  <a:lnTo>
                    <a:pt x="330200" y="0"/>
                  </a:lnTo>
                  <a:lnTo>
                    <a:pt x="281406" y="3580"/>
                  </a:lnTo>
                  <a:lnTo>
                    <a:pt x="234835" y="13980"/>
                  </a:lnTo>
                  <a:lnTo>
                    <a:pt x="190998" y="30690"/>
                  </a:lnTo>
                  <a:lnTo>
                    <a:pt x="150404" y="53198"/>
                  </a:lnTo>
                  <a:lnTo>
                    <a:pt x="113566" y="80994"/>
                  </a:lnTo>
                  <a:lnTo>
                    <a:pt x="80994" y="113566"/>
                  </a:lnTo>
                  <a:lnTo>
                    <a:pt x="53198" y="150404"/>
                  </a:lnTo>
                  <a:lnTo>
                    <a:pt x="30690" y="190998"/>
                  </a:lnTo>
                  <a:lnTo>
                    <a:pt x="13980" y="234835"/>
                  </a:lnTo>
                  <a:lnTo>
                    <a:pt x="3580" y="281406"/>
                  </a:lnTo>
                  <a:lnTo>
                    <a:pt x="0" y="330200"/>
                  </a:lnTo>
                  <a:lnTo>
                    <a:pt x="3580" y="378993"/>
                  </a:lnTo>
                  <a:lnTo>
                    <a:pt x="13980" y="425564"/>
                  </a:lnTo>
                  <a:lnTo>
                    <a:pt x="30690" y="469401"/>
                  </a:lnTo>
                  <a:lnTo>
                    <a:pt x="53198" y="509995"/>
                  </a:lnTo>
                  <a:lnTo>
                    <a:pt x="80994" y="546833"/>
                  </a:lnTo>
                  <a:lnTo>
                    <a:pt x="113566" y="579405"/>
                  </a:lnTo>
                  <a:lnTo>
                    <a:pt x="150404" y="607201"/>
                  </a:lnTo>
                  <a:lnTo>
                    <a:pt x="190998" y="629709"/>
                  </a:lnTo>
                  <a:lnTo>
                    <a:pt x="234835" y="646419"/>
                  </a:lnTo>
                  <a:lnTo>
                    <a:pt x="281406" y="656819"/>
                  </a:lnTo>
                  <a:lnTo>
                    <a:pt x="330200" y="660400"/>
                  </a:lnTo>
                  <a:lnTo>
                    <a:pt x="6134100" y="660400"/>
                  </a:lnTo>
                  <a:lnTo>
                    <a:pt x="6182893" y="656819"/>
                  </a:lnTo>
                  <a:lnTo>
                    <a:pt x="6229464" y="646419"/>
                  </a:lnTo>
                  <a:lnTo>
                    <a:pt x="6273301" y="629709"/>
                  </a:lnTo>
                  <a:lnTo>
                    <a:pt x="6313895" y="607201"/>
                  </a:lnTo>
                  <a:lnTo>
                    <a:pt x="6350733" y="579405"/>
                  </a:lnTo>
                  <a:lnTo>
                    <a:pt x="6383305" y="546833"/>
                  </a:lnTo>
                  <a:lnTo>
                    <a:pt x="6411101" y="509995"/>
                  </a:lnTo>
                  <a:lnTo>
                    <a:pt x="6433609" y="469401"/>
                  </a:lnTo>
                  <a:lnTo>
                    <a:pt x="6450319" y="425564"/>
                  </a:lnTo>
                  <a:lnTo>
                    <a:pt x="6460719" y="378993"/>
                  </a:lnTo>
                  <a:lnTo>
                    <a:pt x="6464300" y="330200"/>
                  </a:lnTo>
                  <a:lnTo>
                    <a:pt x="6460719" y="281406"/>
                  </a:lnTo>
                  <a:lnTo>
                    <a:pt x="6450319" y="234835"/>
                  </a:lnTo>
                  <a:lnTo>
                    <a:pt x="6433609" y="190998"/>
                  </a:lnTo>
                  <a:lnTo>
                    <a:pt x="6411101" y="150404"/>
                  </a:lnTo>
                  <a:lnTo>
                    <a:pt x="6383305" y="113566"/>
                  </a:lnTo>
                  <a:lnTo>
                    <a:pt x="6350733" y="80994"/>
                  </a:lnTo>
                  <a:lnTo>
                    <a:pt x="6313895" y="53198"/>
                  </a:lnTo>
                  <a:lnTo>
                    <a:pt x="6273301" y="30690"/>
                  </a:lnTo>
                  <a:lnTo>
                    <a:pt x="6229464" y="13980"/>
                  </a:lnTo>
                  <a:lnTo>
                    <a:pt x="6182893" y="3580"/>
                  </a:lnTo>
                  <a:lnTo>
                    <a:pt x="6134100" y="0"/>
                  </a:lnTo>
                  <a:close/>
                </a:path>
              </a:pathLst>
            </a:custGeom>
            <a:solidFill>
              <a:srgbClr val="F9A059"/>
            </a:solidFill>
          </p:spPr>
          <p:txBody>
            <a:bodyPr wrap="square" lIns="0" tIns="0" rIns="0" bIns="0" rtlCol="0"/>
            <a:lstStyle/>
            <a:p/>
          </p:txBody>
        </p:sp>
        <p:sp>
          <p:nvSpPr>
            <p:cNvPr id="4" name="object 4"/>
            <p:cNvSpPr/>
            <p:nvPr/>
          </p:nvSpPr>
          <p:spPr>
            <a:xfrm>
              <a:off x="2311400" y="1684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5" name="object 5"/>
            <p:cNvSpPr/>
            <p:nvPr/>
          </p:nvSpPr>
          <p:spPr>
            <a:xfrm>
              <a:off x="2311400" y="24780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6" name="object 6"/>
            <p:cNvSpPr/>
            <p:nvPr/>
          </p:nvSpPr>
          <p:spPr>
            <a:xfrm>
              <a:off x="2311400" y="32718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7" name="object 7"/>
            <p:cNvSpPr/>
            <p:nvPr/>
          </p:nvSpPr>
          <p:spPr>
            <a:xfrm>
              <a:off x="2311400" y="40655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8" name="object 8"/>
            <p:cNvSpPr/>
            <p:nvPr/>
          </p:nvSpPr>
          <p:spPr>
            <a:xfrm>
              <a:off x="2311400" y="4859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9" name="object 9"/>
            <p:cNvSpPr/>
            <p:nvPr/>
          </p:nvSpPr>
          <p:spPr>
            <a:xfrm>
              <a:off x="2311400" y="5640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0" name="object 10"/>
            <p:cNvSpPr/>
            <p:nvPr/>
          </p:nvSpPr>
          <p:spPr>
            <a:xfrm>
              <a:off x="2311400" y="64341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1" name="object 11"/>
            <p:cNvSpPr/>
            <p:nvPr/>
          </p:nvSpPr>
          <p:spPr>
            <a:xfrm>
              <a:off x="2311400" y="72278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2" name="object 12"/>
            <p:cNvSpPr/>
            <p:nvPr/>
          </p:nvSpPr>
          <p:spPr>
            <a:xfrm>
              <a:off x="2311400" y="80216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3" name="object 13"/>
            <p:cNvSpPr/>
            <p:nvPr/>
          </p:nvSpPr>
          <p:spPr>
            <a:xfrm>
              <a:off x="2311400" y="8815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4" name="object 14"/>
            <p:cNvSpPr/>
            <p:nvPr/>
          </p:nvSpPr>
          <p:spPr>
            <a:xfrm>
              <a:off x="2025131" y="7945020"/>
              <a:ext cx="217142" cy="149199"/>
            </a:xfrm>
            <a:prstGeom prst="rect">
              <a:avLst/>
            </a:prstGeom>
            <a:blipFill>
              <a:blip r:embed="rId2" cstate="print"/>
              <a:stretch>
                <a:fillRect/>
              </a:stretch>
            </a:blipFill>
          </p:spPr>
          <p:txBody>
            <a:bodyPr wrap="square" lIns="0" tIns="0" rIns="0" bIns="0" rtlCol="0"/>
            <a:lstStyle/>
            <a:p/>
          </p:txBody>
        </p:sp>
      </p:grpSp>
      <p:sp>
        <p:nvSpPr>
          <p:cNvPr id="15" name="object 15"/>
          <p:cNvSpPr txBox="1">
            <a:spLocks noGrp="1"/>
          </p:cNvSpPr>
          <p:nvPr>
            <p:ph idx="2" sz="half"/>
          </p:nvPr>
        </p:nvSpPr>
        <p:spPr>
          <a:prstGeom prst="rect"/>
        </p:spPr>
        <p:txBody>
          <a:bodyPr wrap="square" lIns="0" tIns="12700" rIns="0" bIns="0" rtlCol="0" vert="horz">
            <a:spAutoFit/>
          </a:bodyPr>
          <a:lstStyle/>
          <a:p>
            <a:pPr marL="12700">
              <a:lnSpc>
                <a:spcPct val="100000"/>
              </a:lnSpc>
              <a:spcBef>
                <a:spcPts val="100"/>
              </a:spcBef>
            </a:pPr>
            <a:r>
              <a:rPr dirty="0" spc="-5"/>
              <a:t>Creative/Flexible</a:t>
            </a:r>
          </a:p>
          <a:p>
            <a:pPr marL="12700" marR="2291080">
              <a:lnSpc>
                <a:spcPct val="172200"/>
              </a:lnSpc>
            </a:pPr>
            <a:r>
              <a:rPr dirty="0" spc="-5"/>
              <a:t>Wise  Simple  </a:t>
            </a:r>
            <a:r>
              <a:rPr dirty="0" spc="-5"/>
              <a:t>Empathetic  </a:t>
            </a:r>
            <a:r>
              <a:rPr dirty="0" spc="-5"/>
              <a:t>Dedicated  Humble</a:t>
            </a:r>
          </a:p>
          <a:p>
            <a:pPr marL="12700" marR="5080">
              <a:lnSpc>
                <a:spcPct val="172200"/>
              </a:lnSpc>
            </a:pPr>
            <a:r>
              <a:rPr dirty="0" spc="-5"/>
              <a:t>Collaborative  Persistent  Organized/Consistent</a:t>
            </a:r>
          </a:p>
        </p:txBody>
      </p:sp>
      <p:sp>
        <p:nvSpPr>
          <p:cNvPr id="16" name="object 16"/>
          <p:cNvSpPr txBox="1"/>
          <p:nvPr/>
        </p:nvSpPr>
        <p:spPr>
          <a:xfrm>
            <a:off x="8682190" y="1506090"/>
            <a:ext cx="1701800" cy="330200"/>
          </a:xfrm>
          <a:prstGeom prst="rect">
            <a:avLst/>
          </a:prstGeom>
        </p:spPr>
        <p:txBody>
          <a:bodyPr wrap="square" lIns="0" tIns="12700" rIns="0" bIns="0" rtlCol="0" vert="horz">
            <a:spAutoFit/>
          </a:bodyPr>
          <a:lstStyle/>
          <a:p>
            <a:pPr marL="12700">
              <a:lnSpc>
                <a:spcPct val="100000"/>
              </a:lnSpc>
              <a:spcBef>
                <a:spcPts val="100"/>
              </a:spcBef>
            </a:pPr>
            <a:r>
              <a:rPr dirty="0" sz="2000" spc="-5" b="1">
                <a:solidFill>
                  <a:srgbClr val="373838"/>
                </a:solidFill>
                <a:latin typeface="Courier New"/>
                <a:cs typeface="Courier New"/>
              </a:rPr>
              <a:t>What is</a:t>
            </a:r>
            <a:r>
              <a:rPr dirty="0" sz="2000" spc="-60" b="1">
                <a:solidFill>
                  <a:srgbClr val="373838"/>
                </a:solidFill>
                <a:latin typeface="Courier New"/>
                <a:cs typeface="Courier New"/>
              </a:rPr>
              <a:t> </a:t>
            </a:r>
            <a:r>
              <a:rPr dirty="0" sz="2000" spc="-5" b="1">
                <a:solidFill>
                  <a:srgbClr val="373838"/>
                </a:solidFill>
                <a:latin typeface="Courier New"/>
                <a:cs typeface="Courier New"/>
              </a:rPr>
              <a:t>it?</a:t>
            </a:r>
            <a:endParaRPr sz="2000">
              <a:latin typeface="Courier New"/>
              <a:cs typeface="Courier New"/>
            </a:endParaRPr>
          </a:p>
        </p:txBody>
      </p:sp>
      <p:sp>
        <p:nvSpPr>
          <p:cNvPr id="17" name="object 17"/>
          <p:cNvSpPr txBox="1">
            <a:spLocks noGrp="1"/>
          </p:cNvSpPr>
          <p:nvPr>
            <p:ph type="title"/>
          </p:nvPr>
        </p:nvSpPr>
        <p:spPr>
          <a:prstGeom prst="rect"/>
        </p:spPr>
        <p:txBody>
          <a:bodyPr wrap="square" lIns="0" tIns="12700" rIns="0" bIns="0" rtlCol="0" vert="horz">
            <a:spAutoFit/>
          </a:bodyPr>
          <a:lstStyle/>
          <a:p>
            <a:pPr marL="1926589">
              <a:lnSpc>
                <a:spcPct val="100000"/>
              </a:lnSpc>
              <a:spcBef>
                <a:spcPts val="100"/>
              </a:spcBef>
            </a:pPr>
            <a:r>
              <a:rPr dirty="0" spc="-5"/>
              <a:t>10 Qualities of a Great Adult</a:t>
            </a:r>
            <a:r>
              <a:rPr dirty="0" spc="40"/>
              <a:t> </a:t>
            </a:r>
            <a:r>
              <a:rPr dirty="0" spc="-5"/>
              <a:t>Educator</a:t>
            </a:r>
          </a:p>
        </p:txBody>
      </p:sp>
      <p:sp>
        <p:nvSpPr>
          <p:cNvPr id="18" name="object 18"/>
          <p:cNvSpPr/>
          <p:nvPr/>
        </p:nvSpPr>
        <p:spPr>
          <a:xfrm>
            <a:off x="8567890" y="1947862"/>
            <a:ext cx="3429000" cy="6651625"/>
          </a:xfrm>
          <a:custGeom>
            <a:avLst/>
            <a:gdLst/>
            <a:ahLst/>
            <a:cxnLst/>
            <a:rect l="l" t="t" r="r" b="b"/>
            <a:pathLst>
              <a:path w="3429000" h="6651625">
                <a:moveTo>
                  <a:pt x="3175000" y="0"/>
                </a:moveTo>
                <a:lnTo>
                  <a:pt x="254000" y="0"/>
                </a:lnTo>
                <a:lnTo>
                  <a:pt x="208342" y="4092"/>
                </a:lnTo>
                <a:lnTo>
                  <a:pt x="165369" y="15890"/>
                </a:lnTo>
                <a:lnTo>
                  <a:pt x="125799" y="34677"/>
                </a:lnTo>
                <a:lnTo>
                  <a:pt x="90349" y="59736"/>
                </a:lnTo>
                <a:lnTo>
                  <a:pt x="59736" y="90349"/>
                </a:lnTo>
                <a:lnTo>
                  <a:pt x="34677" y="125799"/>
                </a:lnTo>
                <a:lnTo>
                  <a:pt x="15890" y="165369"/>
                </a:lnTo>
                <a:lnTo>
                  <a:pt x="4092" y="208342"/>
                </a:lnTo>
                <a:lnTo>
                  <a:pt x="0" y="254000"/>
                </a:lnTo>
                <a:lnTo>
                  <a:pt x="0" y="6397625"/>
                </a:lnTo>
                <a:lnTo>
                  <a:pt x="4092" y="6443279"/>
                </a:lnTo>
                <a:lnTo>
                  <a:pt x="15890" y="6486250"/>
                </a:lnTo>
                <a:lnTo>
                  <a:pt x="34677" y="6525819"/>
                </a:lnTo>
                <a:lnTo>
                  <a:pt x="59736" y="6561270"/>
                </a:lnTo>
                <a:lnTo>
                  <a:pt x="90349" y="6591884"/>
                </a:lnTo>
                <a:lnTo>
                  <a:pt x="125799" y="6616944"/>
                </a:lnTo>
                <a:lnTo>
                  <a:pt x="165369" y="6635733"/>
                </a:lnTo>
                <a:lnTo>
                  <a:pt x="208342" y="6647532"/>
                </a:lnTo>
                <a:lnTo>
                  <a:pt x="254000" y="6651625"/>
                </a:lnTo>
                <a:lnTo>
                  <a:pt x="3175000" y="6651625"/>
                </a:lnTo>
                <a:lnTo>
                  <a:pt x="3220657" y="6647532"/>
                </a:lnTo>
                <a:lnTo>
                  <a:pt x="3263630" y="6635733"/>
                </a:lnTo>
                <a:lnTo>
                  <a:pt x="3303200" y="6616944"/>
                </a:lnTo>
                <a:lnTo>
                  <a:pt x="3338650" y="6591884"/>
                </a:lnTo>
                <a:lnTo>
                  <a:pt x="3369263" y="6561270"/>
                </a:lnTo>
                <a:lnTo>
                  <a:pt x="3394322" y="6525819"/>
                </a:lnTo>
                <a:lnTo>
                  <a:pt x="3413109" y="6486250"/>
                </a:lnTo>
                <a:lnTo>
                  <a:pt x="3424907" y="6443279"/>
                </a:lnTo>
                <a:lnTo>
                  <a:pt x="3429000" y="6397625"/>
                </a:lnTo>
                <a:lnTo>
                  <a:pt x="3429000" y="254000"/>
                </a:lnTo>
                <a:lnTo>
                  <a:pt x="3424907" y="208342"/>
                </a:lnTo>
                <a:lnTo>
                  <a:pt x="3413109" y="165369"/>
                </a:lnTo>
                <a:lnTo>
                  <a:pt x="3394322" y="125799"/>
                </a:lnTo>
                <a:lnTo>
                  <a:pt x="3369263" y="90349"/>
                </a:lnTo>
                <a:lnTo>
                  <a:pt x="3338650" y="59736"/>
                </a:lnTo>
                <a:lnTo>
                  <a:pt x="3303200" y="34677"/>
                </a:lnTo>
                <a:lnTo>
                  <a:pt x="3263630" y="15890"/>
                </a:lnTo>
                <a:lnTo>
                  <a:pt x="3220657" y="4092"/>
                </a:lnTo>
                <a:lnTo>
                  <a:pt x="3175000" y="0"/>
                </a:lnTo>
                <a:close/>
              </a:path>
            </a:pathLst>
          </a:custGeom>
          <a:solidFill>
            <a:srgbClr val="F9A059"/>
          </a:solidFill>
        </p:spPr>
        <p:txBody>
          <a:bodyPr wrap="square" lIns="0" tIns="0" rIns="0" bIns="0" rtlCol="0"/>
          <a:lstStyle/>
          <a:p/>
        </p:txBody>
      </p:sp>
      <p:sp>
        <p:nvSpPr>
          <p:cNvPr id="19" name="object 19"/>
          <p:cNvSpPr txBox="1"/>
          <p:nvPr/>
        </p:nvSpPr>
        <p:spPr>
          <a:xfrm>
            <a:off x="8682190" y="2023500"/>
            <a:ext cx="3180080" cy="5740400"/>
          </a:xfrm>
          <a:prstGeom prst="rect">
            <a:avLst/>
          </a:prstGeom>
        </p:spPr>
        <p:txBody>
          <a:bodyPr wrap="square" lIns="0" tIns="12700" rIns="0" bIns="0" rtlCol="0" vert="horz">
            <a:spAutoFit/>
          </a:bodyPr>
          <a:lstStyle/>
          <a:p>
            <a:pPr marL="12700" marR="5080">
              <a:lnSpc>
                <a:spcPct val="138900"/>
              </a:lnSpc>
              <a:spcBef>
                <a:spcPts val="100"/>
              </a:spcBef>
            </a:pPr>
            <a:r>
              <a:rPr dirty="0" sz="1800" spc="-5" b="1">
                <a:solidFill>
                  <a:srgbClr val="373838"/>
                </a:solidFill>
                <a:latin typeface="Courier New"/>
                <a:cs typeface="Courier New"/>
              </a:rPr>
              <a:t>In short, this is the  ability to FIND things!  Both physically and  mentally we need to be  able to lay our hands  on the things that help  students move</a:t>
            </a:r>
            <a:r>
              <a:rPr dirty="0" sz="1800" spc="-10" b="1">
                <a:solidFill>
                  <a:srgbClr val="373838"/>
                </a:solidFill>
                <a:latin typeface="Courier New"/>
                <a:cs typeface="Courier New"/>
              </a:rPr>
              <a:t> </a:t>
            </a:r>
            <a:r>
              <a:rPr dirty="0" sz="1800" spc="-5" b="1">
                <a:solidFill>
                  <a:srgbClr val="373838"/>
                </a:solidFill>
                <a:latin typeface="Courier New"/>
                <a:cs typeface="Courier New"/>
              </a:rPr>
              <a:t>forward.</a:t>
            </a:r>
            <a:endParaRPr sz="1800">
              <a:latin typeface="Courier New"/>
              <a:cs typeface="Courier New"/>
            </a:endParaRPr>
          </a:p>
          <a:p>
            <a:pPr marL="12700" marR="5080">
              <a:lnSpc>
                <a:spcPct val="138900"/>
              </a:lnSpc>
            </a:pPr>
            <a:r>
              <a:rPr dirty="0" sz="1800" spc="-5" b="1">
                <a:solidFill>
                  <a:srgbClr val="373838"/>
                </a:solidFill>
                <a:latin typeface="Courier New"/>
                <a:cs typeface="Courier New"/>
              </a:rPr>
              <a:t>Our organization models  for students (who often  come from environments  with little  organization) how to be  efficient, consistent,  and disciplined in our  stewardships.</a:t>
            </a:r>
            <a:endParaRPr sz="1800">
              <a:latin typeface="Courier New"/>
              <a:cs typeface="Courier New"/>
            </a:endParaRPr>
          </a:p>
        </p:txBody>
      </p:sp>
      <p:sp>
        <p:nvSpPr>
          <p:cNvPr id="20" name="object 20"/>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Courageous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266700" y="128587"/>
            <a:ext cx="8001000" cy="9730105"/>
            <a:chOff x="266700" y="128587"/>
            <a:chExt cx="8001000" cy="9730105"/>
          </a:xfrm>
        </p:grpSpPr>
        <p:sp>
          <p:nvSpPr>
            <p:cNvPr id="3" name="object 3"/>
            <p:cNvSpPr/>
            <p:nvPr/>
          </p:nvSpPr>
          <p:spPr>
            <a:xfrm>
              <a:off x="1803400" y="7713662"/>
              <a:ext cx="6464300" cy="660400"/>
            </a:xfrm>
            <a:custGeom>
              <a:avLst/>
              <a:gdLst/>
              <a:ahLst/>
              <a:cxnLst/>
              <a:rect l="l" t="t" r="r" b="b"/>
              <a:pathLst>
                <a:path w="6464300" h="660400">
                  <a:moveTo>
                    <a:pt x="6134100" y="0"/>
                  </a:moveTo>
                  <a:lnTo>
                    <a:pt x="330200" y="0"/>
                  </a:lnTo>
                  <a:lnTo>
                    <a:pt x="281406" y="3580"/>
                  </a:lnTo>
                  <a:lnTo>
                    <a:pt x="234835" y="13980"/>
                  </a:lnTo>
                  <a:lnTo>
                    <a:pt x="190998" y="30690"/>
                  </a:lnTo>
                  <a:lnTo>
                    <a:pt x="150404" y="53198"/>
                  </a:lnTo>
                  <a:lnTo>
                    <a:pt x="113566" y="80994"/>
                  </a:lnTo>
                  <a:lnTo>
                    <a:pt x="80994" y="113566"/>
                  </a:lnTo>
                  <a:lnTo>
                    <a:pt x="53198" y="150404"/>
                  </a:lnTo>
                  <a:lnTo>
                    <a:pt x="30690" y="190998"/>
                  </a:lnTo>
                  <a:lnTo>
                    <a:pt x="13980" y="234835"/>
                  </a:lnTo>
                  <a:lnTo>
                    <a:pt x="3580" y="281406"/>
                  </a:lnTo>
                  <a:lnTo>
                    <a:pt x="0" y="330200"/>
                  </a:lnTo>
                  <a:lnTo>
                    <a:pt x="3580" y="378993"/>
                  </a:lnTo>
                  <a:lnTo>
                    <a:pt x="13980" y="425564"/>
                  </a:lnTo>
                  <a:lnTo>
                    <a:pt x="30690" y="469401"/>
                  </a:lnTo>
                  <a:lnTo>
                    <a:pt x="53198" y="509995"/>
                  </a:lnTo>
                  <a:lnTo>
                    <a:pt x="80994" y="546833"/>
                  </a:lnTo>
                  <a:lnTo>
                    <a:pt x="113566" y="579405"/>
                  </a:lnTo>
                  <a:lnTo>
                    <a:pt x="150404" y="607201"/>
                  </a:lnTo>
                  <a:lnTo>
                    <a:pt x="190998" y="629709"/>
                  </a:lnTo>
                  <a:lnTo>
                    <a:pt x="234835" y="646419"/>
                  </a:lnTo>
                  <a:lnTo>
                    <a:pt x="281406" y="656819"/>
                  </a:lnTo>
                  <a:lnTo>
                    <a:pt x="330200" y="660400"/>
                  </a:lnTo>
                  <a:lnTo>
                    <a:pt x="6134100" y="660400"/>
                  </a:lnTo>
                  <a:lnTo>
                    <a:pt x="6182893" y="656819"/>
                  </a:lnTo>
                  <a:lnTo>
                    <a:pt x="6229464" y="646419"/>
                  </a:lnTo>
                  <a:lnTo>
                    <a:pt x="6273301" y="629709"/>
                  </a:lnTo>
                  <a:lnTo>
                    <a:pt x="6313895" y="607201"/>
                  </a:lnTo>
                  <a:lnTo>
                    <a:pt x="6350733" y="579405"/>
                  </a:lnTo>
                  <a:lnTo>
                    <a:pt x="6383305" y="546833"/>
                  </a:lnTo>
                  <a:lnTo>
                    <a:pt x="6411101" y="509995"/>
                  </a:lnTo>
                  <a:lnTo>
                    <a:pt x="6433609" y="469401"/>
                  </a:lnTo>
                  <a:lnTo>
                    <a:pt x="6450319" y="425564"/>
                  </a:lnTo>
                  <a:lnTo>
                    <a:pt x="6460719" y="378993"/>
                  </a:lnTo>
                  <a:lnTo>
                    <a:pt x="6464300" y="330200"/>
                  </a:lnTo>
                  <a:lnTo>
                    <a:pt x="6460719" y="281406"/>
                  </a:lnTo>
                  <a:lnTo>
                    <a:pt x="6450319" y="234835"/>
                  </a:lnTo>
                  <a:lnTo>
                    <a:pt x="6433609" y="190998"/>
                  </a:lnTo>
                  <a:lnTo>
                    <a:pt x="6411101" y="150404"/>
                  </a:lnTo>
                  <a:lnTo>
                    <a:pt x="6383305" y="113566"/>
                  </a:lnTo>
                  <a:lnTo>
                    <a:pt x="6350733" y="80994"/>
                  </a:lnTo>
                  <a:lnTo>
                    <a:pt x="6313895" y="53198"/>
                  </a:lnTo>
                  <a:lnTo>
                    <a:pt x="6273301" y="30690"/>
                  </a:lnTo>
                  <a:lnTo>
                    <a:pt x="6229464" y="13980"/>
                  </a:lnTo>
                  <a:lnTo>
                    <a:pt x="6182893" y="3580"/>
                  </a:lnTo>
                  <a:lnTo>
                    <a:pt x="6134100" y="0"/>
                  </a:lnTo>
                  <a:close/>
                </a:path>
              </a:pathLst>
            </a:custGeom>
            <a:solidFill>
              <a:srgbClr val="F9A059"/>
            </a:solidFill>
          </p:spPr>
          <p:txBody>
            <a:bodyPr wrap="square" lIns="0" tIns="0" rIns="0" bIns="0" rtlCol="0"/>
            <a:lstStyle/>
            <a:p/>
          </p:txBody>
        </p:sp>
        <p:sp>
          <p:nvSpPr>
            <p:cNvPr id="4" name="object 4"/>
            <p:cNvSpPr/>
            <p:nvPr/>
          </p:nvSpPr>
          <p:spPr>
            <a:xfrm>
              <a:off x="2311400" y="1684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5" name="object 5"/>
            <p:cNvSpPr/>
            <p:nvPr/>
          </p:nvSpPr>
          <p:spPr>
            <a:xfrm>
              <a:off x="2311400" y="24780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6" name="object 6"/>
            <p:cNvSpPr/>
            <p:nvPr/>
          </p:nvSpPr>
          <p:spPr>
            <a:xfrm>
              <a:off x="2311400" y="32718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7" name="object 7"/>
            <p:cNvSpPr/>
            <p:nvPr/>
          </p:nvSpPr>
          <p:spPr>
            <a:xfrm>
              <a:off x="2311400" y="40655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8" name="object 8"/>
            <p:cNvSpPr/>
            <p:nvPr/>
          </p:nvSpPr>
          <p:spPr>
            <a:xfrm>
              <a:off x="2311400" y="4859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9" name="object 9"/>
            <p:cNvSpPr/>
            <p:nvPr/>
          </p:nvSpPr>
          <p:spPr>
            <a:xfrm>
              <a:off x="2311400" y="5640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0" name="object 10"/>
            <p:cNvSpPr/>
            <p:nvPr/>
          </p:nvSpPr>
          <p:spPr>
            <a:xfrm>
              <a:off x="2311400" y="64341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1" name="object 11"/>
            <p:cNvSpPr/>
            <p:nvPr/>
          </p:nvSpPr>
          <p:spPr>
            <a:xfrm>
              <a:off x="2311400" y="72278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2" name="object 12"/>
            <p:cNvSpPr/>
            <p:nvPr/>
          </p:nvSpPr>
          <p:spPr>
            <a:xfrm>
              <a:off x="2311400" y="80216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3" name="object 13"/>
            <p:cNvSpPr/>
            <p:nvPr/>
          </p:nvSpPr>
          <p:spPr>
            <a:xfrm>
              <a:off x="2311400" y="8815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4" name="object 14"/>
            <p:cNvSpPr/>
            <p:nvPr/>
          </p:nvSpPr>
          <p:spPr>
            <a:xfrm>
              <a:off x="2025131" y="7945020"/>
              <a:ext cx="217142" cy="149199"/>
            </a:xfrm>
            <a:prstGeom prst="rect">
              <a:avLst/>
            </a:prstGeom>
            <a:blipFill>
              <a:blip r:embed="rId2" cstate="print"/>
              <a:stretch>
                <a:fillRect/>
              </a:stretch>
            </a:blipFill>
          </p:spPr>
          <p:txBody>
            <a:bodyPr wrap="square" lIns="0" tIns="0" rIns="0" bIns="0" rtlCol="0"/>
            <a:lstStyle/>
            <a:p/>
          </p:txBody>
        </p:sp>
      </p:grpSp>
      <p:sp>
        <p:nvSpPr>
          <p:cNvPr id="15" name="object 15"/>
          <p:cNvSpPr txBox="1"/>
          <p:nvPr/>
        </p:nvSpPr>
        <p:spPr>
          <a:xfrm>
            <a:off x="3492500" y="1484434"/>
            <a:ext cx="4597400" cy="6781800"/>
          </a:xfrm>
          <a:prstGeom prst="rect">
            <a:avLst/>
          </a:prstGeom>
        </p:spPr>
        <p:txBody>
          <a:bodyPr wrap="square" lIns="0" tIns="12700" rIns="0" bIns="0" rtlCol="0" vert="horz">
            <a:spAutoFit/>
          </a:bodyPr>
          <a:lstStyle/>
          <a:p>
            <a:pPr marL="12700">
              <a:lnSpc>
                <a:spcPct val="100000"/>
              </a:lnSpc>
              <a:spcBef>
                <a:spcPts val="100"/>
              </a:spcBef>
            </a:pPr>
            <a:r>
              <a:rPr dirty="0" sz="3000" spc="-5" b="1">
                <a:solidFill>
                  <a:srgbClr val="373838"/>
                </a:solidFill>
                <a:latin typeface="Courier New"/>
                <a:cs typeface="Courier New"/>
              </a:rPr>
              <a:t>Creative/Flexible</a:t>
            </a:r>
            <a:endParaRPr sz="3000">
              <a:latin typeface="Courier New"/>
              <a:cs typeface="Courier New"/>
            </a:endParaRPr>
          </a:p>
          <a:p>
            <a:pPr marL="12700" marR="2291080">
              <a:lnSpc>
                <a:spcPct val="172200"/>
              </a:lnSpc>
            </a:pPr>
            <a:r>
              <a:rPr dirty="0" sz="3000" spc="-5" b="1">
                <a:solidFill>
                  <a:srgbClr val="373838"/>
                </a:solidFill>
                <a:latin typeface="Courier New"/>
                <a:cs typeface="Courier New"/>
              </a:rPr>
              <a:t>Wise  Simple  </a:t>
            </a:r>
            <a:r>
              <a:rPr dirty="0" sz="3000" spc="-5" b="1">
                <a:solidFill>
                  <a:srgbClr val="373838"/>
                </a:solidFill>
                <a:latin typeface="Courier New"/>
                <a:cs typeface="Courier New"/>
              </a:rPr>
              <a:t>Empathetic  </a:t>
            </a:r>
            <a:r>
              <a:rPr dirty="0" sz="3000" spc="-5" b="1">
                <a:solidFill>
                  <a:srgbClr val="373838"/>
                </a:solidFill>
                <a:latin typeface="Courier New"/>
                <a:cs typeface="Courier New"/>
              </a:rPr>
              <a:t>Dedicated  Humble</a:t>
            </a:r>
            <a:endParaRPr sz="3000">
              <a:latin typeface="Courier New"/>
              <a:cs typeface="Courier New"/>
            </a:endParaRPr>
          </a:p>
          <a:p>
            <a:pPr marL="12700" marR="5080">
              <a:lnSpc>
                <a:spcPct val="172200"/>
              </a:lnSpc>
            </a:pPr>
            <a:r>
              <a:rPr dirty="0" sz="3000" spc="-5" b="1">
                <a:solidFill>
                  <a:srgbClr val="373838"/>
                </a:solidFill>
                <a:latin typeface="Courier New"/>
                <a:cs typeface="Courier New"/>
              </a:rPr>
              <a:t>Collaborative  Persistent  Organized/Consistent</a:t>
            </a:r>
            <a:endParaRPr sz="3000">
              <a:latin typeface="Courier New"/>
              <a:cs typeface="Courier New"/>
            </a:endParaRPr>
          </a:p>
        </p:txBody>
      </p:sp>
      <p:sp>
        <p:nvSpPr>
          <p:cNvPr id="16" name="object 16"/>
          <p:cNvSpPr txBox="1"/>
          <p:nvPr/>
        </p:nvSpPr>
        <p:spPr>
          <a:xfrm>
            <a:off x="8682190" y="1517202"/>
            <a:ext cx="8153400" cy="330200"/>
          </a:xfrm>
          <a:prstGeom prst="rect">
            <a:avLst/>
          </a:prstGeom>
        </p:spPr>
        <p:txBody>
          <a:bodyPr wrap="square" lIns="0" tIns="12700" rIns="0" bIns="0" rtlCol="0" vert="horz">
            <a:spAutoFit/>
          </a:bodyPr>
          <a:lstStyle/>
          <a:p>
            <a:pPr marL="12700">
              <a:lnSpc>
                <a:spcPct val="100000"/>
              </a:lnSpc>
              <a:spcBef>
                <a:spcPts val="100"/>
              </a:spcBef>
              <a:tabLst>
                <a:tab pos="3720465" algn="l"/>
              </a:tabLst>
            </a:pPr>
            <a:r>
              <a:rPr dirty="0" baseline="2777" sz="3000" spc="-7" b="1">
                <a:solidFill>
                  <a:srgbClr val="373838"/>
                </a:solidFill>
                <a:latin typeface="Courier New"/>
                <a:cs typeface="Courier New"/>
              </a:rPr>
              <a:t>What</a:t>
            </a:r>
            <a:r>
              <a:rPr dirty="0" baseline="2777" sz="3000" spc="7" b="1">
                <a:solidFill>
                  <a:srgbClr val="373838"/>
                </a:solidFill>
                <a:latin typeface="Courier New"/>
                <a:cs typeface="Courier New"/>
              </a:rPr>
              <a:t> </a:t>
            </a:r>
            <a:r>
              <a:rPr dirty="0" baseline="2777" sz="3000" spc="-7" b="1">
                <a:solidFill>
                  <a:srgbClr val="373838"/>
                </a:solidFill>
                <a:latin typeface="Courier New"/>
                <a:cs typeface="Courier New"/>
              </a:rPr>
              <a:t>is</a:t>
            </a:r>
            <a:r>
              <a:rPr dirty="0" baseline="2777" sz="3000" spc="15" b="1">
                <a:solidFill>
                  <a:srgbClr val="373838"/>
                </a:solidFill>
                <a:latin typeface="Courier New"/>
                <a:cs typeface="Courier New"/>
              </a:rPr>
              <a:t> </a:t>
            </a:r>
            <a:r>
              <a:rPr dirty="0" baseline="2777" sz="3000" spc="-7" b="1">
                <a:solidFill>
                  <a:srgbClr val="373838"/>
                </a:solidFill>
                <a:latin typeface="Courier New"/>
                <a:cs typeface="Courier New"/>
              </a:rPr>
              <a:t>it?	</a:t>
            </a:r>
            <a:r>
              <a:rPr dirty="0" sz="2000" spc="-5" b="1">
                <a:solidFill>
                  <a:srgbClr val="373838"/>
                </a:solidFill>
                <a:latin typeface="Courier New"/>
                <a:cs typeface="Courier New"/>
              </a:rPr>
              <a:t>How does it look in adult</a:t>
            </a:r>
            <a:r>
              <a:rPr dirty="0" sz="2000" spc="5" b="1">
                <a:solidFill>
                  <a:srgbClr val="373838"/>
                </a:solidFill>
                <a:latin typeface="Courier New"/>
                <a:cs typeface="Courier New"/>
              </a:rPr>
              <a:t> </a:t>
            </a:r>
            <a:r>
              <a:rPr dirty="0" sz="2000" spc="-5" b="1">
                <a:solidFill>
                  <a:srgbClr val="373838"/>
                </a:solidFill>
                <a:latin typeface="Courier New"/>
                <a:cs typeface="Courier New"/>
              </a:rPr>
              <a:t>ed?</a:t>
            </a:r>
            <a:endParaRPr sz="2000">
              <a:latin typeface="Courier New"/>
              <a:cs typeface="Courier New"/>
            </a:endParaRPr>
          </a:p>
        </p:txBody>
      </p:sp>
      <p:sp>
        <p:nvSpPr>
          <p:cNvPr id="17" name="object 17"/>
          <p:cNvSpPr txBox="1">
            <a:spLocks noGrp="1"/>
          </p:cNvSpPr>
          <p:nvPr>
            <p:ph type="title"/>
          </p:nvPr>
        </p:nvSpPr>
        <p:spPr>
          <a:prstGeom prst="rect"/>
        </p:spPr>
        <p:txBody>
          <a:bodyPr wrap="square" lIns="0" tIns="12700" rIns="0" bIns="0" rtlCol="0" vert="horz">
            <a:spAutoFit/>
          </a:bodyPr>
          <a:lstStyle/>
          <a:p>
            <a:pPr marL="1926589">
              <a:lnSpc>
                <a:spcPct val="100000"/>
              </a:lnSpc>
              <a:spcBef>
                <a:spcPts val="100"/>
              </a:spcBef>
            </a:pPr>
            <a:r>
              <a:rPr dirty="0" spc="-5"/>
              <a:t>10 Qualities of a Great Adult</a:t>
            </a:r>
            <a:r>
              <a:rPr dirty="0" spc="40"/>
              <a:t> </a:t>
            </a:r>
            <a:r>
              <a:rPr dirty="0" spc="-5"/>
              <a:t>Educator</a:t>
            </a:r>
          </a:p>
        </p:txBody>
      </p:sp>
      <p:sp>
        <p:nvSpPr>
          <p:cNvPr id="18" name="object 18"/>
          <p:cNvSpPr/>
          <p:nvPr/>
        </p:nvSpPr>
        <p:spPr>
          <a:xfrm>
            <a:off x="8567890" y="1947862"/>
            <a:ext cx="3429000" cy="6651625"/>
          </a:xfrm>
          <a:custGeom>
            <a:avLst/>
            <a:gdLst/>
            <a:ahLst/>
            <a:cxnLst/>
            <a:rect l="l" t="t" r="r" b="b"/>
            <a:pathLst>
              <a:path w="3429000" h="6651625">
                <a:moveTo>
                  <a:pt x="3175000" y="0"/>
                </a:moveTo>
                <a:lnTo>
                  <a:pt x="254000" y="0"/>
                </a:lnTo>
                <a:lnTo>
                  <a:pt x="208342" y="4092"/>
                </a:lnTo>
                <a:lnTo>
                  <a:pt x="165369" y="15890"/>
                </a:lnTo>
                <a:lnTo>
                  <a:pt x="125799" y="34677"/>
                </a:lnTo>
                <a:lnTo>
                  <a:pt x="90349" y="59736"/>
                </a:lnTo>
                <a:lnTo>
                  <a:pt x="59736" y="90349"/>
                </a:lnTo>
                <a:lnTo>
                  <a:pt x="34677" y="125799"/>
                </a:lnTo>
                <a:lnTo>
                  <a:pt x="15890" y="165369"/>
                </a:lnTo>
                <a:lnTo>
                  <a:pt x="4092" y="208342"/>
                </a:lnTo>
                <a:lnTo>
                  <a:pt x="0" y="254000"/>
                </a:lnTo>
                <a:lnTo>
                  <a:pt x="0" y="6397625"/>
                </a:lnTo>
                <a:lnTo>
                  <a:pt x="4092" y="6443279"/>
                </a:lnTo>
                <a:lnTo>
                  <a:pt x="15890" y="6486250"/>
                </a:lnTo>
                <a:lnTo>
                  <a:pt x="34677" y="6525819"/>
                </a:lnTo>
                <a:lnTo>
                  <a:pt x="59736" y="6561270"/>
                </a:lnTo>
                <a:lnTo>
                  <a:pt x="90349" y="6591884"/>
                </a:lnTo>
                <a:lnTo>
                  <a:pt x="125799" y="6616944"/>
                </a:lnTo>
                <a:lnTo>
                  <a:pt x="165369" y="6635733"/>
                </a:lnTo>
                <a:lnTo>
                  <a:pt x="208342" y="6647532"/>
                </a:lnTo>
                <a:lnTo>
                  <a:pt x="254000" y="6651625"/>
                </a:lnTo>
                <a:lnTo>
                  <a:pt x="3175000" y="6651625"/>
                </a:lnTo>
                <a:lnTo>
                  <a:pt x="3220657" y="6647532"/>
                </a:lnTo>
                <a:lnTo>
                  <a:pt x="3263630" y="6635733"/>
                </a:lnTo>
                <a:lnTo>
                  <a:pt x="3303200" y="6616944"/>
                </a:lnTo>
                <a:lnTo>
                  <a:pt x="3338650" y="6591884"/>
                </a:lnTo>
                <a:lnTo>
                  <a:pt x="3369263" y="6561270"/>
                </a:lnTo>
                <a:lnTo>
                  <a:pt x="3394322" y="6525819"/>
                </a:lnTo>
                <a:lnTo>
                  <a:pt x="3413109" y="6486250"/>
                </a:lnTo>
                <a:lnTo>
                  <a:pt x="3424907" y="6443279"/>
                </a:lnTo>
                <a:lnTo>
                  <a:pt x="3429000" y="6397625"/>
                </a:lnTo>
                <a:lnTo>
                  <a:pt x="3429000" y="254000"/>
                </a:lnTo>
                <a:lnTo>
                  <a:pt x="3424907" y="208342"/>
                </a:lnTo>
                <a:lnTo>
                  <a:pt x="3413109" y="165369"/>
                </a:lnTo>
                <a:lnTo>
                  <a:pt x="3394322" y="125799"/>
                </a:lnTo>
                <a:lnTo>
                  <a:pt x="3369263" y="90349"/>
                </a:lnTo>
                <a:lnTo>
                  <a:pt x="3338650" y="59736"/>
                </a:lnTo>
                <a:lnTo>
                  <a:pt x="3303200" y="34677"/>
                </a:lnTo>
                <a:lnTo>
                  <a:pt x="3263630" y="15890"/>
                </a:lnTo>
                <a:lnTo>
                  <a:pt x="3220657" y="4092"/>
                </a:lnTo>
                <a:lnTo>
                  <a:pt x="3175000" y="0"/>
                </a:lnTo>
                <a:close/>
              </a:path>
            </a:pathLst>
          </a:custGeom>
          <a:solidFill>
            <a:srgbClr val="F9A059"/>
          </a:solidFill>
        </p:spPr>
        <p:txBody>
          <a:bodyPr wrap="square" lIns="0" tIns="0" rIns="0" bIns="0" rtlCol="0"/>
          <a:lstStyle/>
          <a:p/>
        </p:txBody>
      </p:sp>
      <p:sp>
        <p:nvSpPr>
          <p:cNvPr id="19" name="object 19"/>
          <p:cNvSpPr/>
          <p:nvPr/>
        </p:nvSpPr>
        <p:spPr>
          <a:xfrm>
            <a:off x="12403290" y="1947862"/>
            <a:ext cx="4762500" cy="3521075"/>
          </a:xfrm>
          <a:custGeom>
            <a:avLst/>
            <a:gdLst/>
            <a:ahLst/>
            <a:cxnLst/>
            <a:rect l="l" t="t" r="r" b="b"/>
            <a:pathLst>
              <a:path w="4762500" h="3521075">
                <a:moveTo>
                  <a:pt x="4508500" y="0"/>
                </a:moveTo>
                <a:lnTo>
                  <a:pt x="254000" y="0"/>
                </a:lnTo>
                <a:lnTo>
                  <a:pt x="208342" y="4092"/>
                </a:lnTo>
                <a:lnTo>
                  <a:pt x="165369" y="15890"/>
                </a:lnTo>
                <a:lnTo>
                  <a:pt x="125799" y="34677"/>
                </a:lnTo>
                <a:lnTo>
                  <a:pt x="90349" y="59736"/>
                </a:lnTo>
                <a:lnTo>
                  <a:pt x="59736" y="90349"/>
                </a:lnTo>
                <a:lnTo>
                  <a:pt x="34677" y="125799"/>
                </a:lnTo>
                <a:lnTo>
                  <a:pt x="15890" y="165369"/>
                </a:lnTo>
                <a:lnTo>
                  <a:pt x="4092" y="208342"/>
                </a:lnTo>
                <a:lnTo>
                  <a:pt x="0" y="254000"/>
                </a:lnTo>
                <a:lnTo>
                  <a:pt x="0" y="3267075"/>
                </a:lnTo>
                <a:lnTo>
                  <a:pt x="4092" y="3312729"/>
                </a:lnTo>
                <a:lnTo>
                  <a:pt x="15890" y="3355700"/>
                </a:lnTo>
                <a:lnTo>
                  <a:pt x="34677" y="3395269"/>
                </a:lnTo>
                <a:lnTo>
                  <a:pt x="59736" y="3430720"/>
                </a:lnTo>
                <a:lnTo>
                  <a:pt x="90349" y="3461334"/>
                </a:lnTo>
                <a:lnTo>
                  <a:pt x="125799" y="3486394"/>
                </a:lnTo>
                <a:lnTo>
                  <a:pt x="165369" y="3505183"/>
                </a:lnTo>
                <a:lnTo>
                  <a:pt x="208342" y="3516982"/>
                </a:lnTo>
                <a:lnTo>
                  <a:pt x="254000" y="3521075"/>
                </a:lnTo>
                <a:lnTo>
                  <a:pt x="4508500" y="3521075"/>
                </a:lnTo>
                <a:lnTo>
                  <a:pt x="4554157" y="3516982"/>
                </a:lnTo>
                <a:lnTo>
                  <a:pt x="4597130" y="3505183"/>
                </a:lnTo>
                <a:lnTo>
                  <a:pt x="4636700" y="3486394"/>
                </a:lnTo>
                <a:lnTo>
                  <a:pt x="4672150" y="3461334"/>
                </a:lnTo>
                <a:lnTo>
                  <a:pt x="4702763" y="3430720"/>
                </a:lnTo>
                <a:lnTo>
                  <a:pt x="4727822" y="3395269"/>
                </a:lnTo>
                <a:lnTo>
                  <a:pt x="4746609" y="3355700"/>
                </a:lnTo>
                <a:lnTo>
                  <a:pt x="4758407" y="3312729"/>
                </a:lnTo>
                <a:lnTo>
                  <a:pt x="4762500" y="3267075"/>
                </a:lnTo>
                <a:lnTo>
                  <a:pt x="4762500" y="254000"/>
                </a:lnTo>
                <a:lnTo>
                  <a:pt x="4758407" y="208342"/>
                </a:lnTo>
                <a:lnTo>
                  <a:pt x="4746609" y="165369"/>
                </a:lnTo>
                <a:lnTo>
                  <a:pt x="4727822" y="125799"/>
                </a:lnTo>
                <a:lnTo>
                  <a:pt x="4702763" y="90349"/>
                </a:lnTo>
                <a:lnTo>
                  <a:pt x="4672150" y="59736"/>
                </a:lnTo>
                <a:lnTo>
                  <a:pt x="4636700" y="34677"/>
                </a:lnTo>
                <a:lnTo>
                  <a:pt x="4597130" y="15890"/>
                </a:lnTo>
                <a:lnTo>
                  <a:pt x="4554157" y="4092"/>
                </a:lnTo>
                <a:lnTo>
                  <a:pt x="4508500" y="0"/>
                </a:lnTo>
                <a:close/>
              </a:path>
            </a:pathLst>
          </a:custGeom>
          <a:solidFill>
            <a:srgbClr val="F9A059"/>
          </a:solidFill>
        </p:spPr>
        <p:txBody>
          <a:bodyPr wrap="square" lIns="0" tIns="0" rIns="0" bIns="0" rtlCol="0"/>
          <a:lstStyle/>
          <a:p/>
        </p:txBody>
      </p:sp>
      <p:sp>
        <p:nvSpPr>
          <p:cNvPr id="20" name="object 20"/>
          <p:cNvSpPr/>
          <p:nvPr/>
        </p:nvSpPr>
        <p:spPr>
          <a:xfrm>
            <a:off x="12403290" y="6605587"/>
            <a:ext cx="4762500" cy="1993900"/>
          </a:xfrm>
          <a:custGeom>
            <a:avLst/>
            <a:gdLst/>
            <a:ahLst/>
            <a:cxnLst/>
            <a:rect l="l" t="t" r="r" b="b"/>
            <a:pathLst>
              <a:path w="4762500" h="1993900">
                <a:moveTo>
                  <a:pt x="4508500" y="0"/>
                </a:moveTo>
                <a:lnTo>
                  <a:pt x="254000" y="0"/>
                </a:lnTo>
                <a:lnTo>
                  <a:pt x="208342" y="4092"/>
                </a:lnTo>
                <a:lnTo>
                  <a:pt x="165369" y="15890"/>
                </a:lnTo>
                <a:lnTo>
                  <a:pt x="125799" y="34677"/>
                </a:lnTo>
                <a:lnTo>
                  <a:pt x="90349" y="59736"/>
                </a:lnTo>
                <a:lnTo>
                  <a:pt x="59736" y="90349"/>
                </a:lnTo>
                <a:lnTo>
                  <a:pt x="34677" y="125799"/>
                </a:lnTo>
                <a:lnTo>
                  <a:pt x="15890" y="165369"/>
                </a:lnTo>
                <a:lnTo>
                  <a:pt x="4092" y="208342"/>
                </a:lnTo>
                <a:lnTo>
                  <a:pt x="0" y="254000"/>
                </a:lnTo>
                <a:lnTo>
                  <a:pt x="0" y="1739900"/>
                </a:lnTo>
                <a:lnTo>
                  <a:pt x="4092" y="1785554"/>
                </a:lnTo>
                <a:lnTo>
                  <a:pt x="15890" y="1828525"/>
                </a:lnTo>
                <a:lnTo>
                  <a:pt x="34677" y="1868094"/>
                </a:lnTo>
                <a:lnTo>
                  <a:pt x="59736" y="1903545"/>
                </a:lnTo>
                <a:lnTo>
                  <a:pt x="90349" y="1934159"/>
                </a:lnTo>
                <a:lnTo>
                  <a:pt x="125799" y="1959219"/>
                </a:lnTo>
                <a:lnTo>
                  <a:pt x="165369" y="1978008"/>
                </a:lnTo>
                <a:lnTo>
                  <a:pt x="208342" y="1989807"/>
                </a:lnTo>
                <a:lnTo>
                  <a:pt x="254000" y="1993900"/>
                </a:lnTo>
                <a:lnTo>
                  <a:pt x="4508500" y="1993900"/>
                </a:lnTo>
                <a:lnTo>
                  <a:pt x="4554157" y="1989807"/>
                </a:lnTo>
                <a:lnTo>
                  <a:pt x="4597130" y="1978008"/>
                </a:lnTo>
                <a:lnTo>
                  <a:pt x="4636700" y="1959219"/>
                </a:lnTo>
                <a:lnTo>
                  <a:pt x="4672150" y="1934159"/>
                </a:lnTo>
                <a:lnTo>
                  <a:pt x="4702763" y="1903545"/>
                </a:lnTo>
                <a:lnTo>
                  <a:pt x="4727822" y="1868094"/>
                </a:lnTo>
                <a:lnTo>
                  <a:pt x="4746609" y="1828525"/>
                </a:lnTo>
                <a:lnTo>
                  <a:pt x="4758407" y="1785554"/>
                </a:lnTo>
                <a:lnTo>
                  <a:pt x="4762500" y="1739900"/>
                </a:lnTo>
                <a:lnTo>
                  <a:pt x="4762500" y="254000"/>
                </a:lnTo>
                <a:lnTo>
                  <a:pt x="4758407" y="208342"/>
                </a:lnTo>
                <a:lnTo>
                  <a:pt x="4746609" y="165369"/>
                </a:lnTo>
                <a:lnTo>
                  <a:pt x="4727822" y="125799"/>
                </a:lnTo>
                <a:lnTo>
                  <a:pt x="4702763" y="90349"/>
                </a:lnTo>
                <a:lnTo>
                  <a:pt x="4672150" y="59736"/>
                </a:lnTo>
                <a:lnTo>
                  <a:pt x="4636700" y="34677"/>
                </a:lnTo>
                <a:lnTo>
                  <a:pt x="4597130" y="15890"/>
                </a:lnTo>
                <a:lnTo>
                  <a:pt x="4554157" y="4092"/>
                </a:lnTo>
                <a:lnTo>
                  <a:pt x="4508500" y="0"/>
                </a:lnTo>
                <a:close/>
              </a:path>
            </a:pathLst>
          </a:custGeom>
          <a:solidFill>
            <a:srgbClr val="F9A059"/>
          </a:solidFill>
        </p:spPr>
        <p:txBody>
          <a:bodyPr wrap="square" lIns="0" tIns="0" rIns="0" bIns="0" rtlCol="0"/>
          <a:lstStyle/>
          <a:p/>
        </p:txBody>
      </p:sp>
      <p:sp>
        <p:nvSpPr>
          <p:cNvPr id="21" name="object 21"/>
          <p:cNvSpPr txBox="1"/>
          <p:nvPr/>
        </p:nvSpPr>
        <p:spPr>
          <a:xfrm>
            <a:off x="12390590" y="6174928"/>
            <a:ext cx="4597400" cy="2376805"/>
          </a:xfrm>
          <a:prstGeom prst="rect">
            <a:avLst/>
          </a:prstGeom>
        </p:spPr>
        <p:txBody>
          <a:bodyPr wrap="square" lIns="0" tIns="12700" rIns="0" bIns="0" rtlCol="0" vert="horz">
            <a:spAutoFit/>
          </a:bodyPr>
          <a:lstStyle/>
          <a:p>
            <a:pPr marL="12700">
              <a:lnSpc>
                <a:spcPct val="100000"/>
              </a:lnSpc>
              <a:spcBef>
                <a:spcPts val="100"/>
              </a:spcBef>
            </a:pPr>
            <a:r>
              <a:rPr dirty="0" sz="2000" spc="-5" b="1">
                <a:solidFill>
                  <a:srgbClr val="373838"/>
                </a:solidFill>
                <a:latin typeface="Courier New"/>
                <a:cs typeface="Courier New"/>
              </a:rPr>
              <a:t>How do I improve in this</a:t>
            </a:r>
            <a:r>
              <a:rPr dirty="0" sz="2000" spc="10" b="1">
                <a:solidFill>
                  <a:srgbClr val="373838"/>
                </a:solidFill>
                <a:latin typeface="Courier New"/>
                <a:cs typeface="Courier New"/>
              </a:rPr>
              <a:t> </a:t>
            </a:r>
            <a:r>
              <a:rPr dirty="0" sz="2000" spc="-5" b="1">
                <a:solidFill>
                  <a:srgbClr val="373838"/>
                </a:solidFill>
                <a:latin typeface="Courier New"/>
                <a:cs typeface="Courier New"/>
              </a:rPr>
              <a:t>area?</a:t>
            </a:r>
            <a:endParaRPr sz="2000">
              <a:latin typeface="Courier New"/>
              <a:cs typeface="Courier New"/>
            </a:endParaRPr>
          </a:p>
          <a:p>
            <a:pPr marL="139700" marR="525780">
              <a:lnSpc>
                <a:spcPct val="138900"/>
              </a:lnSpc>
              <a:spcBef>
                <a:spcPts val="1070"/>
              </a:spcBef>
              <a:buSzPct val="66666"/>
              <a:buChar char="●"/>
              <a:tabLst>
                <a:tab pos="363855" algn="l"/>
              </a:tabLst>
            </a:pPr>
            <a:r>
              <a:rPr dirty="0" sz="1800" spc="30">
                <a:solidFill>
                  <a:srgbClr val="373838"/>
                </a:solidFill>
                <a:latin typeface="Calibri"/>
                <a:cs typeface="Calibri"/>
              </a:rPr>
              <a:t>P</a:t>
            </a:r>
            <a:r>
              <a:rPr dirty="0" sz="1800" spc="30" b="1">
                <a:solidFill>
                  <a:srgbClr val="373838"/>
                </a:solidFill>
                <a:latin typeface="Courier New"/>
                <a:cs typeface="Courier New"/>
              </a:rPr>
              <a:t>lan </a:t>
            </a:r>
            <a:r>
              <a:rPr dirty="0" sz="1800" spc="-5" b="1">
                <a:solidFill>
                  <a:srgbClr val="373838"/>
                </a:solidFill>
                <a:latin typeface="Courier New"/>
                <a:cs typeface="Courier New"/>
              </a:rPr>
              <a:t>tomorrow at the end</a:t>
            </a:r>
            <a:r>
              <a:rPr dirty="0" sz="1800" spc="-50" b="1">
                <a:solidFill>
                  <a:srgbClr val="373838"/>
                </a:solidFill>
                <a:latin typeface="Courier New"/>
                <a:cs typeface="Courier New"/>
              </a:rPr>
              <a:t> </a:t>
            </a:r>
            <a:r>
              <a:rPr dirty="0" sz="1800" spc="-5" b="1">
                <a:solidFill>
                  <a:srgbClr val="373838"/>
                </a:solidFill>
                <a:latin typeface="Courier New"/>
                <a:cs typeface="Courier New"/>
              </a:rPr>
              <a:t>of  today.</a:t>
            </a:r>
            <a:endParaRPr sz="1800">
              <a:latin typeface="Courier New"/>
              <a:cs typeface="Courier New"/>
            </a:endParaRPr>
          </a:p>
          <a:p>
            <a:pPr marL="363220" indent="-224154">
              <a:lnSpc>
                <a:spcPct val="100000"/>
              </a:lnSpc>
              <a:spcBef>
                <a:spcPts val="1839"/>
              </a:spcBef>
              <a:buSzPct val="66666"/>
              <a:buFont typeface="Calibri"/>
              <a:buChar char="●"/>
              <a:tabLst>
                <a:tab pos="363855" algn="l"/>
              </a:tabLst>
            </a:pPr>
            <a:r>
              <a:rPr dirty="0" sz="1800" spc="-5" b="1">
                <a:solidFill>
                  <a:srgbClr val="373838"/>
                </a:solidFill>
                <a:latin typeface="Courier New"/>
                <a:cs typeface="Courier New"/>
              </a:rPr>
              <a:t>Use your “prime time”</a:t>
            </a:r>
            <a:r>
              <a:rPr dirty="0" sz="1800" spc="5" b="1">
                <a:solidFill>
                  <a:srgbClr val="373838"/>
                </a:solidFill>
                <a:latin typeface="Courier New"/>
                <a:cs typeface="Courier New"/>
              </a:rPr>
              <a:t> </a:t>
            </a:r>
            <a:r>
              <a:rPr dirty="0" sz="1800" spc="-5" b="1">
                <a:solidFill>
                  <a:srgbClr val="373838"/>
                </a:solidFill>
                <a:latin typeface="Courier New"/>
                <a:cs typeface="Courier New"/>
              </a:rPr>
              <a:t>wisely.</a:t>
            </a:r>
            <a:endParaRPr sz="1800">
              <a:latin typeface="Courier New"/>
              <a:cs typeface="Courier New"/>
            </a:endParaRPr>
          </a:p>
          <a:p>
            <a:pPr marL="139700" marR="182880">
              <a:lnSpc>
                <a:spcPct val="100000"/>
              </a:lnSpc>
              <a:spcBef>
                <a:spcPts val="1440"/>
              </a:spcBef>
            </a:pPr>
            <a:r>
              <a:rPr dirty="0" u="sng" sz="1000" spc="-5" b="1">
                <a:solidFill>
                  <a:srgbClr val="205E9E"/>
                </a:solidFill>
                <a:uFill>
                  <a:solidFill>
                    <a:srgbClr val="205E9E"/>
                  </a:solidFill>
                </a:uFill>
                <a:latin typeface="Courier New"/>
                <a:cs typeface="Courier New"/>
                <a:hlinkClick r:id="rId3"/>
              </a:rPr>
              <a:t>https://www.briantracy.com/blog/time-management/6-time- </a:t>
            </a:r>
            <a:r>
              <a:rPr dirty="0" sz="1000" spc="-5" b="1">
                <a:solidFill>
                  <a:srgbClr val="205E9E"/>
                </a:solidFill>
                <a:latin typeface="Courier New"/>
                <a:cs typeface="Courier New"/>
              </a:rPr>
              <a:t> </a:t>
            </a:r>
            <a:r>
              <a:rPr dirty="0" u="sng" sz="1000" spc="-5" b="1">
                <a:solidFill>
                  <a:srgbClr val="205E9E"/>
                </a:solidFill>
                <a:uFill>
                  <a:solidFill>
                    <a:srgbClr val="205E9E"/>
                  </a:solidFill>
                </a:uFill>
                <a:latin typeface="Courier New"/>
                <a:cs typeface="Courier New"/>
                <a:hlinkClick r:id="rId3"/>
              </a:rPr>
              <a:t>management-tips-to-increase-productivity-organizational- </a:t>
            </a:r>
            <a:r>
              <a:rPr dirty="0" sz="1000" spc="-5" b="1">
                <a:solidFill>
                  <a:srgbClr val="205E9E"/>
                </a:solidFill>
                <a:latin typeface="Courier New"/>
                <a:cs typeface="Courier New"/>
              </a:rPr>
              <a:t> </a:t>
            </a:r>
            <a:r>
              <a:rPr dirty="0" u="sng" sz="1000" spc="-5" b="1">
                <a:solidFill>
                  <a:srgbClr val="205E9E"/>
                </a:solidFill>
                <a:uFill>
                  <a:solidFill>
                    <a:srgbClr val="205E9E"/>
                  </a:solidFill>
                </a:uFill>
                <a:latin typeface="Courier New"/>
                <a:cs typeface="Courier New"/>
                <a:hlinkClick r:id="rId3"/>
              </a:rPr>
              <a:t>skills/</a:t>
            </a:r>
            <a:endParaRPr sz="1000">
              <a:latin typeface="Courier New"/>
              <a:cs typeface="Courier New"/>
            </a:endParaRPr>
          </a:p>
        </p:txBody>
      </p:sp>
      <p:sp>
        <p:nvSpPr>
          <p:cNvPr id="25" name="object 25"/>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Courageous</a:t>
            </a:r>
          </a:p>
        </p:txBody>
      </p:sp>
      <p:sp>
        <p:nvSpPr>
          <p:cNvPr id="22" name="object 22"/>
          <p:cNvSpPr txBox="1"/>
          <p:nvPr/>
        </p:nvSpPr>
        <p:spPr>
          <a:xfrm>
            <a:off x="8682190" y="2023500"/>
            <a:ext cx="3180080" cy="5740400"/>
          </a:xfrm>
          <a:prstGeom prst="rect">
            <a:avLst/>
          </a:prstGeom>
        </p:spPr>
        <p:txBody>
          <a:bodyPr wrap="square" lIns="0" tIns="12700" rIns="0" bIns="0" rtlCol="0" vert="horz">
            <a:spAutoFit/>
          </a:bodyPr>
          <a:lstStyle/>
          <a:p>
            <a:pPr marL="12700" marR="5080">
              <a:lnSpc>
                <a:spcPct val="138900"/>
              </a:lnSpc>
              <a:spcBef>
                <a:spcPts val="100"/>
              </a:spcBef>
            </a:pPr>
            <a:r>
              <a:rPr dirty="0" sz="1800" spc="-5" b="1">
                <a:solidFill>
                  <a:srgbClr val="373838"/>
                </a:solidFill>
                <a:latin typeface="Courier New"/>
                <a:cs typeface="Courier New"/>
              </a:rPr>
              <a:t>In short, this is the  ability to FIND things!  Both physically and  mentally we need to be  able to lay our hands  on the things that help  students move</a:t>
            </a:r>
            <a:r>
              <a:rPr dirty="0" sz="1800" spc="-10" b="1">
                <a:solidFill>
                  <a:srgbClr val="373838"/>
                </a:solidFill>
                <a:latin typeface="Courier New"/>
                <a:cs typeface="Courier New"/>
              </a:rPr>
              <a:t> </a:t>
            </a:r>
            <a:r>
              <a:rPr dirty="0" sz="1800" spc="-5" b="1">
                <a:solidFill>
                  <a:srgbClr val="373838"/>
                </a:solidFill>
                <a:latin typeface="Courier New"/>
                <a:cs typeface="Courier New"/>
              </a:rPr>
              <a:t>forward.</a:t>
            </a:r>
            <a:endParaRPr sz="1800">
              <a:latin typeface="Courier New"/>
              <a:cs typeface="Courier New"/>
            </a:endParaRPr>
          </a:p>
          <a:p>
            <a:pPr marL="12700" marR="5080">
              <a:lnSpc>
                <a:spcPct val="138900"/>
              </a:lnSpc>
            </a:pPr>
            <a:r>
              <a:rPr dirty="0" sz="1800" spc="-5" b="1">
                <a:solidFill>
                  <a:srgbClr val="373838"/>
                </a:solidFill>
                <a:latin typeface="Courier New"/>
                <a:cs typeface="Courier New"/>
              </a:rPr>
              <a:t>Our organization models  for students (who often  come from environments  with little  organization) how to be  efficient, consistent,  and disciplined in our  stewardships.</a:t>
            </a:r>
            <a:endParaRPr sz="1800">
              <a:latin typeface="Courier New"/>
              <a:cs typeface="Courier New"/>
            </a:endParaRPr>
          </a:p>
        </p:txBody>
      </p:sp>
      <p:sp>
        <p:nvSpPr>
          <p:cNvPr id="23" name="object 23"/>
          <p:cNvSpPr txBox="1"/>
          <p:nvPr/>
        </p:nvSpPr>
        <p:spPr>
          <a:xfrm>
            <a:off x="12517590" y="2034473"/>
            <a:ext cx="3678554" cy="1168400"/>
          </a:xfrm>
          <a:prstGeom prst="rect">
            <a:avLst/>
          </a:prstGeom>
        </p:spPr>
        <p:txBody>
          <a:bodyPr wrap="square" lIns="0" tIns="12700" rIns="0" bIns="0" rtlCol="0" vert="horz">
            <a:spAutoFit/>
          </a:bodyPr>
          <a:lstStyle/>
          <a:p>
            <a:pPr marL="12700" marR="5080">
              <a:lnSpc>
                <a:spcPct val="138900"/>
              </a:lnSpc>
              <a:spcBef>
                <a:spcPts val="100"/>
              </a:spcBef>
              <a:buSzPct val="66666"/>
              <a:buFont typeface="Calibri"/>
              <a:buChar char="●"/>
              <a:tabLst>
                <a:tab pos="236854" algn="l"/>
              </a:tabLst>
            </a:pPr>
            <a:r>
              <a:rPr dirty="0" sz="1800" spc="-5" b="1">
                <a:solidFill>
                  <a:srgbClr val="373838"/>
                </a:solidFill>
                <a:latin typeface="Courier New"/>
                <a:cs typeface="Courier New"/>
              </a:rPr>
              <a:t>Teachers with color-coded  files, stickies, and clear  desktops.</a:t>
            </a:r>
            <a:endParaRPr sz="1800">
              <a:latin typeface="Courier New"/>
              <a:cs typeface="Courier New"/>
            </a:endParaRPr>
          </a:p>
        </p:txBody>
      </p:sp>
      <p:sp>
        <p:nvSpPr>
          <p:cNvPr id="24" name="object 24"/>
          <p:cNvSpPr txBox="1"/>
          <p:nvPr/>
        </p:nvSpPr>
        <p:spPr>
          <a:xfrm>
            <a:off x="12517590" y="3304475"/>
            <a:ext cx="4414520" cy="1168400"/>
          </a:xfrm>
          <a:prstGeom prst="rect">
            <a:avLst/>
          </a:prstGeom>
        </p:spPr>
        <p:txBody>
          <a:bodyPr wrap="square" lIns="0" tIns="12700" rIns="0" bIns="0" rtlCol="0" vert="horz">
            <a:spAutoFit/>
          </a:bodyPr>
          <a:lstStyle/>
          <a:p>
            <a:pPr marL="12700" marR="5080">
              <a:lnSpc>
                <a:spcPct val="138900"/>
              </a:lnSpc>
              <a:spcBef>
                <a:spcPts val="100"/>
              </a:spcBef>
              <a:buSzPct val="66666"/>
              <a:buFont typeface="Calibri"/>
              <a:buChar char="●"/>
              <a:tabLst>
                <a:tab pos="236854" algn="l"/>
              </a:tabLst>
            </a:pPr>
            <a:r>
              <a:rPr dirty="0" sz="1800" spc="-5" b="1">
                <a:solidFill>
                  <a:srgbClr val="373838"/>
                </a:solidFill>
                <a:latin typeface="Courier New"/>
                <a:cs typeface="Courier New"/>
              </a:rPr>
              <a:t>Administrators who budget and  hold meetings that start/stop on  time.</a:t>
            </a:r>
            <a:endParaRPr sz="1800">
              <a:latin typeface="Courier New"/>
              <a:cs typeface="Courier New"/>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266700" y="128587"/>
            <a:ext cx="8001000" cy="9730105"/>
            <a:chOff x="266700" y="128587"/>
            <a:chExt cx="8001000" cy="9730105"/>
          </a:xfrm>
        </p:grpSpPr>
        <p:sp>
          <p:nvSpPr>
            <p:cNvPr id="3" name="object 3"/>
            <p:cNvSpPr/>
            <p:nvPr/>
          </p:nvSpPr>
          <p:spPr>
            <a:xfrm>
              <a:off x="1803400" y="8478837"/>
              <a:ext cx="6464300" cy="660400"/>
            </a:xfrm>
            <a:custGeom>
              <a:avLst/>
              <a:gdLst/>
              <a:ahLst/>
              <a:cxnLst/>
              <a:rect l="l" t="t" r="r" b="b"/>
              <a:pathLst>
                <a:path w="6464300" h="660400">
                  <a:moveTo>
                    <a:pt x="6134100" y="0"/>
                  </a:moveTo>
                  <a:lnTo>
                    <a:pt x="330200" y="0"/>
                  </a:lnTo>
                  <a:lnTo>
                    <a:pt x="281406" y="3580"/>
                  </a:lnTo>
                  <a:lnTo>
                    <a:pt x="234835" y="13980"/>
                  </a:lnTo>
                  <a:lnTo>
                    <a:pt x="190998" y="30690"/>
                  </a:lnTo>
                  <a:lnTo>
                    <a:pt x="150404" y="53198"/>
                  </a:lnTo>
                  <a:lnTo>
                    <a:pt x="113566" y="80994"/>
                  </a:lnTo>
                  <a:lnTo>
                    <a:pt x="80994" y="113566"/>
                  </a:lnTo>
                  <a:lnTo>
                    <a:pt x="53198" y="150404"/>
                  </a:lnTo>
                  <a:lnTo>
                    <a:pt x="30690" y="190998"/>
                  </a:lnTo>
                  <a:lnTo>
                    <a:pt x="13980" y="234835"/>
                  </a:lnTo>
                  <a:lnTo>
                    <a:pt x="3580" y="281406"/>
                  </a:lnTo>
                  <a:lnTo>
                    <a:pt x="0" y="330200"/>
                  </a:lnTo>
                  <a:lnTo>
                    <a:pt x="3580" y="378993"/>
                  </a:lnTo>
                  <a:lnTo>
                    <a:pt x="13980" y="425564"/>
                  </a:lnTo>
                  <a:lnTo>
                    <a:pt x="30690" y="469401"/>
                  </a:lnTo>
                  <a:lnTo>
                    <a:pt x="53198" y="509995"/>
                  </a:lnTo>
                  <a:lnTo>
                    <a:pt x="80994" y="546833"/>
                  </a:lnTo>
                  <a:lnTo>
                    <a:pt x="113566" y="579405"/>
                  </a:lnTo>
                  <a:lnTo>
                    <a:pt x="150404" y="607201"/>
                  </a:lnTo>
                  <a:lnTo>
                    <a:pt x="190998" y="629709"/>
                  </a:lnTo>
                  <a:lnTo>
                    <a:pt x="234835" y="646419"/>
                  </a:lnTo>
                  <a:lnTo>
                    <a:pt x="281406" y="656819"/>
                  </a:lnTo>
                  <a:lnTo>
                    <a:pt x="330200" y="660400"/>
                  </a:lnTo>
                  <a:lnTo>
                    <a:pt x="6134100" y="660400"/>
                  </a:lnTo>
                  <a:lnTo>
                    <a:pt x="6182893" y="656819"/>
                  </a:lnTo>
                  <a:lnTo>
                    <a:pt x="6229464" y="646419"/>
                  </a:lnTo>
                  <a:lnTo>
                    <a:pt x="6273301" y="629709"/>
                  </a:lnTo>
                  <a:lnTo>
                    <a:pt x="6313895" y="607201"/>
                  </a:lnTo>
                  <a:lnTo>
                    <a:pt x="6350733" y="579405"/>
                  </a:lnTo>
                  <a:lnTo>
                    <a:pt x="6383305" y="546833"/>
                  </a:lnTo>
                  <a:lnTo>
                    <a:pt x="6411101" y="509995"/>
                  </a:lnTo>
                  <a:lnTo>
                    <a:pt x="6433609" y="469401"/>
                  </a:lnTo>
                  <a:lnTo>
                    <a:pt x="6450319" y="425564"/>
                  </a:lnTo>
                  <a:lnTo>
                    <a:pt x="6460719" y="378993"/>
                  </a:lnTo>
                  <a:lnTo>
                    <a:pt x="6464300" y="330200"/>
                  </a:lnTo>
                  <a:lnTo>
                    <a:pt x="6460719" y="281406"/>
                  </a:lnTo>
                  <a:lnTo>
                    <a:pt x="6450319" y="234835"/>
                  </a:lnTo>
                  <a:lnTo>
                    <a:pt x="6433609" y="190998"/>
                  </a:lnTo>
                  <a:lnTo>
                    <a:pt x="6411101" y="150404"/>
                  </a:lnTo>
                  <a:lnTo>
                    <a:pt x="6383305" y="113566"/>
                  </a:lnTo>
                  <a:lnTo>
                    <a:pt x="6350733" y="80994"/>
                  </a:lnTo>
                  <a:lnTo>
                    <a:pt x="6313895" y="53198"/>
                  </a:lnTo>
                  <a:lnTo>
                    <a:pt x="6273301" y="30690"/>
                  </a:lnTo>
                  <a:lnTo>
                    <a:pt x="6229464" y="13980"/>
                  </a:lnTo>
                  <a:lnTo>
                    <a:pt x="6182893" y="3580"/>
                  </a:lnTo>
                  <a:lnTo>
                    <a:pt x="6134100" y="0"/>
                  </a:lnTo>
                  <a:close/>
                </a:path>
              </a:pathLst>
            </a:custGeom>
            <a:solidFill>
              <a:srgbClr val="F9A059"/>
            </a:solidFill>
          </p:spPr>
          <p:txBody>
            <a:bodyPr wrap="square" lIns="0" tIns="0" rIns="0" bIns="0" rtlCol="0"/>
            <a:lstStyle/>
            <a:p/>
          </p:txBody>
        </p:sp>
        <p:sp>
          <p:nvSpPr>
            <p:cNvPr id="4" name="object 4"/>
            <p:cNvSpPr/>
            <p:nvPr/>
          </p:nvSpPr>
          <p:spPr>
            <a:xfrm>
              <a:off x="2311400" y="1684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5" name="object 5"/>
            <p:cNvSpPr/>
            <p:nvPr/>
          </p:nvSpPr>
          <p:spPr>
            <a:xfrm>
              <a:off x="2311400" y="24780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6" name="object 6"/>
            <p:cNvSpPr/>
            <p:nvPr/>
          </p:nvSpPr>
          <p:spPr>
            <a:xfrm>
              <a:off x="2311400" y="32718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7" name="object 7"/>
            <p:cNvSpPr/>
            <p:nvPr/>
          </p:nvSpPr>
          <p:spPr>
            <a:xfrm>
              <a:off x="2311400" y="40655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8" name="object 8"/>
            <p:cNvSpPr/>
            <p:nvPr/>
          </p:nvSpPr>
          <p:spPr>
            <a:xfrm>
              <a:off x="2311400" y="4859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9" name="object 9"/>
            <p:cNvSpPr/>
            <p:nvPr/>
          </p:nvSpPr>
          <p:spPr>
            <a:xfrm>
              <a:off x="2311400" y="5640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0" name="object 10"/>
            <p:cNvSpPr/>
            <p:nvPr/>
          </p:nvSpPr>
          <p:spPr>
            <a:xfrm>
              <a:off x="2311400" y="64341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1" name="object 11"/>
            <p:cNvSpPr/>
            <p:nvPr/>
          </p:nvSpPr>
          <p:spPr>
            <a:xfrm>
              <a:off x="2311400" y="72278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2" name="object 12"/>
            <p:cNvSpPr/>
            <p:nvPr/>
          </p:nvSpPr>
          <p:spPr>
            <a:xfrm>
              <a:off x="2311400" y="80216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3" name="object 13"/>
            <p:cNvSpPr/>
            <p:nvPr/>
          </p:nvSpPr>
          <p:spPr>
            <a:xfrm>
              <a:off x="2311400" y="8815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4" name="object 14"/>
            <p:cNvSpPr/>
            <p:nvPr/>
          </p:nvSpPr>
          <p:spPr>
            <a:xfrm>
              <a:off x="2030115" y="8646506"/>
              <a:ext cx="212255" cy="114198"/>
            </a:xfrm>
            <a:prstGeom prst="rect">
              <a:avLst/>
            </a:prstGeom>
            <a:blipFill>
              <a:blip r:embed="rId2" cstate="print"/>
              <a:stretch>
                <a:fillRect/>
              </a:stretch>
            </a:blipFill>
          </p:spPr>
          <p:txBody>
            <a:bodyPr wrap="square" lIns="0" tIns="0" rIns="0" bIns="0" rtlCol="0"/>
            <a:lstStyle/>
            <a:p/>
          </p:txBody>
        </p:sp>
        <p:sp>
          <p:nvSpPr>
            <p:cNvPr id="15" name="object 15"/>
            <p:cNvSpPr/>
            <p:nvPr/>
          </p:nvSpPr>
          <p:spPr>
            <a:xfrm>
              <a:off x="2025127" y="8823782"/>
              <a:ext cx="217233" cy="149199"/>
            </a:xfrm>
            <a:prstGeom prst="rect">
              <a:avLst/>
            </a:prstGeom>
            <a:blipFill>
              <a:blip r:embed="rId3" cstate="print"/>
              <a:stretch>
                <a:fillRect/>
              </a:stretch>
            </a:blipFill>
          </p:spPr>
          <p:txBody>
            <a:bodyPr wrap="square" lIns="0" tIns="0" rIns="0" bIns="0" rtlCol="0"/>
            <a:lstStyle/>
            <a:p/>
          </p:txBody>
        </p:sp>
      </p:grpSp>
      <p:sp>
        <p:nvSpPr>
          <p:cNvPr id="16" name="object 16"/>
          <p:cNvSpPr txBox="1"/>
          <p:nvPr/>
        </p:nvSpPr>
        <p:spPr>
          <a:xfrm>
            <a:off x="3492500" y="1484434"/>
            <a:ext cx="4597400" cy="6781800"/>
          </a:xfrm>
          <a:prstGeom prst="rect">
            <a:avLst/>
          </a:prstGeom>
        </p:spPr>
        <p:txBody>
          <a:bodyPr wrap="square" lIns="0" tIns="12700" rIns="0" bIns="0" rtlCol="0" vert="horz">
            <a:spAutoFit/>
          </a:bodyPr>
          <a:lstStyle/>
          <a:p>
            <a:pPr marL="12700">
              <a:lnSpc>
                <a:spcPct val="100000"/>
              </a:lnSpc>
              <a:spcBef>
                <a:spcPts val="100"/>
              </a:spcBef>
            </a:pPr>
            <a:r>
              <a:rPr dirty="0" sz="3000" spc="-5" b="1">
                <a:solidFill>
                  <a:srgbClr val="373838"/>
                </a:solidFill>
                <a:latin typeface="Courier New"/>
                <a:cs typeface="Courier New"/>
              </a:rPr>
              <a:t>Creative/Flexible</a:t>
            </a:r>
            <a:endParaRPr sz="3000">
              <a:latin typeface="Courier New"/>
              <a:cs typeface="Courier New"/>
            </a:endParaRPr>
          </a:p>
          <a:p>
            <a:pPr marL="12700" marR="2291080">
              <a:lnSpc>
                <a:spcPct val="172200"/>
              </a:lnSpc>
            </a:pPr>
            <a:r>
              <a:rPr dirty="0" sz="3000" spc="-5" b="1">
                <a:solidFill>
                  <a:srgbClr val="373838"/>
                </a:solidFill>
                <a:latin typeface="Courier New"/>
                <a:cs typeface="Courier New"/>
              </a:rPr>
              <a:t>Wise  Simple  </a:t>
            </a:r>
            <a:r>
              <a:rPr dirty="0" sz="3000" spc="-5" b="1">
                <a:solidFill>
                  <a:srgbClr val="373838"/>
                </a:solidFill>
                <a:latin typeface="Courier New"/>
                <a:cs typeface="Courier New"/>
              </a:rPr>
              <a:t>Empathetic  </a:t>
            </a:r>
            <a:r>
              <a:rPr dirty="0" sz="3000" spc="-5" b="1">
                <a:solidFill>
                  <a:srgbClr val="373838"/>
                </a:solidFill>
                <a:latin typeface="Courier New"/>
                <a:cs typeface="Courier New"/>
              </a:rPr>
              <a:t>Dedicated  Humble</a:t>
            </a:r>
            <a:endParaRPr sz="3000">
              <a:latin typeface="Courier New"/>
              <a:cs typeface="Courier New"/>
            </a:endParaRPr>
          </a:p>
          <a:p>
            <a:pPr marL="12700" marR="5080">
              <a:lnSpc>
                <a:spcPct val="172200"/>
              </a:lnSpc>
            </a:pPr>
            <a:r>
              <a:rPr dirty="0" sz="3000" spc="-5" b="1">
                <a:solidFill>
                  <a:srgbClr val="373838"/>
                </a:solidFill>
                <a:latin typeface="Courier New"/>
                <a:cs typeface="Courier New"/>
              </a:rPr>
              <a:t>Collaborative  Persistent  Organized/Consistent</a:t>
            </a:r>
            <a:endParaRPr sz="3000">
              <a:latin typeface="Courier New"/>
              <a:cs typeface="Courier New"/>
            </a:endParaRPr>
          </a:p>
        </p:txBody>
      </p:sp>
      <p:sp>
        <p:nvSpPr>
          <p:cNvPr id="18" name="object 18"/>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Courageous</a:t>
            </a:r>
          </a:p>
        </p:txBody>
      </p:sp>
      <p:sp>
        <p:nvSpPr>
          <p:cNvPr id="17" name="object 17"/>
          <p:cNvSpPr txBox="1">
            <a:spLocks noGrp="1"/>
          </p:cNvSpPr>
          <p:nvPr>
            <p:ph type="title"/>
          </p:nvPr>
        </p:nvSpPr>
        <p:spPr>
          <a:prstGeom prst="rect"/>
        </p:spPr>
        <p:txBody>
          <a:bodyPr wrap="square" lIns="0" tIns="12700" rIns="0" bIns="0" rtlCol="0" vert="horz">
            <a:spAutoFit/>
          </a:bodyPr>
          <a:lstStyle/>
          <a:p>
            <a:pPr marL="1926589">
              <a:lnSpc>
                <a:spcPct val="100000"/>
              </a:lnSpc>
              <a:spcBef>
                <a:spcPts val="100"/>
              </a:spcBef>
            </a:pPr>
            <a:r>
              <a:rPr dirty="0" spc="-5"/>
              <a:t>10 Qualities of a Great Adult</a:t>
            </a:r>
            <a:r>
              <a:rPr dirty="0" spc="40"/>
              <a:t> </a:t>
            </a:r>
            <a:r>
              <a:rPr dirty="0" spc="-5"/>
              <a:t>Educator</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266700" y="128587"/>
            <a:ext cx="8001000" cy="9730105"/>
            <a:chOff x="266700" y="128587"/>
            <a:chExt cx="8001000" cy="9730105"/>
          </a:xfrm>
        </p:grpSpPr>
        <p:sp>
          <p:nvSpPr>
            <p:cNvPr id="3" name="object 3"/>
            <p:cNvSpPr/>
            <p:nvPr/>
          </p:nvSpPr>
          <p:spPr>
            <a:xfrm>
              <a:off x="1803400" y="8478837"/>
              <a:ext cx="6464300" cy="660400"/>
            </a:xfrm>
            <a:custGeom>
              <a:avLst/>
              <a:gdLst/>
              <a:ahLst/>
              <a:cxnLst/>
              <a:rect l="l" t="t" r="r" b="b"/>
              <a:pathLst>
                <a:path w="6464300" h="660400">
                  <a:moveTo>
                    <a:pt x="6134100" y="0"/>
                  </a:moveTo>
                  <a:lnTo>
                    <a:pt x="330200" y="0"/>
                  </a:lnTo>
                  <a:lnTo>
                    <a:pt x="281406" y="3580"/>
                  </a:lnTo>
                  <a:lnTo>
                    <a:pt x="234835" y="13980"/>
                  </a:lnTo>
                  <a:lnTo>
                    <a:pt x="190998" y="30690"/>
                  </a:lnTo>
                  <a:lnTo>
                    <a:pt x="150404" y="53198"/>
                  </a:lnTo>
                  <a:lnTo>
                    <a:pt x="113566" y="80994"/>
                  </a:lnTo>
                  <a:lnTo>
                    <a:pt x="80994" y="113566"/>
                  </a:lnTo>
                  <a:lnTo>
                    <a:pt x="53198" y="150404"/>
                  </a:lnTo>
                  <a:lnTo>
                    <a:pt x="30690" y="190998"/>
                  </a:lnTo>
                  <a:lnTo>
                    <a:pt x="13980" y="234835"/>
                  </a:lnTo>
                  <a:lnTo>
                    <a:pt x="3580" y="281406"/>
                  </a:lnTo>
                  <a:lnTo>
                    <a:pt x="0" y="330200"/>
                  </a:lnTo>
                  <a:lnTo>
                    <a:pt x="3580" y="378993"/>
                  </a:lnTo>
                  <a:lnTo>
                    <a:pt x="13980" y="425564"/>
                  </a:lnTo>
                  <a:lnTo>
                    <a:pt x="30690" y="469401"/>
                  </a:lnTo>
                  <a:lnTo>
                    <a:pt x="53198" y="509995"/>
                  </a:lnTo>
                  <a:lnTo>
                    <a:pt x="80994" y="546833"/>
                  </a:lnTo>
                  <a:lnTo>
                    <a:pt x="113566" y="579405"/>
                  </a:lnTo>
                  <a:lnTo>
                    <a:pt x="150404" y="607201"/>
                  </a:lnTo>
                  <a:lnTo>
                    <a:pt x="190998" y="629709"/>
                  </a:lnTo>
                  <a:lnTo>
                    <a:pt x="234835" y="646419"/>
                  </a:lnTo>
                  <a:lnTo>
                    <a:pt x="281406" y="656819"/>
                  </a:lnTo>
                  <a:lnTo>
                    <a:pt x="330200" y="660400"/>
                  </a:lnTo>
                  <a:lnTo>
                    <a:pt x="6134100" y="660400"/>
                  </a:lnTo>
                  <a:lnTo>
                    <a:pt x="6182893" y="656819"/>
                  </a:lnTo>
                  <a:lnTo>
                    <a:pt x="6229464" y="646419"/>
                  </a:lnTo>
                  <a:lnTo>
                    <a:pt x="6273301" y="629709"/>
                  </a:lnTo>
                  <a:lnTo>
                    <a:pt x="6313895" y="607201"/>
                  </a:lnTo>
                  <a:lnTo>
                    <a:pt x="6350733" y="579405"/>
                  </a:lnTo>
                  <a:lnTo>
                    <a:pt x="6383305" y="546833"/>
                  </a:lnTo>
                  <a:lnTo>
                    <a:pt x="6411101" y="509995"/>
                  </a:lnTo>
                  <a:lnTo>
                    <a:pt x="6433609" y="469401"/>
                  </a:lnTo>
                  <a:lnTo>
                    <a:pt x="6450319" y="425564"/>
                  </a:lnTo>
                  <a:lnTo>
                    <a:pt x="6460719" y="378993"/>
                  </a:lnTo>
                  <a:lnTo>
                    <a:pt x="6464300" y="330200"/>
                  </a:lnTo>
                  <a:lnTo>
                    <a:pt x="6460719" y="281406"/>
                  </a:lnTo>
                  <a:lnTo>
                    <a:pt x="6450319" y="234835"/>
                  </a:lnTo>
                  <a:lnTo>
                    <a:pt x="6433609" y="190998"/>
                  </a:lnTo>
                  <a:lnTo>
                    <a:pt x="6411101" y="150404"/>
                  </a:lnTo>
                  <a:lnTo>
                    <a:pt x="6383305" y="113566"/>
                  </a:lnTo>
                  <a:lnTo>
                    <a:pt x="6350733" y="80994"/>
                  </a:lnTo>
                  <a:lnTo>
                    <a:pt x="6313895" y="53198"/>
                  </a:lnTo>
                  <a:lnTo>
                    <a:pt x="6273301" y="30690"/>
                  </a:lnTo>
                  <a:lnTo>
                    <a:pt x="6229464" y="13980"/>
                  </a:lnTo>
                  <a:lnTo>
                    <a:pt x="6182893" y="3580"/>
                  </a:lnTo>
                  <a:lnTo>
                    <a:pt x="6134100" y="0"/>
                  </a:lnTo>
                  <a:close/>
                </a:path>
              </a:pathLst>
            </a:custGeom>
            <a:solidFill>
              <a:srgbClr val="F9A059"/>
            </a:solidFill>
          </p:spPr>
          <p:txBody>
            <a:bodyPr wrap="square" lIns="0" tIns="0" rIns="0" bIns="0" rtlCol="0"/>
            <a:lstStyle/>
            <a:p/>
          </p:txBody>
        </p:sp>
        <p:sp>
          <p:nvSpPr>
            <p:cNvPr id="4" name="object 4"/>
            <p:cNvSpPr/>
            <p:nvPr/>
          </p:nvSpPr>
          <p:spPr>
            <a:xfrm>
              <a:off x="2311400" y="1684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5" name="object 5"/>
            <p:cNvSpPr/>
            <p:nvPr/>
          </p:nvSpPr>
          <p:spPr>
            <a:xfrm>
              <a:off x="2311400" y="24780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6" name="object 6"/>
            <p:cNvSpPr/>
            <p:nvPr/>
          </p:nvSpPr>
          <p:spPr>
            <a:xfrm>
              <a:off x="2311400" y="32718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7" name="object 7"/>
            <p:cNvSpPr/>
            <p:nvPr/>
          </p:nvSpPr>
          <p:spPr>
            <a:xfrm>
              <a:off x="2311400" y="40655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8" name="object 8"/>
            <p:cNvSpPr/>
            <p:nvPr/>
          </p:nvSpPr>
          <p:spPr>
            <a:xfrm>
              <a:off x="2311400" y="4859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9" name="object 9"/>
            <p:cNvSpPr/>
            <p:nvPr/>
          </p:nvSpPr>
          <p:spPr>
            <a:xfrm>
              <a:off x="2311400" y="5640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0" name="object 10"/>
            <p:cNvSpPr/>
            <p:nvPr/>
          </p:nvSpPr>
          <p:spPr>
            <a:xfrm>
              <a:off x="2311400" y="64341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1" name="object 11"/>
            <p:cNvSpPr/>
            <p:nvPr/>
          </p:nvSpPr>
          <p:spPr>
            <a:xfrm>
              <a:off x="2311400" y="72278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2" name="object 12"/>
            <p:cNvSpPr/>
            <p:nvPr/>
          </p:nvSpPr>
          <p:spPr>
            <a:xfrm>
              <a:off x="2311400" y="80216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3" name="object 13"/>
            <p:cNvSpPr/>
            <p:nvPr/>
          </p:nvSpPr>
          <p:spPr>
            <a:xfrm>
              <a:off x="2311400" y="8815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4" name="object 14"/>
            <p:cNvSpPr/>
            <p:nvPr/>
          </p:nvSpPr>
          <p:spPr>
            <a:xfrm>
              <a:off x="2030115" y="8646506"/>
              <a:ext cx="212255" cy="114198"/>
            </a:xfrm>
            <a:prstGeom prst="rect">
              <a:avLst/>
            </a:prstGeom>
            <a:blipFill>
              <a:blip r:embed="rId2" cstate="print"/>
              <a:stretch>
                <a:fillRect/>
              </a:stretch>
            </a:blipFill>
          </p:spPr>
          <p:txBody>
            <a:bodyPr wrap="square" lIns="0" tIns="0" rIns="0" bIns="0" rtlCol="0"/>
            <a:lstStyle/>
            <a:p/>
          </p:txBody>
        </p:sp>
        <p:sp>
          <p:nvSpPr>
            <p:cNvPr id="15" name="object 15"/>
            <p:cNvSpPr/>
            <p:nvPr/>
          </p:nvSpPr>
          <p:spPr>
            <a:xfrm>
              <a:off x="2025127" y="8823782"/>
              <a:ext cx="217233" cy="149199"/>
            </a:xfrm>
            <a:prstGeom prst="rect">
              <a:avLst/>
            </a:prstGeom>
            <a:blipFill>
              <a:blip r:embed="rId3" cstate="print"/>
              <a:stretch>
                <a:fillRect/>
              </a:stretch>
            </a:blipFill>
          </p:spPr>
          <p:txBody>
            <a:bodyPr wrap="square" lIns="0" tIns="0" rIns="0" bIns="0" rtlCol="0"/>
            <a:lstStyle/>
            <a:p/>
          </p:txBody>
        </p:sp>
      </p:grpSp>
      <p:sp>
        <p:nvSpPr>
          <p:cNvPr id="16" name="object 16"/>
          <p:cNvSpPr txBox="1">
            <a:spLocks noGrp="1"/>
          </p:cNvSpPr>
          <p:nvPr>
            <p:ph idx="2" sz="half"/>
          </p:nvPr>
        </p:nvSpPr>
        <p:spPr>
          <a:prstGeom prst="rect"/>
        </p:spPr>
        <p:txBody>
          <a:bodyPr wrap="square" lIns="0" tIns="12700" rIns="0" bIns="0" rtlCol="0" vert="horz">
            <a:spAutoFit/>
          </a:bodyPr>
          <a:lstStyle/>
          <a:p>
            <a:pPr marL="12700">
              <a:lnSpc>
                <a:spcPct val="100000"/>
              </a:lnSpc>
              <a:spcBef>
                <a:spcPts val="100"/>
              </a:spcBef>
            </a:pPr>
            <a:r>
              <a:rPr dirty="0" spc="-5"/>
              <a:t>Creative/Flexible</a:t>
            </a:r>
          </a:p>
          <a:p>
            <a:pPr marL="12700" marR="2291080">
              <a:lnSpc>
                <a:spcPct val="172200"/>
              </a:lnSpc>
            </a:pPr>
            <a:r>
              <a:rPr dirty="0" spc="-5"/>
              <a:t>Wise  Simple  </a:t>
            </a:r>
            <a:r>
              <a:rPr dirty="0" spc="-5"/>
              <a:t>Empathetic  </a:t>
            </a:r>
            <a:r>
              <a:rPr dirty="0" spc="-5"/>
              <a:t>Dedicated  Humble</a:t>
            </a:r>
          </a:p>
          <a:p>
            <a:pPr marL="12700" marR="5080">
              <a:lnSpc>
                <a:spcPct val="172200"/>
              </a:lnSpc>
            </a:pPr>
            <a:r>
              <a:rPr dirty="0" spc="-5"/>
              <a:t>Collaborative  Persistent  Organized/Consistent</a:t>
            </a:r>
          </a:p>
        </p:txBody>
      </p:sp>
      <p:sp>
        <p:nvSpPr>
          <p:cNvPr id="17" name="object 17"/>
          <p:cNvSpPr txBox="1"/>
          <p:nvPr/>
        </p:nvSpPr>
        <p:spPr>
          <a:xfrm>
            <a:off x="8682190" y="1506090"/>
            <a:ext cx="1701800" cy="330200"/>
          </a:xfrm>
          <a:prstGeom prst="rect">
            <a:avLst/>
          </a:prstGeom>
        </p:spPr>
        <p:txBody>
          <a:bodyPr wrap="square" lIns="0" tIns="12700" rIns="0" bIns="0" rtlCol="0" vert="horz">
            <a:spAutoFit/>
          </a:bodyPr>
          <a:lstStyle/>
          <a:p>
            <a:pPr marL="12700">
              <a:lnSpc>
                <a:spcPct val="100000"/>
              </a:lnSpc>
              <a:spcBef>
                <a:spcPts val="100"/>
              </a:spcBef>
            </a:pPr>
            <a:r>
              <a:rPr dirty="0" sz="2000" spc="-5" b="1">
                <a:solidFill>
                  <a:srgbClr val="373838"/>
                </a:solidFill>
                <a:latin typeface="Courier New"/>
                <a:cs typeface="Courier New"/>
              </a:rPr>
              <a:t>What is</a:t>
            </a:r>
            <a:r>
              <a:rPr dirty="0" sz="2000" spc="-60" b="1">
                <a:solidFill>
                  <a:srgbClr val="373838"/>
                </a:solidFill>
                <a:latin typeface="Courier New"/>
                <a:cs typeface="Courier New"/>
              </a:rPr>
              <a:t> </a:t>
            </a:r>
            <a:r>
              <a:rPr dirty="0" sz="2000" spc="-5" b="1">
                <a:solidFill>
                  <a:srgbClr val="373838"/>
                </a:solidFill>
                <a:latin typeface="Courier New"/>
                <a:cs typeface="Courier New"/>
              </a:rPr>
              <a:t>it?</a:t>
            </a:r>
            <a:endParaRPr sz="2000">
              <a:latin typeface="Courier New"/>
              <a:cs typeface="Courier New"/>
            </a:endParaRPr>
          </a:p>
        </p:txBody>
      </p:sp>
      <p:sp>
        <p:nvSpPr>
          <p:cNvPr id="18" name="object 18"/>
          <p:cNvSpPr txBox="1">
            <a:spLocks noGrp="1"/>
          </p:cNvSpPr>
          <p:nvPr>
            <p:ph type="title"/>
          </p:nvPr>
        </p:nvSpPr>
        <p:spPr>
          <a:prstGeom prst="rect"/>
        </p:spPr>
        <p:txBody>
          <a:bodyPr wrap="square" lIns="0" tIns="12700" rIns="0" bIns="0" rtlCol="0" vert="horz">
            <a:spAutoFit/>
          </a:bodyPr>
          <a:lstStyle/>
          <a:p>
            <a:pPr marL="1926589">
              <a:lnSpc>
                <a:spcPct val="100000"/>
              </a:lnSpc>
              <a:spcBef>
                <a:spcPts val="100"/>
              </a:spcBef>
            </a:pPr>
            <a:r>
              <a:rPr dirty="0" spc="-5"/>
              <a:t>10 Qualities of a Great Adult</a:t>
            </a:r>
            <a:r>
              <a:rPr dirty="0" spc="40"/>
              <a:t> </a:t>
            </a:r>
            <a:r>
              <a:rPr dirty="0" spc="-5"/>
              <a:t>Educator</a:t>
            </a:r>
          </a:p>
        </p:txBody>
      </p:sp>
      <p:sp>
        <p:nvSpPr>
          <p:cNvPr id="19" name="object 19"/>
          <p:cNvSpPr/>
          <p:nvPr/>
        </p:nvSpPr>
        <p:spPr>
          <a:xfrm>
            <a:off x="8567890" y="1947862"/>
            <a:ext cx="3429000" cy="6651625"/>
          </a:xfrm>
          <a:custGeom>
            <a:avLst/>
            <a:gdLst/>
            <a:ahLst/>
            <a:cxnLst/>
            <a:rect l="l" t="t" r="r" b="b"/>
            <a:pathLst>
              <a:path w="3429000" h="6651625">
                <a:moveTo>
                  <a:pt x="3175000" y="0"/>
                </a:moveTo>
                <a:lnTo>
                  <a:pt x="254000" y="0"/>
                </a:lnTo>
                <a:lnTo>
                  <a:pt x="208342" y="4092"/>
                </a:lnTo>
                <a:lnTo>
                  <a:pt x="165369" y="15890"/>
                </a:lnTo>
                <a:lnTo>
                  <a:pt x="125799" y="34677"/>
                </a:lnTo>
                <a:lnTo>
                  <a:pt x="90349" y="59736"/>
                </a:lnTo>
                <a:lnTo>
                  <a:pt x="59736" y="90349"/>
                </a:lnTo>
                <a:lnTo>
                  <a:pt x="34677" y="125799"/>
                </a:lnTo>
                <a:lnTo>
                  <a:pt x="15890" y="165369"/>
                </a:lnTo>
                <a:lnTo>
                  <a:pt x="4092" y="208342"/>
                </a:lnTo>
                <a:lnTo>
                  <a:pt x="0" y="254000"/>
                </a:lnTo>
                <a:lnTo>
                  <a:pt x="0" y="6397625"/>
                </a:lnTo>
                <a:lnTo>
                  <a:pt x="4092" y="6443279"/>
                </a:lnTo>
                <a:lnTo>
                  <a:pt x="15890" y="6486250"/>
                </a:lnTo>
                <a:lnTo>
                  <a:pt x="34677" y="6525819"/>
                </a:lnTo>
                <a:lnTo>
                  <a:pt x="59736" y="6561270"/>
                </a:lnTo>
                <a:lnTo>
                  <a:pt x="90349" y="6591884"/>
                </a:lnTo>
                <a:lnTo>
                  <a:pt x="125799" y="6616944"/>
                </a:lnTo>
                <a:lnTo>
                  <a:pt x="165369" y="6635733"/>
                </a:lnTo>
                <a:lnTo>
                  <a:pt x="208342" y="6647532"/>
                </a:lnTo>
                <a:lnTo>
                  <a:pt x="254000" y="6651625"/>
                </a:lnTo>
                <a:lnTo>
                  <a:pt x="3175000" y="6651625"/>
                </a:lnTo>
                <a:lnTo>
                  <a:pt x="3220657" y="6647532"/>
                </a:lnTo>
                <a:lnTo>
                  <a:pt x="3263630" y="6635733"/>
                </a:lnTo>
                <a:lnTo>
                  <a:pt x="3303200" y="6616944"/>
                </a:lnTo>
                <a:lnTo>
                  <a:pt x="3338650" y="6591884"/>
                </a:lnTo>
                <a:lnTo>
                  <a:pt x="3369263" y="6561270"/>
                </a:lnTo>
                <a:lnTo>
                  <a:pt x="3394322" y="6525819"/>
                </a:lnTo>
                <a:lnTo>
                  <a:pt x="3413109" y="6486250"/>
                </a:lnTo>
                <a:lnTo>
                  <a:pt x="3424907" y="6443279"/>
                </a:lnTo>
                <a:lnTo>
                  <a:pt x="3429000" y="6397625"/>
                </a:lnTo>
                <a:lnTo>
                  <a:pt x="3429000" y="254000"/>
                </a:lnTo>
                <a:lnTo>
                  <a:pt x="3424907" y="208342"/>
                </a:lnTo>
                <a:lnTo>
                  <a:pt x="3413109" y="165369"/>
                </a:lnTo>
                <a:lnTo>
                  <a:pt x="3394322" y="125799"/>
                </a:lnTo>
                <a:lnTo>
                  <a:pt x="3369263" y="90349"/>
                </a:lnTo>
                <a:lnTo>
                  <a:pt x="3338650" y="59736"/>
                </a:lnTo>
                <a:lnTo>
                  <a:pt x="3303200" y="34677"/>
                </a:lnTo>
                <a:lnTo>
                  <a:pt x="3263630" y="15890"/>
                </a:lnTo>
                <a:lnTo>
                  <a:pt x="3220657" y="4092"/>
                </a:lnTo>
                <a:lnTo>
                  <a:pt x="3175000" y="0"/>
                </a:lnTo>
                <a:close/>
              </a:path>
            </a:pathLst>
          </a:custGeom>
          <a:solidFill>
            <a:srgbClr val="F9A059"/>
          </a:solidFill>
        </p:spPr>
        <p:txBody>
          <a:bodyPr wrap="square" lIns="0" tIns="0" rIns="0" bIns="0" rtlCol="0"/>
          <a:lstStyle/>
          <a:p/>
        </p:txBody>
      </p:sp>
      <p:sp>
        <p:nvSpPr>
          <p:cNvPr id="20" name="object 20"/>
          <p:cNvSpPr txBox="1"/>
          <p:nvPr/>
        </p:nvSpPr>
        <p:spPr>
          <a:xfrm>
            <a:off x="8682190" y="2023500"/>
            <a:ext cx="3180080" cy="5486400"/>
          </a:xfrm>
          <a:prstGeom prst="rect">
            <a:avLst/>
          </a:prstGeom>
        </p:spPr>
        <p:txBody>
          <a:bodyPr wrap="square" lIns="0" tIns="12700" rIns="0" bIns="0" rtlCol="0" vert="horz">
            <a:spAutoFit/>
          </a:bodyPr>
          <a:lstStyle/>
          <a:p>
            <a:pPr marL="12700" marR="5080">
              <a:lnSpc>
                <a:spcPct val="138900"/>
              </a:lnSpc>
              <a:spcBef>
                <a:spcPts val="100"/>
              </a:spcBef>
            </a:pPr>
            <a:r>
              <a:rPr dirty="0" sz="1800" spc="-5" b="1">
                <a:solidFill>
                  <a:srgbClr val="373838"/>
                </a:solidFill>
                <a:latin typeface="Courier New"/>
                <a:cs typeface="Courier New"/>
              </a:rPr>
              <a:t>The manifestation of  this quality changes  the world. The ability  to move towards the  trouble and address it  head on often drives  the trouble away  immediately. Trouble is  </a:t>
            </a:r>
            <a:r>
              <a:rPr dirty="0" sz="1800" b="1">
                <a:solidFill>
                  <a:srgbClr val="373838"/>
                </a:solidFill>
                <a:latin typeface="Courier New"/>
                <a:cs typeface="Courier New"/>
              </a:rPr>
              <a:t> </a:t>
            </a:r>
            <a:r>
              <a:rPr dirty="0" sz="1800" spc="-5" b="1">
                <a:solidFill>
                  <a:srgbClr val="373838"/>
                </a:solidFill>
                <a:latin typeface="Courier New"/>
                <a:cs typeface="Courier New"/>
              </a:rPr>
              <a:t>a</a:t>
            </a:r>
            <a:r>
              <a:rPr dirty="0" sz="1800" spc="-10" b="1">
                <a:solidFill>
                  <a:srgbClr val="373838"/>
                </a:solidFill>
                <a:latin typeface="Courier New"/>
                <a:cs typeface="Courier New"/>
              </a:rPr>
              <a:t> </a:t>
            </a:r>
            <a:r>
              <a:rPr dirty="0" sz="1800" spc="-5" b="1">
                <a:solidFill>
                  <a:srgbClr val="373838"/>
                </a:solidFill>
                <a:latin typeface="Courier New"/>
                <a:cs typeface="Courier New"/>
              </a:rPr>
              <a:t>bully!</a:t>
            </a:r>
            <a:endParaRPr sz="1800">
              <a:latin typeface="Courier New"/>
              <a:cs typeface="Courier New"/>
            </a:endParaRPr>
          </a:p>
          <a:p>
            <a:pPr marL="12700" marR="5080">
              <a:lnSpc>
                <a:spcPct val="138900"/>
              </a:lnSpc>
              <a:spcBef>
                <a:spcPts val="1000"/>
              </a:spcBef>
            </a:pPr>
            <a:r>
              <a:rPr dirty="0" sz="1800" spc="-5" b="1">
                <a:solidFill>
                  <a:srgbClr val="373838"/>
                </a:solidFill>
                <a:latin typeface="Courier New"/>
                <a:cs typeface="Courier New"/>
              </a:rPr>
              <a:t>Courage gets us past  stereotypes, fears, and  failures, and shows  students that life must  be</a:t>
            </a:r>
            <a:r>
              <a:rPr dirty="0" sz="1800" spc="-10" b="1">
                <a:solidFill>
                  <a:srgbClr val="373838"/>
                </a:solidFill>
                <a:latin typeface="Courier New"/>
                <a:cs typeface="Courier New"/>
              </a:rPr>
              <a:t> </a:t>
            </a:r>
            <a:r>
              <a:rPr dirty="0" sz="1800" spc="-5" b="1">
                <a:solidFill>
                  <a:srgbClr val="373838"/>
                </a:solidFill>
                <a:latin typeface="Courier New"/>
                <a:cs typeface="Courier New"/>
              </a:rPr>
              <a:t>lived.</a:t>
            </a:r>
            <a:endParaRPr sz="1800">
              <a:latin typeface="Courier New"/>
              <a:cs typeface="Courier New"/>
            </a:endParaRPr>
          </a:p>
        </p:txBody>
      </p:sp>
      <p:sp>
        <p:nvSpPr>
          <p:cNvPr id="21" name="object 21"/>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Courageous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266700" y="128587"/>
            <a:ext cx="8001000" cy="9730105"/>
            <a:chOff x="266700" y="128587"/>
            <a:chExt cx="8001000" cy="9730105"/>
          </a:xfrm>
        </p:grpSpPr>
        <p:sp>
          <p:nvSpPr>
            <p:cNvPr id="3" name="object 3"/>
            <p:cNvSpPr/>
            <p:nvPr/>
          </p:nvSpPr>
          <p:spPr>
            <a:xfrm>
              <a:off x="1803400" y="8478837"/>
              <a:ext cx="6464300" cy="660400"/>
            </a:xfrm>
            <a:custGeom>
              <a:avLst/>
              <a:gdLst/>
              <a:ahLst/>
              <a:cxnLst/>
              <a:rect l="l" t="t" r="r" b="b"/>
              <a:pathLst>
                <a:path w="6464300" h="660400">
                  <a:moveTo>
                    <a:pt x="6134100" y="0"/>
                  </a:moveTo>
                  <a:lnTo>
                    <a:pt x="330200" y="0"/>
                  </a:lnTo>
                  <a:lnTo>
                    <a:pt x="281406" y="3580"/>
                  </a:lnTo>
                  <a:lnTo>
                    <a:pt x="234835" y="13980"/>
                  </a:lnTo>
                  <a:lnTo>
                    <a:pt x="190998" y="30690"/>
                  </a:lnTo>
                  <a:lnTo>
                    <a:pt x="150404" y="53198"/>
                  </a:lnTo>
                  <a:lnTo>
                    <a:pt x="113566" y="80994"/>
                  </a:lnTo>
                  <a:lnTo>
                    <a:pt x="80994" y="113566"/>
                  </a:lnTo>
                  <a:lnTo>
                    <a:pt x="53198" y="150404"/>
                  </a:lnTo>
                  <a:lnTo>
                    <a:pt x="30690" y="190998"/>
                  </a:lnTo>
                  <a:lnTo>
                    <a:pt x="13980" y="234835"/>
                  </a:lnTo>
                  <a:lnTo>
                    <a:pt x="3580" y="281406"/>
                  </a:lnTo>
                  <a:lnTo>
                    <a:pt x="0" y="330200"/>
                  </a:lnTo>
                  <a:lnTo>
                    <a:pt x="3580" y="378993"/>
                  </a:lnTo>
                  <a:lnTo>
                    <a:pt x="13980" y="425564"/>
                  </a:lnTo>
                  <a:lnTo>
                    <a:pt x="30690" y="469401"/>
                  </a:lnTo>
                  <a:lnTo>
                    <a:pt x="53198" y="509995"/>
                  </a:lnTo>
                  <a:lnTo>
                    <a:pt x="80994" y="546833"/>
                  </a:lnTo>
                  <a:lnTo>
                    <a:pt x="113566" y="579405"/>
                  </a:lnTo>
                  <a:lnTo>
                    <a:pt x="150404" y="607201"/>
                  </a:lnTo>
                  <a:lnTo>
                    <a:pt x="190998" y="629709"/>
                  </a:lnTo>
                  <a:lnTo>
                    <a:pt x="234835" y="646419"/>
                  </a:lnTo>
                  <a:lnTo>
                    <a:pt x="281406" y="656819"/>
                  </a:lnTo>
                  <a:lnTo>
                    <a:pt x="330200" y="660400"/>
                  </a:lnTo>
                  <a:lnTo>
                    <a:pt x="6134100" y="660400"/>
                  </a:lnTo>
                  <a:lnTo>
                    <a:pt x="6182893" y="656819"/>
                  </a:lnTo>
                  <a:lnTo>
                    <a:pt x="6229464" y="646419"/>
                  </a:lnTo>
                  <a:lnTo>
                    <a:pt x="6273301" y="629709"/>
                  </a:lnTo>
                  <a:lnTo>
                    <a:pt x="6313895" y="607201"/>
                  </a:lnTo>
                  <a:lnTo>
                    <a:pt x="6350733" y="579405"/>
                  </a:lnTo>
                  <a:lnTo>
                    <a:pt x="6383305" y="546833"/>
                  </a:lnTo>
                  <a:lnTo>
                    <a:pt x="6411101" y="509995"/>
                  </a:lnTo>
                  <a:lnTo>
                    <a:pt x="6433609" y="469401"/>
                  </a:lnTo>
                  <a:lnTo>
                    <a:pt x="6450319" y="425564"/>
                  </a:lnTo>
                  <a:lnTo>
                    <a:pt x="6460719" y="378993"/>
                  </a:lnTo>
                  <a:lnTo>
                    <a:pt x="6464300" y="330200"/>
                  </a:lnTo>
                  <a:lnTo>
                    <a:pt x="6460719" y="281406"/>
                  </a:lnTo>
                  <a:lnTo>
                    <a:pt x="6450319" y="234835"/>
                  </a:lnTo>
                  <a:lnTo>
                    <a:pt x="6433609" y="190998"/>
                  </a:lnTo>
                  <a:lnTo>
                    <a:pt x="6411101" y="150404"/>
                  </a:lnTo>
                  <a:lnTo>
                    <a:pt x="6383305" y="113566"/>
                  </a:lnTo>
                  <a:lnTo>
                    <a:pt x="6350733" y="80994"/>
                  </a:lnTo>
                  <a:lnTo>
                    <a:pt x="6313895" y="53198"/>
                  </a:lnTo>
                  <a:lnTo>
                    <a:pt x="6273301" y="30690"/>
                  </a:lnTo>
                  <a:lnTo>
                    <a:pt x="6229464" y="13980"/>
                  </a:lnTo>
                  <a:lnTo>
                    <a:pt x="6182893" y="3580"/>
                  </a:lnTo>
                  <a:lnTo>
                    <a:pt x="6134100" y="0"/>
                  </a:lnTo>
                  <a:close/>
                </a:path>
              </a:pathLst>
            </a:custGeom>
            <a:solidFill>
              <a:srgbClr val="F9A059"/>
            </a:solidFill>
          </p:spPr>
          <p:txBody>
            <a:bodyPr wrap="square" lIns="0" tIns="0" rIns="0" bIns="0" rtlCol="0"/>
            <a:lstStyle/>
            <a:p/>
          </p:txBody>
        </p:sp>
        <p:sp>
          <p:nvSpPr>
            <p:cNvPr id="4" name="object 4"/>
            <p:cNvSpPr/>
            <p:nvPr/>
          </p:nvSpPr>
          <p:spPr>
            <a:xfrm>
              <a:off x="2311400" y="1684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5" name="object 5"/>
            <p:cNvSpPr/>
            <p:nvPr/>
          </p:nvSpPr>
          <p:spPr>
            <a:xfrm>
              <a:off x="2311400" y="24780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6" name="object 6"/>
            <p:cNvSpPr/>
            <p:nvPr/>
          </p:nvSpPr>
          <p:spPr>
            <a:xfrm>
              <a:off x="2311400" y="32718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7" name="object 7"/>
            <p:cNvSpPr/>
            <p:nvPr/>
          </p:nvSpPr>
          <p:spPr>
            <a:xfrm>
              <a:off x="2311400" y="40655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8" name="object 8"/>
            <p:cNvSpPr/>
            <p:nvPr/>
          </p:nvSpPr>
          <p:spPr>
            <a:xfrm>
              <a:off x="2311400" y="4859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9" name="object 9"/>
            <p:cNvSpPr/>
            <p:nvPr/>
          </p:nvSpPr>
          <p:spPr>
            <a:xfrm>
              <a:off x="2311400" y="5640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0" name="object 10"/>
            <p:cNvSpPr/>
            <p:nvPr/>
          </p:nvSpPr>
          <p:spPr>
            <a:xfrm>
              <a:off x="2311400" y="64341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1" name="object 11"/>
            <p:cNvSpPr/>
            <p:nvPr/>
          </p:nvSpPr>
          <p:spPr>
            <a:xfrm>
              <a:off x="2311400" y="72278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2" name="object 12"/>
            <p:cNvSpPr/>
            <p:nvPr/>
          </p:nvSpPr>
          <p:spPr>
            <a:xfrm>
              <a:off x="2311400" y="80216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3" name="object 13"/>
            <p:cNvSpPr/>
            <p:nvPr/>
          </p:nvSpPr>
          <p:spPr>
            <a:xfrm>
              <a:off x="2311400" y="8815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4" name="object 14"/>
            <p:cNvSpPr/>
            <p:nvPr/>
          </p:nvSpPr>
          <p:spPr>
            <a:xfrm>
              <a:off x="2030115" y="8646506"/>
              <a:ext cx="212255" cy="114198"/>
            </a:xfrm>
            <a:prstGeom prst="rect">
              <a:avLst/>
            </a:prstGeom>
            <a:blipFill>
              <a:blip r:embed="rId2" cstate="print"/>
              <a:stretch>
                <a:fillRect/>
              </a:stretch>
            </a:blipFill>
          </p:spPr>
          <p:txBody>
            <a:bodyPr wrap="square" lIns="0" tIns="0" rIns="0" bIns="0" rtlCol="0"/>
            <a:lstStyle/>
            <a:p/>
          </p:txBody>
        </p:sp>
        <p:sp>
          <p:nvSpPr>
            <p:cNvPr id="15" name="object 15"/>
            <p:cNvSpPr/>
            <p:nvPr/>
          </p:nvSpPr>
          <p:spPr>
            <a:xfrm>
              <a:off x="2025127" y="8823782"/>
              <a:ext cx="217233" cy="149199"/>
            </a:xfrm>
            <a:prstGeom prst="rect">
              <a:avLst/>
            </a:prstGeom>
            <a:blipFill>
              <a:blip r:embed="rId3" cstate="print"/>
              <a:stretch>
                <a:fillRect/>
              </a:stretch>
            </a:blipFill>
          </p:spPr>
          <p:txBody>
            <a:bodyPr wrap="square" lIns="0" tIns="0" rIns="0" bIns="0" rtlCol="0"/>
            <a:lstStyle/>
            <a:p/>
          </p:txBody>
        </p:sp>
      </p:grpSp>
      <p:sp>
        <p:nvSpPr>
          <p:cNvPr id="16" name="object 16"/>
          <p:cNvSpPr txBox="1"/>
          <p:nvPr/>
        </p:nvSpPr>
        <p:spPr>
          <a:xfrm>
            <a:off x="3492500" y="1484434"/>
            <a:ext cx="4597400" cy="6781800"/>
          </a:xfrm>
          <a:prstGeom prst="rect">
            <a:avLst/>
          </a:prstGeom>
        </p:spPr>
        <p:txBody>
          <a:bodyPr wrap="square" lIns="0" tIns="12700" rIns="0" bIns="0" rtlCol="0" vert="horz">
            <a:spAutoFit/>
          </a:bodyPr>
          <a:lstStyle/>
          <a:p>
            <a:pPr marL="12700">
              <a:lnSpc>
                <a:spcPct val="100000"/>
              </a:lnSpc>
              <a:spcBef>
                <a:spcPts val="100"/>
              </a:spcBef>
            </a:pPr>
            <a:r>
              <a:rPr dirty="0" sz="3000" spc="-5" b="1">
                <a:solidFill>
                  <a:srgbClr val="373838"/>
                </a:solidFill>
                <a:latin typeface="Courier New"/>
                <a:cs typeface="Courier New"/>
              </a:rPr>
              <a:t>Creative/Flexible</a:t>
            </a:r>
            <a:endParaRPr sz="3000">
              <a:latin typeface="Courier New"/>
              <a:cs typeface="Courier New"/>
            </a:endParaRPr>
          </a:p>
          <a:p>
            <a:pPr marL="12700" marR="2291080">
              <a:lnSpc>
                <a:spcPct val="172200"/>
              </a:lnSpc>
            </a:pPr>
            <a:r>
              <a:rPr dirty="0" sz="3000" spc="-5" b="1">
                <a:solidFill>
                  <a:srgbClr val="373838"/>
                </a:solidFill>
                <a:latin typeface="Courier New"/>
                <a:cs typeface="Courier New"/>
              </a:rPr>
              <a:t>Wise  Simple  </a:t>
            </a:r>
            <a:r>
              <a:rPr dirty="0" sz="3000" spc="-5" b="1">
                <a:solidFill>
                  <a:srgbClr val="373838"/>
                </a:solidFill>
                <a:latin typeface="Courier New"/>
                <a:cs typeface="Courier New"/>
              </a:rPr>
              <a:t>Empathetic  </a:t>
            </a:r>
            <a:r>
              <a:rPr dirty="0" sz="3000" spc="-5" b="1">
                <a:solidFill>
                  <a:srgbClr val="373838"/>
                </a:solidFill>
                <a:latin typeface="Courier New"/>
                <a:cs typeface="Courier New"/>
              </a:rPr>
              <a:t>Dedicated  Humble</a:t>
            </a:r>
            <a:endParaRPr sz="3000">
              <a:latin typeface="Courier New"/>
              <a:cs typeface="Courier New"/>
            </a:endParaRPr>
          </a:p>
          <a:p>
            <a:pPr marL="12700" marR="5080">
              <a:lnSpc>
                <a:spcPct val="172200"/>
              </a:lnSpc>
            </a:pPr>
            <a:r>
              <a:rPr dirty="0" sz="3000" spc="-5" b="1">
                <a:solidFill>
                  <a:srgbClr val="373838"/>
                </a:solidFill>
                <a:latin typeface="Courier New"/>
                <a:cs typeface="Courier New"/>
              </a:rPr>
              <a:t>Collaborative  Persistent  Organized/Consistent</a:t>
            </a:r>
            <a:endParaRPr sz="3000">
              <a:latin typeface="Courier New"/>
              <a:cs typeface="Courier New"/>
            </a:endParaRPr>
          </a:p>
        </p:txBody>
      </p:sp>
      <p:sp>
        <p:nvSpPr>
          <p:cNvPr id="17" name="object 17"/>
          <p:cNvSpPr txBox="1"/>
          <p:nvPr/>
        </p:nvSpPr>
        <p:spPr>
          <a:xfrm>
            <a:off x="8682190" y="1517202"/>
            <a:ext cx="8153400" cy="330200"/>
          </a:xfrm>
          <a:prstGeom prst="rect">
            <a:avLst/>
          </a:prstGeom>
        </p:spPr>
        <p:txBody>
          <a:bodyPr wrap="square" lIns="0" tIns="12700" rIns="0" bIns="0" rtlCol="0" vert="horz">
            <a:spAutoFit/>
          </a:bodyPr>
          <a:lstStyle/>
          <a:p>
            <a:pPr marL="12700">
              <a:lnSpc>
                <a:spcPct val="100000"/>
              </a:lnSpc>
              <a:spcBef>
                <a:spcPts val="100"/>
              </a:spcBef>
              <a:tabLst>
                <a:tab pos="3720465" algn="l"/>
              </a:tabLst>
            </a:pPr>
            <a:r>
              <a:rPr dirty="0" baseline="2777" sz="3000" spc="-7" b="1">
                <a:solidFill>
                  <a:srgbClr val="373838"/>
                </a:solidFill>
                <a:latin typeface="Courier New"/>
                <a:cs typeface="Courier New"/>
              </a:rPr>
              <a:t>What</a:t>
            </a:r>
            <a:r>
              <a:rPr dirty="0" baseline="2777" sz="3000" spc="7" b="1">
                <a:solidFill>
                  <a:srgbClr val="373838"/>
                </a:solidFill>
                <a:latin typeface="Courier New"/>
                <a:cs typeface="Courier New"/>
              </a:rPr>
              <a:t> </a:t>
            </a:r>
            <a:r>
              <a:rPr dirty="0" baseline="2777" sz="3000" spc="-7" b="1">
                <a:solidFill>
                  <a:srgbClr val="373838"/>
                </a:solidFill>
                <a:latin typeface="Courier New"/>
                <a:cs typeface="Courier New"/>
              </a:rPr>
              <a:t>is</a:t>
            </a:r>
            <a:r>
              <a:rPr dirty="0" baseline="2777" sz="3000" spc="15" b="1">
                <a:solidFill>
                  <a:srgbClr val="373838"/>
                </a:solidFill>
                <a:latin typeface="Courier New"/>
                <a:cs typeface="Courier New"/>
              </a:rPr>
              <a:t> </a:t>
            </a:r>
            <a:r>
              <a:rPr dirty="0" baseline="2777" sz="3000" spc="-7" b="1">
                <a:solidFill>
                  <a:srgbClr val="373838"/>
                </a:solidFill>
                <a:latin typeface="Courier New"/>
                <a:cs typeface="Courier New"/>
              </a:rPr>
              <a:t>it?	</a:t>
            </a:r>
            <a:r>
              <a:rPr dirty="0" sz="2000" spc="-5" b="1">
                <a:solidFill>
                  <a:srgbClr val="373838"/>
                </a:solidFill>
                <a:latin typeface="Courier New"/>
                <a:cs typeface="Courier New"/>
              </a:rPr>
              <a:t>How does it look in adult</a:t>
            </a:r>
            <a:r>
              <a:rPr dirty="0" sz="2000" spc="5" b="1">
                <a:solidFill>
                  <a:srgbClr val="373838"/>
                </a:solidFill>
                <a:latin typeface="Courier New"/>
                <a:cs typeface="Courier New"/>
              </a:rPr>
              <a:t> </a:t>
            </a:r>
            <a:r>
              <a:rPr dirty="0" sz="2000" spc="-5" b="1">
                <a:solidFill>
                  <a:srgbClr val="373838"/>
                </a:solidFill>
                <a:latin typeface="Courier New"/>
                <a:cs typeface="Courier New"/>
              </a:rPr>
              <a:t>ed?</a:t>
            </a:r>
            <a:endParaRPr sz="2000">
              <a:latin typeface="Courier New"/>
              <a:cs typeface="Courier New"/>
            </a:endParaRPr>
          </a:p>
        </p:txBody>
      </p:sp>
      <p:sp>
        <p:nvSpPr>
          <p:cNvPr id="18" name="object 18"/>
          <p:cNvSpPr txBox="1">
            <a:spLocks noGrp="1"/>
          </p:cNvSpPr>
          <p:nvPr>
            <p:ph type="title"/>
          </p:nvPr>
        </p:nvSpPr>
        <p:spPr>
          <a:prstGeom prst="rect"/>
        </p:spPr>
        <p:txBody>
          <a:bodyPr wrap="square" lIns="0" tIns="12700" rIns="0" bIns="0" rtlCol="0" vert="horz">
            <a:spAutoFit/>
          </a:bodyPr>
          <a:lstStyle/>
          <a:p>
            <a:pPr marL="1926589">
              <a:lnSpc>
                <a:spcPct val="100000"/>
              </a:lnSpc>
              <a:spcBef>
                <a:spcPts val="100"/>
              </a:spcBef>
            </a:pPr>
            <a:r>
              <a:rPr dirty="0" spc="-5"/>
              <a:t>10 Qualities of a Great Adult</a:t>
            </a:r>
            <a:r>
              <a:rPr dirty="0" spc="40"/>
              <a:t> </a:t>
            </a:r>
            <a:r>
              <a:rPr dirty="0" spc="-5"/>
              <a:t>Educator</a:t>
            </a:r>
          </a:p>
        </p:txBody>
      </p:sp>
      <p:sp>
        <p:nvSpPr>
          <p:cNvPr id="19" name="object 19"/>
          <p:cNvSpPr/>
          <p:nvPr/>
        </p:nvSpPr>
        <p:spPr>
          <a:xfrm>
            <a:off x="8567890" y="1947862"/>
            <a:ext cx="3429000" cy="6651625"/>
          </a:xfrm>
          <a:custGeom>
            <a:avLst/>
            <a:gdLst/>
            <a:ahLst/>
            <a:cxnLst/>
            <a:rect l="l" t="t" r="r" b="b"/>
            <a:pathLst>
              <a:path w="3429000" h="6651625">
                <a:moveTo>
                  <a:pt x="3175000" y="0"/>
                </a:moveTo>
                <a:lnTo>
                  <a:pt x="254000" y="0"/>
                </a:lnTo>
                <a:lnTo>
                  <a:pt x="208342" y="4092"/>
                </a:lnTo>
                <a:lnTo>
                  <a:pt x="165369" y="15890"/>
                </a:lnTo>
                <a:lnTo>
                  <a:pt x="125799" y="34677"/>
                </a:lnTo>
                <a:lnTo>
                  <a:pt x="90349" y="59736"/>
                </a:lnTo>
                <a:lnTo>
                  <a:pt x="59736" y="90349"/>
                </a:lnTo>
                <a:lnTo>
                  <a:pt x="34677" y="125799"/>
                </a:lnTo>
                <a:lnTo>
                  <a:pt x="15890" y="165369"/>
                </a:lnTo>
                <a:lnTo>
                  <a:pt x="4092" y="208342"/>
                </a:lnTo>
                <a:lnTo>
                  <a:pt x="0" y="254000"/>
                </a:lnTo>
                <a:lnTo>
                  <a:pt x="0" y="6397625"/>
                </a:lnTo>
                <a:lnTo>
                  <a:pt x="4092" y="6443279"/>
                </a:lnTo>
                <a:lnTo>
                  <a:pt x="15890" y="6486250"/>
                </a:lnTo>
                <a:lnTo>
                  <a:pt x="34677" y="6525819"/>
                </a:lnTo>
                <a:lnTo>
                  <a:pt x="59736" y="6561270"/>
                </a:lnTo>
                <a:lnTo>
                  <a:pt x="90349" y="6591884"/>
                </a:lnTo>
                <a:lnTo>
                  <a:pt x="125799" y="6616944"/>
                </a:lnTo>
                <a:lnTo>
                  <a:pt x="165369" y="6635733"/>
                </a:lnTo>
                <a:lnTo>
                  <a:pt x="208342" y="6647532"/>
                </a:lnTo>
                <a:lnTo>
                  <a:pt x="254000" y="6651625"/>
                </a:lnTo>
                <a:lnTo>
                  <a:pt x="3175000" y="6651625"/>
                </a:lnTo>
                <a:lnTo>
                  <a:pt x="3220657" y="6647532"/>
                </a:lnTo>
                <a:lnTo>
                  <a:pt x="3263630" y="6635733"/>
                </a:lnTo>
                <a:lnTo>
                  <a:pt x="3303200" y="6616944"/>
                </a:lnTo>
                <a:lnTo>
                  <a:pt x="3338650" y="6591884"/>
                </a:lnTo>
                <a:lnTo>
                  <a:pt x="3369263" y="6561270"/>
                </a:lnTo>
                <a:lnTo>
                  <a:pt x="3394322" y="6525819"/>
                </a:lnTo>
                <a:lnTo>
                  <a:pt x="3413109" y="6486250"/>
                </a:lnTo>
                <a:lnTo>
                  <a:pt x="3424907" y="6443279"/>
                </a:lnTo>
                <a:lnTo>
                  <a:pt x="3429000" y="6397625"/>
                </a:lnTo>
                <a:lnTo>
                  <a:pt x="3429000" y="254000"/>
                </a:lnTo>
                <a:lnTo>
                  <a:pt x="3424907" y="208342"/>
                </a:lnTo>
                <a:lnTo>
                  <a:pt x="3413109" y="165369"/>
                </a:lnTo>
                <a:lnTo>
                  <a:pt x="3394322" y="125799"/>
                </a:lnTo>
                <a:lnTo>
                  <a:pt x="3369263" y="90349"/>
                </a:lnTo>
                <a:lnTo>
                  <a:pt x="3338650" y="59736"/>
                </a:lnTo>
                <a:lnTo>
                  <a:pt x="3303200" y="34677"/>
                </a:lnTo>
                <a:lnTo>
                  <a:pt x="3263630" y="15890"/>
                </a:lnTo>
                <a:lnTo>
                  <a:pt x="3220657" y="4092"/>
                </a:lnTo>
                <a:lnTo>
                  <a:pt x="3175000" y="0"/>
                </a:lnTo>
                <a:close/>
              </a:path>
            </a:pathLst>
          </a:custGeom>
          <a:solidFill>
            <a:srgbClr val="F9A059"/>
          </a:solidFill>
        </p:spPr>
        <p:txBody>
          <a:bodyPr wrap="square" lIns="0" tIns="0" rIns="0" bIns="0" rtlCol="0"/>
          <a:lstStyle/>
          <a:p/>
        </p:txBody>
      </p:sp>
      <p:sp>
        <p:nvSpPr>
          <p:cNvPr id="20" name="object 20"/>
          <p:cNvSpPr/>
          <p:nvPr/>
        </p:nvSpPr>
        <p:spPr>
          <a:xfrm>
            <a:off x="12403290" y="1947862"/>
            <a:ext cx="4762500" cy="3521075"/>
          </a:xfrm>
          <a:custGeom>
            <a:avLst/>
            <a:gdLst/>
            <a:ahLst/>
            <a:cxnLst/>
            <a:rect l="l" t="t" r="r" b="b"/>
            <a:pathLst>
              <a:path w="4762500" h="3521075">
                <a:moveTo>
                  <a:pt x="4508500" y="0"/>
                </a:moveTo>
                <a:lnTo>
                  <a:pt x="254000" y="0"/>
                </a:lnTo>
                <a:lnTo>
                  <a:pt x="208342" y="4092"/>
                </a:lnTo>
                <a:lnTo>
                  <a:pt x="165369" y="15890"/>
                </a:lnTo>
                <a:lnTo>
                  <a:pt x="125799" y="34677"/>
                </a:lnTo>
                <a:lnTo>
                  <a:pt x="90349" y="59736"/>
                </a:lnTo>
                <a:lnTo>
                  <a:pt x="59736" y="90349"/>
                </a:lnTo>
                <a:lnTo>
                  <a:pt x="34677" y="125799"/>
                </a:lnTo>
                <a:lnTo>
                  <a:pt x="15890" y="165369"/>
                </a:lnTo>
                <a:lnTo>
                  <a:pt x="4092" y="208342"/>
                </a:lnTo>
                <a:lnTo>
                  <a:pt x="0" y="254000"/>
                </a:lnTo>
                <a:lnTo>
                  <a:pt x="0" y="3267075"/>
                </a:lnTo>
                <a:lnTo>
                  <a:pt x="4092" y="3312729"/>
                </a:lnTo>
                <a:lnTo>
                  <a:pt x="15890" y="3355700"/>
                </a:lnTo>
                <a:lnTo>
                  <a:pt x="34677" y="3395269"/>
                </a:lnTo>
                <a:lnTo>
                  <a:pt x="59736" y="3430720"/>
                </a:lnTo>
                <a:lnTo>
                  <a:pt x="90349" y="3461334"/>
                </a:lnTo>
                <a:lnTo>
                  <a:pt x="125799" y="3486394"/>
                </a:lnTo>
                <a:lnTo>
                  <a:pt x="165369" y="3505183"/>
                </a:lnTo>
                <a:lnTo>
                  <a:pt x="208342" y="3516982"/>
                </a:lnTo>
                <a:lnTo>
                  <a:pt x="254000" y="3521075"/>
                </a:lnTo>
                <a:lnTo>
                  <a:pt x="4508500" y="3521075"/>
                </a:lnTo>
                <a:lnTo>
                  <a:pt x="4554157" y="3516982"/>
                </a:lnTo>
                <a:lnTo>
                  <a:pt x="4597130" y="3505183"/>
                </a:lnTo>
                <a:lnTo>
                  <a:pt x="4636700" y="3486394"/>
                </a:lnTo>
                <a:lnTo>
                  <a:pt x="4672150" y="3461334"/>
                </a:lnTo>
                <a:lnTo>
                  <a:pt x="4702763" y="3430720"/>
                </a:lnTo>
                <a:lnTo>
                  <a:pt x="4727822" y="3395269"/>
                </a:lnTo>
                <a:lnTo>
                  <a:pt x="4746609" y="3355700"/>
                </a:lnTo>
                <a:lnTo>
                  <a:pt x="4758407" y="3312729"/>
                </a:lnTo>
                <a:lnTo>
                  <a:pt x="4762500" y="3267075"/>
                </a:lnTo>
                <a:lnTo>
                  <a:pt x="4762500" y="254000"/>
                </a:lnTo>
                <a:lnTo>
                  <a:pt x="4758407" y="208342"/>
                </a:lnTo>
                <a:lnTo>
                  <a:pt x="4746609" y="165369"/>
                </a:lnTo>
                <a:lnTo>
                  <a:pt x="4727822" y="125799"/>
                </a:lnTo>
                <a:lnTo>
                  <a:pt x="4702763" y="90349"/>
                </a:lnTo>
                <a:lnTo>
                  <a:pt x="4672150" y="59736"/>
                </a:lnTo>
                <a:lnTo>
                  <a:pt x="4636700" y="34677"/>
                </a:lnTo>
                <a:lnTo>
                  <a:pt x="4597130" y="15890"/>
                </a:lnTo>
                <a:lnTo>
                  <a:pt x="4554157" y="4092"/>
                </a:lnTo>
                <a:lnTo>
                  <a:pt x="4508500" y="0"/>
                </a:lnTo>
                <a:close/>
              </a:path>
            </a:pathLst>
          </a:custGeom>
          <a:solidFill>
            <a:srgbClr val="F9A059"/>
          </a:solidFill>
        </p:spPr>
        <p:txBody>
          <a:bodyPr wrap="square" lIns="0" tIns="0" rIns="0" bIns="0" rtlCol="0"/>
          <a:lstStyle/>
          <a:p/>
        </p:txBody>
      </p:sp>
      <p:sp>
        <p:nvSpPr>
          <p:cNvPr id="21" name="object 21"/>
          <p:cNvSpPr/>
          <p:nvPr/>
        </p:nvSpPr>
        <p:spPr>
          <a:xfrm>
            <a:off x="12403290" y="6192837"/>
            <a:ext cx="4762500" cy="2406650"/>
          </a:xfrm>
          <a:custGeom>
            <a:avLst/>
            <a:gdLst/>
            <a:ahLst/>
            <a:cxnLst/>
            <a:rect l="l" t="t" r="r" b="b"/>
            <a:pathLst>
              <a:path w="4762500" h="2406650">
                <a:moveTo>
                  <a:pt x="4508500" y="0"/>
                </a:moveTo>
                <a:lnTo>
                  <a:pt x="254000" y="0"/>
                </a:lnTo>
                <a:lnTo>
                  <a:pt x="208342" y="4092"/>
                </a:lnTo>
                <a:lnTo>
                  <a:pt x="165369" y="15890"/>
                </a:lnTo>
                <a:lnTo>
                  <a:pt x="125799" y="34677"/>
                </a:lnTo>
                <a:lnTo>
                  <a:pt x="90349" y="59736"/>
                </a:lnTo>
                <a:lnTo>
                  <a:pt x="59736" y="90349"/>
                </a:lnTo>
                <a:lnTo>
                  <a:pt x="34677" y="125799"/>
                </a:lnTo>
                <a:lnTo>
                  <a:pt x="15890" y="165369"/>
                </a:lnTo>
                <a:lnTo>
                  <a:pt x="4092" y="208342"/>
                </a:lnTo>
                <a:lnTo>
                  <a:pt x="0" y="254000"/>
                </a:lnTo>
                <a:lnTo>
                  <a:pt x="0" y="2152650"/>
                </a:lnTo>
                <a:lnTo>
                  <a:pt x="4092" y="2198304"/>
                </a:lnTo>
                <a:lnTo>
                  <a:pt x="15890" y="2241275"/>
                </a:lnTo>
                <a:lnTo>
                  <a:pt x="34677" y="2280844"/>
                </a:lnTo>
                <a:lnTo>
                  <a:pt x="59736" y="2316295"/>
                </a:lnTo>
                <a:lnTo>
                  <a:pt x="90349" y="2346909"/>
                </a:lnTo>
                <a:lnTo>
                  <a:pt x="125799" y="2371969"/>
                </a:lnTo>
                <a:lnTo>
                  <a:pt x="165369" y="2390758"/>
                </a:lnTo>
                <a:lnTo>
                  <a:pt x="208342" y="2402557"/>
                </a:lnTo>
                <a:lnTo>
                  <a:pt x="254000" y="2406650"/>
                </a:lnTo>
                <a:lnTo>
                  <a:pt x="4508500" y="2406650"/>
                </a:lnTo>
                <a:lnTo>
                  <a:pt x="4554157" y="2402557"/>
                </a:lnTo>
                <a:lnTo>
                  <a:pt x="4597130" y="2390758"/>
                </a:lnTo>
                <a:lnTo>
                  <a:pt x="4636700" y="2371969"/>
                </a:lnTo>
                <a:lnTo>
                  <a:pt x="4672150" y="2346909"/>
                </a:lnTo>
                <a:lnTo>
                  <a:pt x="4702763" y="2316295"/>
                </a:lnTo>
                <a:lnTo>
                  <a:pt x="4727822" y="2280844"/>
                </a:lnTo>
                <a:lnTo>
                  <a:pt x="4746609" y="2241275"/>
                </a:lnTo>
                <a:lnTo>
                  <a:pt x="4758407" y="2198304"/>
                </a:lnTo>
                <a:lnTo>
                  <a:pt x="4762500" y="2152650"/>
                </a:lnTo>
                <a:lnTo>
                  <a:pt x="4762500" y="254000"/>
                </a:lnTo>
                <a:lnTo>
                  <a:pt x="4758407" y="208342"/>
                </a:lnTo>
                <a:lnTo>
                  <a:pt x="4746609" y="165369"/>
                </a:lnTo>
                <a:lnTo>
                  <a:pt x="4727822" y="125799"/>
                </a:lnTo>
                <a:lnTo>
                  <a:pt x="4702763" y="90349"/>
                </a:lnTo>
                <a:lnTo>
                  <a:pt x="4672150" y="59736"/>
                </a:lnTo>
                <a:lnTo>
                  <a:pt x="4636700" y="34677"/>
                </a:lnTo>
                <a:lnTo>
                  <a:pt x="4597130" y="15890"/>
                </a:lnTo>
                <a:lnTo>
                  <a:pt x="4554157" y="4092"/>
                </a:lnTo>
                <a:lnTo>
                  <a:pt x="4508500" y="0"/>
                </a:lnTo>
                <a:close/>
              </a:path>
            </a:pathLst>
          </a:custGeom>
          <a:solidFill>
            <a:srgbClr val="F9A059"/>
          </a:solidFill>
        </p:spPr>
        <p:txBody>
          <a:bodyPr wrap="square" lIns="0" tIns="0" rIns="0" bIns="0" rtlCol="0"/>
          <a:lstStyle/>
          <a:p/>
        </p:txBody>
      </p:sp>
      <p:sp>
        <p:nvSpPr>
          <p:cNvPr id="22" name="object 22"/>
          <p:cNvSpPr txBox="1"/>
          <p:nvPr/>
        </p:nvSpPr>
        <p:spPr>
          <a:xfrm>
            <a:off x="12390590" y="5801092"/>
            <a:ext cx="4597400" cy="2682875"/>
          </a:xfrm>
          <a:prstGeom prst="rect">
            <a:avLst/>
          </a:prstGeom>
        </p:spPr>
        <p:txBody>
          <a:bodyPr wrap="square" lIns="0" tIns="12700" rIns="0" bIns="0" rtlCol="0" vert="horz">
            <a:spAutoFit/>
          </a:bodyPr>
          <a:lstStyle/>
          <a:p>
            <a:pPr marL="12700">
              <a:lnSpc>
                <a:spcPct val="100000"/>
              </a:lnSpc>
              <a:spcBef>
                <a:spcPts val="100"/>
              </a:spcBef>
            </a:pPr>
            <a:r>
              <a:rPr dirty="0" sz="2000" spc="-5" b="1">
                <a:solidFill>
                  <a:srgbClr val="373838"/>
                </a:solidFill>
                <a:latin typeface="Courier New"/>
                <a:cs typeface="Courier New"/>
              </a:rPr>
              <a:t>How do I improve in this</a:t>
            </a:r>
            <a:r>
              <a:rPr dirty="0" sz="2000" spc="10" b="1">
                <a:solidFill>
                  <a:srgbClr val="373838"/>
                </a:solidFill>
                <a:latin typeface="Courier New"/>
                <a:cs typeface="Courier New"/>
              </a:rPr>
              <a:t> </a:t>
            </a:r>
            <a:r>
              <a:rPr dirty="0" sz="2000" spc="-5" b="1">
                <a:solidFill>
                  <a:srgbClr val="373838"/>
                </a:solidFill>
                <a:latin typeface="Courier New"/>
                <a:cs typeface="Courier New"/>
              </a:rPr>
              <a:t>area?</a:t>
            </a:r>
            <a:endParaRPr sz="2000">
              <a:latin typeface="Courier New"/>
              <a:cs typeface="Courier New"/>
            </a:endParaRPr>
          </a:p>
          <a:p>
            <a:pPr marL="139700" marR="60960">
              <a:lnSpc>
                <a:spcPct val="156300"/>
              </a:lnSpc>
              <a:spcBef>
                <a:spcPts val="600"/>
              </a:spcBef>
            </a:pPr>
            <a:r>
              <a:rPr dirty="0" sz="1600" spc="-5" b="1" i="1">
                <a:solidFill>
                  <a:srgbClr val="373838"/>
                </a:solidFill>
                <a:latin typeface="Courier New"/>
                <a:cs typeface="Courier New"/>
              </a:rPr>
              <a:t>I learned that courage was not the  </a:t>
            </a:r>
            <a:r>
              <a:rPr dirty="0" sz="1600" spc="-5" b="1" i="1">
                <a:solidFill>
                  <a:srgbClr val="373838"/>
                </a:solidFill>
                <a:latin typeface="Courier New"/>
                <a:cs typeface="Courier New"/>
              </a:rPr>
              <a:t>absence of fear, but the triumph  over it. The brave man is not he who  does not feel afraid, but he who  conquers that</a:t>
            </a:r>
            <a:r>
              <a:rPr dirty="0" sz="1600" spc="-10" b="1" i="1">
                <a:solidFill>
                  <a:srgbClr val="373838"/>
                </a:solidFill>
                <a:latin typeface="Courier New"/>
                <a:cs typeface="Courier New"/>
              </a:rPr>
              <a:t> </a:t>
            </a:r>
            <a:r>
              <a:rPr dirty="0" sz="1600" spc="-5" b="1" i="1">
                <a:solidFill>
                  <a:srgbClr val="373838"/>
                </a:solidFill>
                <a:latin typeface="Courier New"/>
                <a:cs typeface="Courier New"/>
              </a:rPr>
              <a:t>fear.</a:t>
            </a:r>
            <a:endParaRPr sz="1600">
              <a:latin typeface="Courier New"/>
              <a:cs typeface="Courier New"/>
            </a:endParaRPr>
          </a:p>
          <a:p>
            <a:pPr marL="139700">
              <a:lnSpc>
                <a:spcPct val="100000"/>
              </a:lnSpc>
              <a:spcBef>
                <a:spcPts val="1480"/>
              </a:spcBef>
            </a:pPr>
            <a:r>
              <a:rPr dirty="0" sz="1200" spc="-5" b="1">
                <a:solidFill>
                  <a:srgbClr val="373838"/>
                </a:solidFill>
                <a:latin typeface="Courier New"/>
                <a:cs typeface="Courier New"/>
              </a:rPr>
              <a:t>– Nelson</a:t>
            </a:r>
            <a:r>
              <a:rPr dirty="0" sz="1200" spc="-10" b="1">
                <a:solidFill>
                  <a:srgbClr val="373838"/>
                </a:solidFill>
                <a:latin typeface="Courier New"/>
                <a:cs typeface="Courier New"/>
              </a:rPr>
              <a:t> </a:t>
            </a:r>
            <a:r>
              <a:rPr dirty="0" sz="1200" spc="-5" b="1">
                <a:solidFill>
                  <a:srgbClr val="373838"/>
                </a:solidFill>
                <a:latin typeface="Courier New"/>
                <a:cs typeface="Courier New"/>
              </a:rPr>
              <a:t>Mandella</a:t>
            </a:r>
            <a:endParaRPr sz="1200">
              <a:latin typeface="Courier New"/>
              <a:cs typeface="Courier New"/>
            </a:endParaRPr>
          </a:p>
        </p:txBody>
      </p:sp>
      <p:sp>
        <p:nvSpPr>
          <p:cNvPr id="26" name="object 26"/>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Courageous</a:t>
            </a:r>
          </a:p>
        </p:txBody>
      </p:sp>
      <p:sp>
        <p:nvSpPr>
          <p:cNvPr id="23" name="object 23"/>
          <p:cNvSpPr txBox="1"/>
          <p:nvPr/>
        </p:nvSpPr>
        <p:spPr>
          <a:xfrm>
            <a:off x="8682190" y="2023500"/>
            <a:ext cx="3180080" cy="5486400"/>
          </a:xfrm>
          <a:prstGeom prst="rect">
            <a:avLst/>
          </a:prstGeom>
        </p:spPr>
        <p:txBody>
          <a:bodyPr wrap="square" lIns="0" tIns="12700" rIns="0" bIns="0" rtlCol="0" vert="horz">
            <a:spAutoFit/>
          </a:bodyPr>
          <a:lstStyle/>
          <a:p>
            <a:pPr marL="12700" marR="5080">
              <a:lnSpc>
                <a:spcPct val="138900"/>
              </a:lnSpc>
              <a:spcBef>
                <a:spcPts val="100"/>
              </a:spcBef>
            </a:pPr>
            <a:r>
              <a:rPr dirty="0" sz="1800" spc="-5" b="1">
                <a:solidFill>
                  <a:srgbClr val="373838"/>
                </a:solidFill>
                <a:latin typeface="Courier New"/>
                <a:cs typeface="Courier New"/>
              </a:rPr>
              <a:t>The manifestation of  this quality changes  the world. The ability  to move towards the  trouble and address it  head on often drives  the trouble away  immediately. Trouble is  </a:t>
            </a:r>
            <a:r>
              <a:rPr dirty="0" sz="1800" b="1">
                <a:solidFill>
                  <a:srgbClr val="373838"/>
                </a:solidFill>
                <a:latin typeface="Courier New"/>
                <a:cs typeface="Courier New"/>
              </a:rPr>
              <a:t> </a:t>
            </a:r>
            <a:r>
              <a:rPr dirty="0" sz="1800" spc="-5" b="1">
                <a:solidFill>
                  <a:srgbClr val="373838"/>
                </a:solidFill>
                <a:latin typeface="Courier New"/>
                <a:cs typeface="Courier New"/>
              </a:rPr>
              <a:t>a</a:t>
            </a:r>
            <a:r>
              <a:rPr dirty="0" sz="1800" spc="-10" b="1">
                <a:solidFill>
                  <a:srgbClr val="373838"/>
                </a:solidFill>
                <a:latin typeface="Courier New"/>
                <a:cs typeface="Courier New"/>
              </a:rPr>
              <a:t> </a:t>
            </a:r>
            <a:r>
              <a:rPr dirty="0" sz="1800" spc="-5" b="1">
                <a:solidFill>
                  <a:srgbClr val="373838"/>
                </a:solidFill>
                <a:latin typeface="Courier New"/>
                <a:cs typeface="Courier New"/>
              </a:rPr>
              <a:t>bully!</a:t>
            </a:r>
            <a:endParaRPr sz="1800">
              <a:latin typeface="Courier New"/>
              <a:cs typeface="Courier New"/>
            </a:endParaRPr>
          </a:p>
          <a:p>
            <a:pPr marL="12700" marR="5080">
              <a:lnSpc>
                <a:spcPct val="138900"/>
              </a:lnSpc>
              <a:spcBef>
                <a:spcPts val="1000"/>
              </a:spcBef>
            </a:pPr>
            <a:r>
              <a:rPr dirty="0" sz="1800" spc="-5" b="1">
                <a:solidFill>
                  <a:srgbClr val="373838"/>
                </a:solidFill>
                <a:latin typeface="Courier New"/>
                <a:cs typeface="Courier New"/>
              </a:rPr>
              <a:t>Courage gets us past  stereotypes, fears, and  failures, and shows  students that life must  be</a:t>
            </a:r>
            <a:r>
              <a:rPr dirty="0" sz="1800" spc="-10" b="1">
                <a:solidFill>
                  <a:srgbClr val="373838"/>
                </a:solidFill>
                <a:latin typeface="Courier New"/>
                <a:cs typeface="Courier New"/>
              </a:rPr>
              <a:t> </a:t>
            </a:r>
            <a:r>
              <a:rPr dirty="0" sz="1800" spc="-5" b="1">
                <a:solidFill>
                  <a:srgbClr val="373838"/>
                </a:solidFill>
                <a:latin typeface="Courier New"/>
                <a:cs typeface="Courier New"/>
              </a:rPr>
              <a:t>lived.</a:t>
            </a:r>
            <a:endParaRPr sz="1800">
              <a:latin typeface="Courier New"/>
              <a:cs typeface="Courier New"/>
            </a:endParaRPr>
          </a:p>
        </p:txBody>
      </p:sp>
      <p:sp>
        <p:nvSpPr>
          <p:cNvPr id="24" name="object 24"/>
          <p:cNvSpPr txBox="1"/>
          <p:nvPr/>
        </p:nvSpPr>
        <p:spPr>
          <a:xfrm>
            <a:off x="12517590" y="2034473"/>
            <a:ext cx="4495800" cy="1168400"/>
          </a:xfrm>
          <a:prstGeom prst="rect">
            <a:avLst/>
          </a:prstGeom>
        </p:spPr>
        <p:txBody>
          <a:bodyPr wrap="square" lIns="0" tIns="12700" rIns="0" bIns="0" rtlCol="0" vert="horz">
            <a:spAutoFit/>
          </a:bodyPr>
          <a:lstStyle/>
          <a:p>
            <a:pPr marL="12700" marR="5080">
              <a:lnSpc>
                <a:spcPct val="138900"/>
              </a:lnSpc>
              <a:spcBef>
                <a:spcPts val="100"/>
              </a:spcBef>
              <a:buSzPct val="66666"/>
              <a:buFont typeface="Calibri"/>
              <a:buChar char="●"/>
              <a:tabLst>
                <a:tab pos="236220" algn="l"/>
              </a:tabLst>
            </a:pPr>
            <a:r>
              <a:rPr dirty="0" sz="1800" spc="-5" b="1">
                <a:solidFill>
                  <a:srgbClr val="373838"/>
                </a:solidFill>
                <a:latin typeface="Courier New"/>
                <a:cs typeface="Courier New"/>
              </a:rPr>
              <a:t>Teachers that go into dangerous  neighborhoods to bring change  through</a:t>
            </a:r>
            <a:r>
              <a:rPr dirty="0" sz="1800" spc="-10" b="1">
                <a:solidFill>
                  <a:srgbClr val="373838"/>
                </a:solidFill>
                <a:latin typeface="Courier New"/>
                <a:cs typeface="Courier New"/>
              </a:rPr>
              <a:t> </a:t>
            </a:r>
            <a:r>
              <a:rPr dirty="0" sz="1800" spc="-5" b="1">
                <a:solidFill>
                  <a:srgbClr val="373838"/>
                </a:solidFill>
                <a:latin typeface="Courier New"/>
                <a:cs typeface="Courier New"/>
              </a:rPr>
              <a:t>education.</a:t>
            </a:r>
            <a:endParaRPr sz="1800">
              <a:latin typeface="Courier New"/>
              <a:cs typeface="Courier New"/>
            </a:endParaRPr>
          </a:p>
        </p:txBody>
      </p:sp>
      <p:sp>
        <p:nvSpPr>
          <p:cNvPr id="25" name="object 25"/>
          <p:cNvSpPr txBox="1"/>
          <p:nvPr/>
        </p:nvSpPr>
        <p:spPr>
          <a:xfrm>
            <a:off x="12517590" y="3304475"/>
            <a:ext cx="3865879" cy="1168400"/>
          </a:xfrm>
          <a:prstGeom prst="rect">
            <a:avLst/>
          </a:prstGeom>
        </p:spPr>
        <p:txBody>
          <a:bodyPr wrap="square" lIns="0" tIns="12700" rIns="0" bIns="0" rtlCol="0" vert="horz">
            <a:spAutoFit/>
          </a:bodyPr>
          <a:lstStyle/>
          <a:p>
            <a:pPr marL="12700" marR="5080">
              <a:lnSpc>
                <a:spcPct val="138900"/>
              </a:lnSpc>
              <a:spcBef>
                <a:spcPts val="100"/>
              </a:spcBef>
              <a:buSzPct val="66666"/>
              <a:buFont typeface="Calibri"/>
              <a:buChar char="●"/>
              <a:tabLst>
                <a:tab pos="236854" algn="l"/>
              </a:tabLst>
            </a:pPr>
            <a:r>
              <a:rPr dirty="0" sz="1800" spc="-5" b="1">
                <a:solidFill>
                  <a:srgbClr val="373838"/>
                </a:solidFill>
                <a:latin typeface="Courier New"/>
                <a:cs typeface="Courier New"/>
              </a:rPr>
              <a:t>Administrators that stand  up and demand the budget and  resources</a:t>
            </a:r>
            <a:r>
              <a:rPr dirty="0" sz="1800" spc="-10" b="1">
                <a:solidFill>
                  <a:srgbClr val="373838"/>
                </a:solidFill>
                <a:latin typeface="Courier New"/>
                <a:cs typeface="Courier New"/>
              </a:rPr>
              <a:t> </a:t>
            </a:r>
            <a:r>
              <a:rPr dirty="0" sz="1800" spc="-5" b="1">
                <a:solidFill>
                  <a:srgbClr val="373838"/>
                </a:solidFill>
                <a:latin typeface="Courier New"/>
                <a:cs typeface="Courier New"/>
              </a:rPr>
              <a:t>necessary.</a:t>
            </a:r>
            <a:endParaRPr sz="1800">
              <a:latin typeface="Courier New"/>
              <a:cs typeface="Courier New"/>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0077450" y="1720850"/>
            <a:ext cx="5842000" cy="90805"/>
          </a:xfrm>
          <a:custGeom>
            <a:avLst/>
            <a:gdLst/>
            <a:ahLst/>
            <a:cxnLst/>
            <a:rect l="l" t="t" r="r" b="b"/>
            <a:pathLst>
              <a:path w="5842000" h="90805">
                <a:moveTo>
                  <a:pt x="5842000" y="0"/>
                </a:moveTo>
                <a:lnTo>
                  <a:pt x="0" y="0"/>
                </a:lnTo>
                <a:lnTo>
                  <a:pt x="0" y="90487"/>
                </a:lnTo>
                <a:lnTo>
                  <a:pt x="5842000" y="90487"/>
                </a:lnTo>
                <a:lnTo>
                  <a:pt x="5842000" y="0"/>
                </a:lnTo>
                <a:close/>
              </a:path>
            </a:pathLst>
          </a:custGeom>
          <a:solidFill>
            <a:srgbClr val="F9A059"/>
          </a:solidFill>
        </p:spPr>
        <p:txBody>
          <a:bodyPr wrap="square" lIns="0" tIns="0" rIns="0" bIns="0" rtlCol="0"/>
          <a:lstStyle/>
          <a:p/>
        </p:txBody>
      </p:sp>
      <p:sp>
        <p:nvSpPr>
          <p:cNvPr id="3" name="object 3"/>
          <p:cNvSpPr/>
          <p:nvPr/>
        </p:nvSpPr>
        <p:spPr>
          <a:xfrm>
            <a:off x="10077450" y="5718175"/>
            <a:ext cx="5842000" cy="90805"/>
          </a:xfrm>
          <a:custGeom>
            <a:avLst/>
            <a:gdLst/>
            <a:ahLst/>
            <a:cxnLst/>
            <a:rect l="l" t="t" r="r" b="b"/>
            <a:pathLst>
              <a:path w="5842000" h="90804">
                <a:moveTo>
                  <a:pt x="5842000" y="0"/>
                </a:moveTo>
                <a:lnTo>
                  <a:pt x="0" y="0"/>
                </a:lnTo>
                <a:lnTo>
                  <a:pt x="0" y="90487"/>
                </a:lnTo>
                <a:lnTo>
                  <a:pt x="5842000" y="90487"/>
                </a:lnTo>
                <a:lnTo>
                  <a:pt x="5842000" y="0"/>
                </a:lnTo>
                <a:close/>
              </a:path>
            </a:pathLst>
          </a:custGeom>
          <a:solidFill>
            <a:srgbClr val="F9A059"/>
          </a:solidFill>
        </p:spPr>
        <p:txBody>
          <a:bodyPr wrap="square" lIns="0" tIns="0" rIns="0" bIns="0" rtlCol="0"/>
          <a:lstStyle/>
          <a:p/>
        </p:txBody>
      </p:sp>
      <p:sp>
        <p:nvSpPr>
          <p:cNvPr id="4" name="object 4"/>
          <p:cNvSpPr/>
          <p:nvPr/>
        </p:nvSpPr>
        <p:spPr>
          <a:xfrm>
            <a:off x="10077450" y="3314700"/>
            <a:ext cx="5842000" cy="90805"/>
          </a:xfrm>
          <a:custGeom>
            <a:avLst/>
            <a:gdLst/>
            <a:ahLst/>
            <a:cxnLst/>
            <a:rect l="l" t="t" r="r" b="b"/>
            <a:pathLst>
              <a:path w="5842000" h="90804">
                <a:moveTo>
                  <a:pt x="5842000" y="0"/>
                </a:moveTo>
                <a:lnTo>
                  <a:pt x="0" y="0"/>
                </a:lnTo>
                <a:lnTo>
                  <a:pt x="0" y="90487"/>
                </a:lnTo>
                <a:lnTo>
                  <a:pt x="5842000" y="90487"/>
                </a:lnTo>
                <a:lnTo>
                  <a:pt x="5842000" y="0"/>
                </a:lnTo>
                <a:close/>
              </a:path>
            </a:pathLst>
          </a:custGeom>
          <a:solidFill>
            <a:srgbClr val="F9A059"/>
          </a:solidFill>
        </p:spPr>
        <p:txBody>
          <a:bodyPr wrap="square" lIns="0" tIns="0" rIns="0" bIns="0" rtlCol="0"/>
          <a:lstStyle/>
          <a:p/>
        </p:txBody>
      </p:sp>
      <p:sp>
        <p:nvSpPr>
          <p:cNvPr id="5" name="object 5"/>
          <p:cNvSpPr/>
          <p:nvPr/>
        </p:nvSpPr>
        <p:spPr>
          <a:xfrm>
            <a:off x="10077450" y="7312025"/>
            <a:ext cx="5842000" cy="90805"/>
          </a:xfrm>
          <a:custGeom>
            <a:avLst/>
            <a:gdLst/>
            <a:ahLst/>
            <a:cxnLst/>
            <a:rect l="l" t="t" r="r" b="b"/>
            <a:pathLst>
              <a:path w="5842000" h="90804">
                <a:moveTo>
                  <a:pt x="5842000" y="0"/>
                </a:moveTo>
                <a:lnTo>
                  <a:pt x="0" y="0"/>
                </a:lnTo>
                <a:lnTo>
                  <a:pt x="0" y="90487"/>
                </a:lnTo>
                <a:lnTo>
                  <a:pt x="5842000" y="90487"/>
                </a:lnTo>
                <a:lnTo>
                  <a:pt x="5842000" y="0"/>
                </a:lnTo>
                <a:close/>
              </a:path>
            </a:pathLst>
          </a:custGeom>
          <a:solidFill>
            <a:srgbClr val="F9A059"/>
          </a:solidFill>
        </p:spPr>
        <p:txBody>
          <a:bodyPr wrap="square" lIns="0" tIns="0" rIns="0" bIns="0" rtlCol="0"/>
          <a:lstStyle/>
          <a:p/>
        </p:txBody>
      </p:sp>
      <p:sp>
        <p:nvSpPr>
          <p:cNvPr id="6" name="object 6"/>
          <p:cNvSpPr/>
          <p:nvPr/>
        </p:nvSpPr>
        <p:spPr>
          <a:xfrm>
            <a:off x="10071100" y="2517775"/>
            <a:ext cx="5842000" cy="90805"/>
          </a:xfrm>
          <a:custGeom>
            <a:avLst/>
            <a:gdLst/>
            <a:ahLst/>
            <a:cxnLst/>
            <a:rect l="l" t="t" r="r" b="b"/>
            <a:pathLst>
              <a:path w="5842000" h="90805">
                <a:moveTo>
                  <a:pt x="5842000" y="0"/>
                </a:moveTo>
                <a:lnTo>
                  <a:pt x="0" y="0"/>
                </a:lnTo>
                <a:lnTo>
                  <a:pt x="0" y="90487"/>
                </a:lnTo>
                <a:lnTo>
                  <a:pt x="5842000" y="90487"/>
                </a:lnTo>
                <a:lnTo>
                  <a:pt x="5842000" y="0"/>
                </a:lnTo>
                <a:close/>
              </a:path>
            </a:pathLst>
          </a:custGeom>
          <a:solidFill>
            <a:srgbClr val="F9A059"/>
          </a:solidFill>
        </p:spPr>
        <p:txBody>
          <a:bodyPr wrap="square" lIns="0" tIns="0" rIns="0" bIns="0" rtlCol="0"/>
          <a:lstStyle/>
          <a:p/>
        </p:txBody>
      </p:sp>
      <p:sp>
        <p:nvSpPr>
          <p:cNvPr id="7" name="object 7"/>
          <p:cNvSpPr/>
          <p:nvPr/>
        </p:nvSpPr>
        <p:spPr>
          <a:xfrm>
            <a:off x="10071100" y="6515100"/>
            <a:ext cx="5842000" cy="90805"/>
          </a:xfrm>
          <a:custGeom>
            <a:avLst/>
            <a:gdLst/>
            <a:ahLst/>
            <a:cxnLst/>
            <a:rect l="l" t="t" r="r" b="b"/>
            <a:pathLst>
              <a:path w="5842000" h="90804">
                <a:moveTo>
                  <a:pt x="5842000" y="0"/>
                </a:moveTo>
                <a:lnTo>
                  <a:pt x="0" y="0"/>
                </a:lnTo>
                <a:lnTo>
                  <a:pt x="0" y="90487"/>
                </a:lnTo>
                <a:lnTo>
                  <a:pt x="5842000" y="90487"/>
                </a:lnTo>
                <a:lnTo>
                  <a:pt x="5842000" y="0"/>
                </a:lnTo>
                <a:close/>
              </a:path>
            </a:pathLst>
          </a:custGeom>
          <a:solidFill>
            <a:srgbClr val="F9A059"/>
          </a:solidFill>
        </p:spPr>
        <p:txBody>
          <a:bodyPr wrap="square" lIns="0" tIns="0" rIns="0" bIns="0" rtlCol="0"/>
          <a:lstStyle/>
          <a:p/>
        </p:txBody>
      </p:sp>
      <p:sp>
        <p:nvSpPr>
          <p:cNvPr id="8" name="object 8"/>
          <p:cNvSpPr/>
          <p:nvPr/>
        </p:nvSpPr>
        <p:spPr>
          <a:xfrm>
            <a:off x="10071100" y="4111625"/>
            <a:ext cx="5842000" cy="90805"/>
          </a:xfrm>
          <a:custGeom>
            <a:avLst/>
            <a:gdLst/>
            <a:ahLst/>
            <a:cxnLst/>
            <a:rect l="l" t="t" r="r" b="b"/>
            <a:pathLst>
              <a:path w="5842000" h="90804">
                <a:moveTo>
                  <a:pt x="5842000" y="0"/>
                </a:moveTo>
                <a:lnTo>
                  <a:pt x="0" y="0"/>
                </a:lnTo>
                <a:lnTo>
                  <a:pt x="0" y="90487"/>
                </a:lnTo>
                <a:lnTo>
                  <a:pt x="5842000" y="90487"/>
                </a:lnTo>
                <a:lnTo>
                  <a:pt x="5842000" y="0"/>
                </a:lnTo>
                <a:close/>
              </a:path>
            </a:pathLst>
          </a:custGeom>
          <a:solidFill>
            <a:srgbClr val="F9A059"/>
          </a:solidFill>
        </p:spPr>
        <p:txBody>
          <a:bodyPr wrap="square" lIns="0" tIns="0" rIns="0" bIns="0" rtlCol="0"/>
          <a:lstStyle/>
          <a:p/>
        </p:txBody>
      </p:sp>
      <p:sp>
        <p:nvSpPr>
          <p:cNvPr id="9" name="object 9"/>
          <p:cNvSpPr/>
          <p:nvPr/>
        </p:nvSpPr>
        <p:spPr>
          <a:xfrm>
            <a:off x="10071100" y="8108950"/>
            <a:ext cx="5842000" cy="90805"/>
          </a:xfrm>
          <a:custGeom>
            <a:avLst/>
            <a:gdLst/>
            <a:ahLst/>
            <a:cxnLst/>
            <a:rect l="l" t="t" r="r" b="b"/>
            <a:pathLst>
              <a:path w="5842000" h="90804">
                <a:moveTo>
                  <a:pt x="5842000" y="0"/>
                </a:moveTo>
                <a:lnTo>
                  <a:pt x="0" y="0"/>
                </a:lnTo>
                <a:lnTo>
                  <a:pt x="0" y="90487"/>
                </a:lnTo>
                <a:lnTo>
                  <a:pt x="5842000" y="90487"/>
                </a:lnTo>
                <a:lnTo>
                  <a:pt x="5842000" y="0"/>
                </a:lnTo>
                <a:close/>
              </a:path>
            </a:pathLst>
          </a:custGeom>
          <a:solidFill>
            <a:srgbClr val="F9A059"/>
          </a:solidFill>
        </p:spPr>
        <p:txBody>
          <a:bodyPr wrap="square" lIns="0" tIns="0" rIns="0" bIns="0" rtlCol="0"/>
          <a:lstStyle/>
          <a:p/>
        </p:txBody>
      </p:sp>
      <p:sp>
        <p:nvSpPr>
          <p:cNvPr id="10" name="object 10"/>
          <p:cNvSpPr/>
          <p:nvPr/>
        </p:nvSpPr>
        <p:spPr>
          <a:xfrm>
            <a:off x="10071100" y="4908550"/>
            <a:ext cx="5842000" cy="90805"/>
          </a:xfrm>
          <a:custGeom>
            <a:avLst/>
            <a:gdLst/>
            <a:ahLst/>
            <a:cxnLst/>
            <a:rect l="l" t="t" r="r" b="b"/>
            <a:pathLst>
              <a:path w="5842000" h="90804">
                <a:moveTo>
                  <a:pt x="5842000" y="0"/>
                </a:moveTo>
                <a:lnTo>
                  <a:pt x="0" y="0"/>
                </a:lnTo>
                <a:lnTo>
                  <a:pt x="0" y="90487"/>
                </a:lnTo>
                <a:lnTo>
                  <a:pt x="5842000" y="90487"/>
                </a:lnTo>
                <a:lnTo>
                  <a:pt x="5842000" y="0"/>
                </a:lnTo>
                <a:close/>
              </a:path>
            </a:pathLst>
          </a:custGeom>
          <a:solidFill>
            <a:srgbClr val="F9A059"/>
          </a:solidFill>
        </p:spPr>
        <p:txBody>
          <a:bodyPr wrap="square" lIns="0" tIns="0" rIns="0" bIns="0" rtlCol="0"/>
          <a:lstStyle/>
          <a:p/>
        </p:txBody>
      </p:sp>
      <p:sp>
        <p:nvSpPr>
          <p:cNvPr id="11" name="object 11"/>
          <p:cNvSpPr/>
          <p:nvPr/>
        </p:nvSpPr>
        <p:spPr>
          <a:xfrm>
            <a:off x="10071100" y="8905875"/>
            <a:ext cx="5842000" cy="90805"/>
          </a:xfrm>
          <a:custGeom>
            <a:avLst/>
            <a:gdLst/>
            <a:ahLst/>
            <a:cxnLst/>
            <a:rect l="l" t="t" r="r" b="b"/>
            <a:pathLst>
              <a:path w="5842000" h="90804">
                <a:moveTo>
                  <a:pt x="5842000" y="0"/>
                </a:moveTo>
                <a:lnTo>
                  <a:pt x="0" y="0"/>
                </a:lnTo>
                <a:lnTo>
                  <a:pt x="0" y="90487"/>
                </a:lnTo>
                <a:lnTo>
                  <a:pt x="5842000" y="90487"/>
                </a:lnTo>
                <a:lnTo>
                  <a:pt x="5842000" y="0"/>
                </a:lnTo>
                <a:close/>
              </a:path>
            </a:pathLst>
          </a:custGeom>
          <a:solidFill>
            <a:srgbClr val="F9A059"/>
          </a:solidFill>
        </p:spPr>
        <p:txBody>
          <a:bodyPr wrap="square" lIns="0" tIns="0" rIns="0" bIns="0" rtlCol="0"/>
          <a:lstStyle/>
          <a:p/>
        </p:txBody>
      </p:sp>
      <p:sp>
        <p:nvSpPr>
          <p:cNvPr id="12" name="object 12"/>
          <p:cNvSpPr/>
          <p:nvPr/>
        </p:nvSpPr>
        <p:spPr>
          <a:xfrm>
            <a:off x="2311400" y="1684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3" name="object 13"/>
          <p:cNvSpPr/>
          <p:nvPr/>
        </p:nvSpPr>
        <p:spPr>
          <a:xfrm>
            <a:off x="2311400" y="24780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4" name="object 14"/>
          <p:cNvSpPr/>
          <p:nvPr/>
        </p:nvSpPr>
        <p:spPr>
          <a:xfrm>
            <a:off x="2311400" y="32718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5" name="object 15"/>
          <p:cNvSpPr/>
          <p:nvPr/>
        </p:nvSpPr>
        <p:spPr>
          <a:xfrm>
            <a:off x="2311400" y="40655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6" name="object 16"/>
          <p:cNvSpPr/>
          <p:nvPr/>
        </p:nvSpPr>
        <p:spPr>
          <a:xfrm>
            <a:off x="2311400" y="4859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7" name="object 17"/>
          <p:cNvSpPr/>
          <p:nvPr/>
        </p:nvSpPr>
        <p:spPr>
          <a:xfrm>
            <a:off x="2311400" y="5640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8" name="object 18"/>
          <p:cNvSpPr/>
          <p:nvPr/>
        </p:nvSpPr>
        <p:spPr>
          <a:xfrm>
            <a:off x="2311400" y="64341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9" name="object 19"/>
          <p:cNvSpPr/>
          <p:nvPr/>
        </p:nvSpPr>
        <p:spPr>
          <a:xfrm>
            <a:off x="2311400" y="72278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20" name="object 20"/>
          <p:cNvSpPr/>
          <p:nvPr/>
        </p:nvSpPr>
        <p:spPr>
          <a:xfrm>
            <a:off x="2311400" y="80216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21" name="object 21"/>
          <p:cNvSpPr/>
          <p:nvPr/>
        </p:nvSpPr>
        <p:spPr>
          <a:xfrm>
            <a:off x="2311400" y="8815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22" name="object 22"/>
          <p:cNvSpPr txBox="1"/>
          <p:nvPr/>
        </p:nvSpPr>
        <p:spPr>
          <a:xfrm>
            <a:off x="3492500" y="1484434"/>
            <a:ext cx="4597400" cy="7569200"/>
          </a:xfrm>
          <a:prstGeom prst="rect">
            <a:avLst/>
          </a:prstGeom>
        </p:spPr>
        <p:txBody>
          <a:bodyPr wrap="square" lIns="0" tIns="12700" rIns="0" bIns="0" rtlCol="0" vert="horz">
            <a:spAutoFit/>
          </a:bodyPr>
          <a:lstStyle/>
          <a:p>
            <a:pPr marL="12700">
              <a:lnSpc>
                <a:spcPct val="100000"/>
              </a:lnSpc>
              <a:spcBef>
                <a:spcPts val="100"/>
              </a:spcBef>
            </a:pPr>
            <a:r>
              <a:rPr dirty="0" sz="3000" spc="-5" b="1">
                <a:solidFill>
                  <a:srgbClr val="373838"/>
                </a:solidFill>
                <a:latin typeface="Courier New"/>
                <a:cs typeface="Courier New"/>
              </a:rPr>
              <a:t>Creative/Flexible</a:t>
            </a:r>
            <a:endParaRPr sz="3000">
              <a:latin typeface="Courier New"/>
              <a:cs typeface="Courier New"/>
            </a:endParaRPr>
          </a:p>
          <a:p>
            <a:pPr marL="12700" marR="2291080">
              <a:lnSpc>
                <a:spcPct val="172200"/>
              </a:lnSpc>
            </a:pPr>
            <a:r>
              <a:rPr dirty="0" sz="3000" spc="-5" b="1">
                <a:solidFill>
                  <a:srgbClr val="373838"/>
                </a:solidFill>
                <a:latin typeface="Courier New"/>
                <a:cs typeface="Courier New"/>
              </a:rPr>
              <a:t>Wise  Simple  </a:t>
            </a:r>
            <a:r>
              <a:rPr dirty="0" sz="3000" spc="-5" b="1">
                <a:solidFill>
                  <a:srgbClr val="373838"/>
                </a:solidFill>
                <a:latin typeface="Courier New"/>
                <a:cs typeface="Courier New"/>
              </a:rPr>
              <a:t>Empathetic  </a:t>
            </a:r>
            <a:r>
              <a:rPr dirty="0" sz="3000" spc="-5" b="1">
                <a:solidFill>
                  <a:srgbClr val="373838"/>
                </a:solidFill>
                <a:latin typeface="Courier New"/>
                <a:cs typeface="Courier New"/>
              </a:rPr>
              <a:t>Dedicated  Humble</a:t>
            </a:r>
            <a:endParaRPr sz="3000">
              <a:latin typeface="Courier New"/>
              <a:cs typeface="Courier New"/>
            </a:endParaRPr>
          </a:p>
          <a:p>
            <a:pPr marL="12700" marR="5080">
              <a:lnSpc>
                <a:spcPct val="172200"/>
              </a:lnSpc>
            </a:pPr>
            <a:r>
              <a:rPr dirty="0" sz="3000" spc="-5" b="1">
                <a:solidFill>
                  <a:srgbClr val="373838"/>
                </a:solidFill>
                <a:latin typeface="Courier New"/>
                <a:cs typeface="Courier New"/>
              </a:rPr>
              <a:t>Collaborative  Persistent  Organized/Consistent </a:t>
            </a:r>
            <a:r>
              <a:rPr dirty="0" sz="3000" spc="-5" b="1">
                <a:solidFill>
                  <a:srgbClr val="373838"/>
                </a:solidFill>
                <a:latin typeface="Courier New"/>
                <a:cs typeface="Courier New"/>
              </a:rPr>
              <a:t> </a:t>
            </a:r>
            <a:r>
              <a:rPr dirty="0" sz="3000" spc="-5" b="1">
                <a:solidFill>
                  <a:srgbClr val="373838"/>
                </a:solidFill>
                <a:latin typeface="Courier New"/>
                <a:cs typeface="Courier New"/>
              </a:rPr>
              <a:t>Courageous</a:t>
            </a:r>
            <a:endParaRPr sz="3000">
              <a:latin typeface="Courier New"/>
              <a:cs typeface="Courier New"/>
            </a:endParaRPr>
          </a:p>
        </p:txBody>
      </p:sp>
      <p:sp>
        <p:nvSpPr>
          <p:cNvPr id="23" name="object 23"/>
          <p:cNvSpPr txBox="1"/>
          <p:nvPr/>
        </p:nvSpPr>
        <p:spPr>
          <a:xfrm>
            <a:off x="9763126" y="1580702"/>
            <a:ext cx="177800" cy="330200"/>
          </a:xfrm>
          <a:prstGeom prst="rect">
            <a:avLst/>
          </a:prstGeom>
        </p:spPr>
        <p:txBody>
          <a:bodyPr wrap="square" lIns="0" tIns="12700" rIns="0" bIns="0" rtlCol="0" vert="horz">
            <a:spAutoFit/>
          </a:bodyPr>
          <a:lstStyle/>
          <a:p>
            <a:pPr marL="12700">
              <a:lnSpc>
                <a:spcPct val="100000"/>
              </a:lnSpc>
              <a:spcBef>
                <a:spcPts val="100"/>
              </a:spcBef>
            </a:pPr>
            <a:r>
              <a:rPr dirty="0" sz="2000" spc="-5" b="1">
                <a:solidFill>
                  <a:srgbClr val="373838"/>
                </a:solidFill>
                <a:latin typeface="Courier New"/>
                <a:cs typeface="Courier New"/>
              </a:rPr>
              <a:t>1</a:t>
            </a:r>
            <a:endParaRPr sz="2000">
              <a:latin typeface="Courier New"/>
              <a:cs typeface="Courier New"/>
            </a:endParaRPr>
          </a:p>
        </p:txBody>
      </p:sp>
      <p:sp>
        <p:nvSpPr>
          <p:cNvPr id="24" name="object 24"/>
          <p:cNvSpPr txBox="1"/>
          <p:nvPr/>
        </p:nvSpPr>
        <p:spPr>
          <a:xfrm>
            <a:off x="9763126" y="5578028"/>
            <a:ext cx="177800" cy="330200"/>
          </a:xfrm>
          <a:prstGeom prst="rect">
            <a:avLst/>
          </a:prstGeom>
        </p:spPr>
        <p:txBody>
          <a:bodyPr wrap="square" lIns="0" tIns="12700" rIns="0" bIns="0" rtlCol="0" vert="horz">
            <a:spAutoFit/>
          </a:bodyPr>
          <a:lstStyle/>
          <a:p>
            <a:pPr marL="12700">
              <a:lnSpc>
                <a:spcPct val="100000"/>
              </a:lnSpc>
              <a:spcBef>
                <a:spcPts val="100"/>
              </a:spcBef>
            </a:pPr>
            <a:r>
              <a:rPr dirty="0" sz="2000" spc="-5" b="1">
                <a:solidFill>
                  <a:srgbClr val="373838"/>
                </a:solidFill>
                <a:latin typeface="Courier New"/>
                <a:cs typeface="Courier New"/>
              </a:rPr>
              <a:t>1</a:t>
            </a:r>
            <a:endParaRPr sz="2000">
              <a:latin typeface="Courier New"/>
              <a:cs typeface="Courier New"/>
            </a:endParaRPr>
          </a:p>
        </p:txBody>
      </p:sp>
      <p:sp>
        <p:nvSpPr>
          <p:cNvPr id="25" name="object 25"/>
          <p:cNvSpPr txBox="1"/>
          <p:nvPr/>
        </p:nvSpPr>
        <p:spPr>
          <a:xfrm>
            <a:off x="9763126" y="3174553"/>
            <a:ext cx="177800" cy="330200"/>
          </a:xfrm>
          <a:prstGeom prst="rect">
            <a:avLst/>
          </a:prstGeom>
        </p:spPr>
        <p:txBody>
          <a:bodyPr wrap="square" lIns="0" tIns="12700" rIns="0" bIns="0" rtlCol="0" vert="horz">
            <a:spAutoFit/>
          </a:bodyPr>
          <a:lstStyle/>
          <a:p>
            <a:pPr marL="12700">
              <a:lnSpc>
                <a:spcPct val="100000"/>
              </a:lnSpc>
              <a:spcBef>
                <a:spcPts val="100"/>
              </a:spcBef>
            </a:pPr>
            <a:r>
              <a:rPr dirty="0" sz="2000" spc="-5" b="1">
                <a:solidFill>
                  <a:srgbClr val="373838"/>
                </a:solidFill>
                <a:latin typeface="Courier New"/>
                <a:cs typeface="Courier New"/>
              </a:rPr>
              <a:t>1</a:t>
            </a:r>
            <a:endParaRPr sz="2000">
              <a:latin typeface="Courier New"/>
              <a:cs typeface="Courier New"/>
            </a:endParaRPr>
          </a:p>
        </p:txBody>
      </p:sp>
      <p:sp>
        <p:nvSpPr>
          <p:cNvPr id="26" name="object 26"/>
          <p:cNvSpPr txBox="1"/>
          <p:nvPr/>
        </p:nvSpPr>
        <p:spPr>
          <a:xfrm>
            <a:off x="9763126" y="7171877"/>
            <a:ext cx="177800" cy="330200"/>
          </a:xfrm>
          <a:prstGeom prst="rect">
            <a:avLst/>
          </a:prstGeom>
        </p:spPr>
        <p:txBody>
          <a:bodyPr wrap="square" lIns="0" tIns="12700" rIns="0" bIns="0" rtlCol="0" vert="horz">
            <a:spAutoFit/>
          </a:bodyPr>
          <a:lstStyle/>
          <a:p>
            <a:pPr marL="12700">
              <a:lnSpc>
                <a:spcPct val="100000"/>
              </a:lnSpc>
              <a:spcBef>
                <a:spcPts val="100"/>
              </a:spcBef>
            </a:pPr>
            <a:r>
              <a:rPr dirty="0" sz="2000" spc="-5" b="1">
                <a:solidFill>
                  <a:srgbClr val="373838"/>
                </a:solidFill>
                <a:latin typeface="Courier New"/>
                <a:cs typeface="Courier New"/>
              </a:rPr>
              <a:t>1</a:t>
            </a:r>
            <a:endParaRPr sz="2000">
              <a:latin typeface="Courier New"/>
              <a:cs typeface="Courier New"/>
            </a:endParaRPr>
          </a:p>
        </p:txBody>
      </p:sp>
      <p:sp>
        <p:nvSpPr>
          <p:cNvPr id="27" name="object 27"/>
          <p:cNvSpPr txBox="1"/>
          <p:nvPr/>
        </p:nvSpPr>
        <p:spPr>
          <a:xfrm>
            <a:off x="9756776" y="2377627"/>
            <a:ext cx="177800" cy="330200"/>
          </a:xfrm>
          <a:prstGeom prst="rect">
            <a:avLst/>
          </a:prstGeom>
        </p:spPr>
        <p:txBody>
          <a:bodyPr wrap="square" lIns="0" tIns="12700" rIns="0" bIns="0" rtlCol="0" vert="horz">
            <a:spAutoFit/>
          </a:bodyPr>
          <a:lstStyle/>
          <a:p>
            <a:pPr marL="12700">
              <a:lnSpc>
                <a:spcPct val="100000"/>
              </a:lnSpc>
              <a:spcBef>
                <a:spcPts val="100"/>
              </a:spcBef>
            </a:pPr>
            <a:r>
              <a:rPr dirty="0" sz="2000" spc="-5" b="1">
                <a:solidFill>
                  <a:srgbClr val="373838"/>
                </a:solidFill>
                <a:latin typeface="Courier New"/>
                <a:cs typeface="Courier New"/>
              </a:rPr>
              <a:t>1</a:t>
            </a:r>
            <a:endParaRPr sz="2000">
              <a:latin typeface="Courier New"/>
              <a:cs typeface="Courier New"/>
            </a:endParaRPr>
          </a:p>
        </p:txBody>
      </p:sp>
      <p:sp>
        <p:nvSpPr>
          <p:cNvPr id="28" name="object 28"/>
          <p:cNvSpPr txBox="1"/>
          <p:nvPr/>
        </p:nvSpPr>
        <p:spPr>
          <a:xfrm>
            <a:off x="9756776" y="6374952"/>
            <a:ext cx="177800" cy="330200"/>
          </a:xfrm>
          <a:prstGeom prst="rect">
            <a:avLst/>
          </a:prstGeom>
        </p:spPr>
        <p:txBody>
          <a:bodyPr wrap="square" lIns="0" tIns="12700" rIns="0" bIns="0" rtlCol="0" vert="horz">
            <a:spAutoFit/>
          </a:bodyPr>
          <a:lstStyle/>
          <a:p>
            <a:pPr marL="12700">
              <a:lnSpc>
                <a:spcPct val="100000"/>
              </a:lnSpc>
              <a:spcBef>
                <a:spcPts val="100"/>
              </a:spcBef>
            </a:pPr>
            <a:r>
              <a:rPr dirty="0" sz="2000" spc="-5" b="1">
                <a:solidFill>
                  <a:srgbClr val="373838"/>
                </a:solidFill>
                <a:latin typeface="Courier New"/>
                <a:cs typeface="Courier New"/>
              </a:rPr>
              <a:t>1</a:t>
            </a:r>
            <a:endParaRPr sz="2000">
              <a:latin typeface="Courier New"/>
              <a:cs typeface="Courier New"/>
            </a:endParaRPr>
          </a:p>
        </p:txBody>
      </p:sp>
      <p:sp>
        <p:nvSpPr>
          <p:cNvPr id="29" name="object 29"/>
          <p:cNvSpPr txBox="1"/>
          <p:nvPr/>
        </p:nvSpPr>
        <p:spPr>
          <a:xfrm>
            <a:off x="9756776" y="3971478"/>
            <a:ext cx="177800" cy="330200"/>
          </a:xfrm>
          <a:prstGeom prst="rect">
            <a:avLst/>
          </a:prstGeom>
        </p:spPr>
        <p:txBody>
          <a:bodyPr wrap="square" lIns="0" tIns="12700" rIns="0" bIns="0" rtlCol="0" vert="horz">
            <a:spAutoFit/>
          </a:bodyPr>
          <a:lstStyle/>
          <a:p>
            <a:pPr marL="12700">
              <a:lnSpc>
                <a:spcPct val="100000"/>
              </a:lnSpc>
              <a:spcBef>
                <a:spcPts val="100"/>
              </a:spcBef>
            </a:pPr>
            <a:r>
              <a:rPr dirty="0" sz="2000" spc="-5" b="1">
                <a:solidFill>
                  <a:srgbClr val="373838"/>
                </a:solidFill>
                <a:latin typeface="Courier New"/>
                <a:cs typeface="Courier New"/>
              </a:rPr>
              <a:t>1</a:t>
            </a:r>
            <a:endParaRPr sz="2000">
              <a:latin typeface="Courier New"/>
              <a:cs typeface="Courier New"/>
            </a:endParaRPr>
          </a:p>
        </p:txBody>
      </p:sp>
      <p:sp>
        <p:nvSpPr>
          <p:cNvPr id="30" name="object 30"/>
          <p:cNvSpPr txBox="1"/>
          <p:nvPr/>
        </p:nvSpPr>
        <p:spPr>
          <a:xfrm>
            <a:off x="9756776" y="7968802"/>
            <a:ext cx="177800" cy="330200"/>
          </a:xfrm>
          <a:prstGeom prst="rect">
            <a:avLst/>
          </a:prstGeom>
        </p:spPr>
        <p:txBody>
          <a:bodyPr wrap="square" lIns="0" tIns="12700" rIns="0" bIns="0" rtlCol="0" vert="horz">
            <a:spAutoFit/>
          </a:bodyPr>
          <a:lstStyle/>
          <a:p>
            <a:pPr marL="12700">
              <a:lnSpc>
                <a:spcPct val="100000"/>
              </a:lnSpc>
              <a:spcBef>
                <a:spcPts val="100"/>
              </a:spcBef>
            </a:pPr>
            <a:r>
              <a:rPr dirty="0" sz="2000" spc="-5" b="1">
                <a:solidFill>
                  <a:srgbClr val="373838"/>
                </a:solidFill>
                <a:latin typeface="Courier New"/>
                <a:cs typeface="Courier New"/>
              </a:rPr>
              <a:t>1</a:t>
            </a:r>
            <a:endParaRPr sz="2000">
              <a:latin typeface="Courier New"/>
              <a:cs typeface="Courier New"/>
            </a:endParaRPr>
          </a:p>
        </p:txBody>
      </p:sp>
      <p:sp>
        <p:nvSpPr>
          <p:cNvPr id="31" name="object 31"/>
          <p:cNvSpPr txBox="1"/>
          <p:nvPr/>
        </p:nvSpPr>
        <p:spPr>
          <a:xfrm>
            <a:off x="9756776" y="4768403"/>
            <a:ext cx="177800" cy="330200"/>
          </a:xfrm>
          <a:prstGeom prst="rect">
            <a:avLst/>
          </a:prstGeom>
        </p:spPr>
        <p:txBody>
          <a:bodyPr wrap="square" lIns="0" tIns="12700" rIns="0" bIns="0" rtlCol="0" vert="horz">
            <a:spAutoFit/>
          </a:bodyPr>
          <a:lstStyle/>
          <a:p>
            <a:pPr marL="12700">
              <a:lnSpc>
                <a:spcPct val="100000"/>
              </a:lnSpc>
              <a:spcBef>
                <a:spcPts val="100"/>
              </a:spcBef>
            </a:pPr>
            <a:r>
              <a:rPr dirty="0" sz="2000" spc="-5" b="1">
                <a:solidFill>
                  <a:srgbClr val="373838"/>
                </a:solidFill>
                <a:latin typeface="Courier New"/>
                <a:cs typeface="Courier New"/>
              </a:rPr>
              <a:t>1</a:t>
            </a:r>
            <a:endParaRPr sz="2000">
              <a:latin typeface="Courier New"/>
              <a:cs typeface="Courier New"/>
            </a:endParaRPr>
          </a:p>
        </p:txBody>
      </p:sp>
      <p:sp>
        <p:nvSpPr>
          <p:cNvPr id="32" name="object 32"/>
          <p:cNvSpPr txBox="1"/>
          <p:nvPr/>
        </p:nvSpPr>
        <p:spPr>
          <a:xfrm>
            <a:off x="9756776" y="8765727"/>
            <a:ext cx="177800" cy="330200"/>
          </a:xfrm>
          <a:prstGeom prst="rect">
            <a:avLst/>
          </a:prstGeom>
        </p:spPr>
        <p:txBody>
          <a:bodyPr wrap="square" lIns="0" tIns="12700" rIns="0" bIns="0" rtlCol="0" vert="horz">
            <a:spAutoFit/>
          </a:bodyPr>
          <a:lstStyle/>
          <a:p>
            <a:pPr marL="12700">
              <a:lnSpc>
                <a:spcPct val="100000"/>
              </a:lnSpc>
              <a:spcBef>
                <a:spcPts val="100"/>
              </a:spcBef>
            </a:pPr>
            <a:r>
              <a:rPr dirty="0" sz="2000" spc="-5" b="1">
                <a:solidFill>
                  <a:srgbClr val="373838"/>
                </a:solidFill>
                <a:latin typeface="Courier New"/>
                <a:cs typeface="Courier New"/>
              </a:rPr>
              <a:t>1</a:t>
            </a:r>
            <a:endParaRPr sz="2000">
              <a:latin typeface="Courier New"/>
              <a:cs typeface="Courier New"/>
            </a:endParaRPr>
          </a:p>
        </p:txBody>
      </p:sp>
      <p:sp>
        <p:nvSpPr>
          <p:cNvPr id="33" name="object 33"/>
          <p:cNvSpPr txBox="1">
            <a:spLocks noGrp="1"/>
          </p:cNvSpPr>
          <p:nvPr>
            <p:ph type="title"/>
          </p:nvPr>
        </p:nvSpPr>
        <p:spPr>
          <a:xfrm>
            <a:off x="3192310" y="444684"/>
            <a:ext cx="7226300" cy="711200"/>
          </a:xfrm>
          <a:prstGeom prst="rect"/>
        </p:spPr>
        <p:txBody>
          <a:bodyPr wrap="square" lIns="0" tIns="12700" rIns="0" bIns="0" rtlCol="0" vert="horz">
            <a:spAutoFit/>
          </a:bodyPr>
          <a:lstStyle/>
          <a:p>
            <a:pPr marL="12700">
              <a:lnSpc>
                <a:spcPct val="100000"/>
              </a:lnSpc>
              <a:spcBef>
                <a:spcPts val="100"/>
              </a:spcBef>
            </a:pPr>
            <a:r>
              <a:rPr dirty="0" spc="-5"/>
              <a:t>Self-Analysis</a:t>
            </a:r>
            <a:r>
              <a:rPr dirty="0" spc="-15"/>
              <a:t> </a:t>
            </a:r>
            <a:r>
              <a:rPr dirty="0" spc="-5"/>
              <a:t>Ranking</a:t>
            </a:r>
          </a:p>
        </p:txBody>
      </p:sp>
      <p:sp>
        <p:nvSpPr>
          <p:cNvPr id="34" name="object 34"/>
          <p:cNvSpPr/>
          <p:nvPr/>
        </p:nvSpPr>
        <p:spPr>
          <a:xfrm>
            <a:off x="9607550" y="1528762"/>
            <a:ext cx="469900" cy="469900"/>
          </a:xfrm>
          <a:custGeom>
            <a:avLst/>
            <a:gdLst/>
            <a:ahLst/>
            <a:cxnLst/>
            <a:rect l="l" t="t" r="r" b="b"/>
            <a:pathLst>
              <a:path w="469900" h="469900">
                <a:moveTo>
                  <a:pt x="234950" y="469900"/>
                </a:moveTo>
                <a:lnTo>
                  <a:pt x="282299" y="465127"/>
                </a:lnTo>
                <a:lnTo>
                  <a:pt x="326401" y="451439"/>
                </a:lnTo>
                <a:lnTo>
                  <a:pt x="366311" y="429780"/>
                </a:lnTo>
                <a:lnTo>
                  <a:pt x="401083" y="401092"/>
                </a:lnTo>
                <a:lnTo>
                  <a:pt x="429773" y="366322"/>
                </a:lnTo>
                <a:lnTo>
                  <a:pt x="451435" y="326412"/>
                </a:lnTo>
                <a:lnTo>
                  <a:pt x="465126" y="282306"/>
                </a:lnTo>
                <a:lnTo>
                  <a:pt x="469900" y="234950"/>
                </a:lnTo>
                <a:lnTo>
                  <a:pt x="465126" y="187593"/>
                </a:lnTo>
                <a:lnTo>
                  <a:pt x="451435" y="143487"/>
                </a:lnTo>
                <a:lnTo>
                  <a:pt x="429773" y="103577"/>
                </a:lnTo>
                <a:lnTo>
                  <a:pt x="401083" y="68807"/>
                </a:lnTo>
                <a:lnTo>
                  <a:pt x="366311" y="40119"/>
                </a:lnTo>
                <a:lnTo>
                  <a:pt x="326401" y="18460"/>
                </a:lnTo>
                <a:lnTo>
                  <a:pt x="282299" y="4772"/>
                </a:lnTo>
                <a:lnTo>
                  <a:pt x="234950" y="0"/>
                </a:lnTo>
                <a:lnTo>
                  <a:pt x="187600" y="4772"/>
                </a:lnTo>
                <a:lnTo>
                  <a:pt x="143498" y="18460"/>
                </a:lnTo>
                <a:lnTo>
                  <a:pt x="103588" y="40119"/>
                </a:lnTo>
                <a:lnTo>
                  <a:pt x="68816" y="68807"/>
                </a:lnTo>
                <a:lnTo>
                  <a:pt x="40126" y="103577"/>
                </a:lnTo>
                <a:lnTo>
                  <a:pt x="18464" y="143487"/>
                </a:lnTo>
                <a:lnTo>
                  <a:pt x="4773" y="187593"/>
                </a:lnTo>
                <a:lnTo>
                  <a:pt x="0" y="234950"/>
                </a:lnTo>
                <a:lnTo>
                  <a:pt x="4773" y="282306"/>
                </a:lnTo>
                <a:lnTo>
                  <a:pt x="18464" y="326412"/>
                </a:lnTo>
                <a:lnTo>
                  <a:pt x="40126" y="366322"/>
                </a:lnTo>
                <a:lnTo>
                  <a:pt x="68816" y="401092"/>
                </a:lnTo>
                <a:lnTo>
                  <a:pt x="103588" y="429780"/>
                </a:lnTo>
                <a:lnTo>
                  <a:pt x="143498" y="451439"/>
                </a:lnTo>
                <a:lnTo>
                  <a:pt x="187600" y="465127"/>
                </a:lnTo>
                <a:lnTo>
                  <a:pt x="234950" y="469900"/>
                </a:lnTo>
                <a:close/>
              </a:path>
            </a:pathLst>
          </a:custGeom>
          <a:ln w="63500">
            <a:solidFill>
              <a:srgbClr val="F9A059"/>
            </a:solidFill>
          </a:ln>
        </p:spPr>
        <p:txBody>
          <a:bodyPr wrap="square" lIns="0" tIns="0" rIns="0" bIns="0" rtlCol="0"/>
          <a:lstStyle/>
          <a:p/>
        </p:txBody>
      </p:sp>
      <p:sp>
        <p:nvSpPr>
          <p:cNvPr id="35" name="object 35"/>
          <p:cNvSpPr/>
          <p:nvPr/>
        </p:nvSpPr>
        <p:spPr>
          <a:xfrm>
            <a:off x="9607550" y="5526087"/>
            <a:ext cx="469900" cy="469900"/>
          </a:xfrm>
          <a:custGeom>
            <a:avLst/>
            <a:gdLst/>
            <a:ahLst/>
            <a:cxnLst/>
            <a:rect l="l" t="t" r="r" b="b"/>
            <a:pathLst>
              <a:path w="469900" h="469900">
                <a:moveTo>
                  <a:pt x="234950" y="469900"/>
                </a:moveTo>
                <a:lnTo>
                  <a:pt x="282299" y="465127"/>
                </a:lnTo>
                <a:lnTo>
                  <a:pt x="326401" y="451439"/>
                </a:lnTo>
                <a:lnTo>
                  <a:pt x="366311" y="429780"/>
                </a:lnTo>
                <a:lnTo>
                  <a:pt x="401083" y="401092"/>
                </a:lnTo>
                <a:lnTo>
                  <a:pt x="429773" y="366322"/>
                </a:lnTo>
                <a:lnTo>
                  <a:pt x="451435" y="326412"/>
                </a:lnTo>
                <a:lnTo>
                  <a:pt x="465126" y="282306"/>
                </a:lnTo>
                <a:lnTo>
                  <a:pt x="469900" y="234950"/>
                </a:lnTo>
                <a:lnTo>
                  <a:pt x="465126" y="187593"/>
                </a:lnTo>
                <a:lnTo>
                  <a:pt x="451435" y="143487"/>
                </a:lnTo>
                <a:lnTo>
                  <a:pt x="429773" y="103577"/>
                </a:lnTo>
                <a:lnTo>
                  <a:pt x="401083" y="68807"/>
                </a:lnTo>
                <a:lnTo>
                  <a:pt x="366311" y="40119"/>
                </a:lnTo>
                <a:lnTo>
                  <a:pt x="326401" y="18460"/>
                </a:lnTo>
                <a:lnTo>
                  <a:pt x="282299" y="4772"/>
                </a:lnTo>
                <a:lnTo>
                  <a:pt x="234950" y="0"/>
                </a:lnTo>
                <a:lnTo>
                  <a:pt x="187600" y="4772"/>
                </a:lnTo>
                <a:lnTo>
                  <a:pt x="143498" y="18460"/>
                </a:lnTo>
                <a:lnTo>
                  <a:pt x="103588" y="40119"/>
                </a:lnTo>
                <a:lnTo>
                  <a:pt x="68816" y="68807"/>
                </a:lnTo>
                <a:lnTo>
                  <a:pt x="40126" y="103577"/>
                </a:lnTo>
                <a:lnTo>
                  <a:pt x="18464" y="143487"/>
                </a:lnTo>
                <a:lnTo>
                  <a:pt x="4773" y="187593"/>
                </a:lnTo>
                <a:lnTo>
                  <a:pt x="0" y="234950"/>
                </a:lnTo>
                <a:lnTo>
                  <a:pt x="4773" y="282306"/>
                </a:lnTo>
                <a:lnTo>
                  <a:pt x="18464" y="326412"/>
                </a:lnTo>
                <a:lnTo>
                  <a:pt x="40126" y="366322"/>
                </a:lnTo>
                <a:lnTo>
                  <a:pt x="68816" y="401092"/>
                </a:lnTo>
                <a:lnTo>
                  <a:pt x="103588" y="429780"/>
                </a:lnTo>
                <a:lnTo>
                  <a:pt x="143498" y="451439"/>
                </a:lnTo>
                <a:lnTo>
                  <a:pt x="187600" y="465127"/>
                </a:lnTo>
                <a:lnTo>
                  <a:pt x="234950" y="469900"/>
                </a:lnTo>
                <a:close/>
              </a:path>
            </a:pathLst>
          </a:custGeom>
          <a:ln w="63500">
            <a:solidFill>
              <a:srgbClr val="F9A059"/>
            </a:solidFill>
          </a:ln>
        </p:spPr>
        <p:txBody>
          <a:bodyPr wrap="square" lIns="0" tIns="0" rIns="0" bIns="0" rtlCol="0"/>
          <a:lstStyle/>
          <a:p/>
        </p:txBody>
      </p:sp>
      <p:sp>
        <p:nvSpPr>
          <p:cNvPr id="36" name="object 36"/>
          <p:cNvSpPr/>
          <p:nvPr/>
        </p:nvSpPr>
        <p:spPr>
          <a:xfrm>
            <a:off x="9607550" y="3122612"/>
            <a:ext cx="469900" cy="469900"/>
          </a:xfrm>
          <a:custGeom>
            <a:avLst/>
            <a:gdLst/>
            <a:ahLst/>
            <a:cxnLst/>
            <a:rect l="l" t="t" r="r" b="b"/>
            <a:pathLst>
              <a:path w="469900" h="469900">
                <a:moveTo>
                  <a:pt x="234950" y="469900"/>
                </a:moveTo>
                <a:lnTo>
                  <a:pt x="282299" y="465127"/>
                </a:lnTo>
                <a:lnTo>
                  <a:pt x="326401" y="451439"/>
                </a:lnTo>
                <a:lnTo>
                  <a:pt x="366311" y="429780"/>
                </a:lnTo>
                <a:lnTo>
                  <a:pt x="401083" y="401092"/>
                </a:lnTo>
                <a:lnTo>
                  <a:pt x="429773" y="366322"/>
                </a:lnTo>
                <a:lnTo>
                  <a:pt x="451435" y="326412"/>
                </a:lnTo>
                <a:lnTo>
                  <a:pt x="465126" y="282306"/>
                </a:lnTo>
                <a:lnTo>
                  <a:pt x="469900" y="234950"/>
                </a:lnTo>
                <a:lnTo>
                  <a:pt x="465126" y="187593"/>
                </a:lnTo>
                <a:lnTo>
                  <a:pt x="451435" y="143487"/>
                </a:lnTo>
                <a:lnTo>
                  <a:pt x="429773" y="103577"/>
                </a:lnTo>
                <a:lnTo>
                  <a:pt x="401083" y="68807"/>
                </a:lnTo>
                <a:lnTo>
                  <a:pt x="366311" y="40119"/>
                </a:lnTo>
                <a:lnTo>
                  <a:pt x="326401" y="18460"/>
                </a:lnTo>
                <a:lnTo>
                  <a:pt x="282299" y="4772"/>
                </a:lnTo>
                <a:lnTo>
                  <a:pt x="234950" y="0"/>
                </a:lnTo>
                <a:lnTo>
                  <a:pt x="187600" y="4772"/>
                </a:lnTo>
                <a:lnTo>
                  <a:pt x="143498" y="18460"/>
                </a:lnTo>
                <a:lnTo>
                  <a:pt x="103588" y="40119"/>
                </a:lnTo>
                <a:lnTo>
                  <a:pt x="68816" y="68807"/>
                </a:lnTo>
                <a:lnTo>
                  <a:pt x="40126" y="103577"/>
                </a:lnTo>
                <a:lnTo>
                  <a:pt x="18464" y="143487"/>
                </a:lnTo>
                <a:lnTo>
                  <a:pt x="4773" y="187593"/>
                </a:lnTo>
                <a:lnTo>
                  <a:pt x="0" y="234950"/>
                </a:lnTo>
                <a:lnTo>
                  <a:pt x="4773" y="282306"/>
                </a:lnTo>
                <a:lnTo>
                  <a:pt x="18464" y="326412"/>
                </a:lnTo>
                <a:lnTo>
                  <a:pt x="40126" y="366322"/>
                </a:lnTo>
                <a:lnTo>
                  <a:pt x="68816" y="401092"/>
                </a:lnTo>
                <a:lnTo>
                  <a:pt x="103588" y="429780"/>
                </a:lnTo>
                <a:lnTo>
                  <a:pt x="143498" y="451439"/>
                </a:lnTo>
                <a:lnTo>
                  <a:pt x="187600" y="465127"/>
                </a:lnTo>
                <a:lnTo>
                  <a:pt x="234950" y="469900"/>
                </a:lnTo>
                <a:close/>
              </a:path>
            </a:pathLst>
          </a:custGeom>
          <a:ln w="63500">
            <a:solidFill>
              <a:srgbClr val="F9A059"/>
            </a:solidFill>
          </a:ln>
        </p:spPr>
        <p:txBody>
          <a:bodyPr wrap="square" lIns="0" tIns="0" rIns="0" bIns="0" rtlCol="0"/>
          <a:lstStyle/>
          <a:p/>
        </p:txBody>
      </p:sp>
      <p:sp>
        <p:nvSpPr>
          <p:cNvPr id="37" name="object 37"/>
          <p:cNvSpPr/>
          <p:nvPr/>
        </p:nvSpPr>
        <p:spPr>
          <a:xfrm>
            <a:off x="9607550" y="7119937"/>
            <a:ext cx="469900" cy="469900"/>
          </a:xfrm>
          <a:custGeom>
            <a:avLst/>
            <a:gdLst/>
            <a:ahLst/>
            <a:cxnLst/>
            <a:rect l="l" t="t" r="r" b="b"/>
            <a:pathLst>
              <a:path w="469900" h="469900">
                <a:moveTo>
                  <a:pt x="234950" y="469900"/>
                </a:moveTo>
                <a:lnTo>
                  <a:pt x="282299" y="465127"/>
                </a:lnTo>
                <a:lnTo>
                  <a:pt x="326401" y="451439"/>
                </a:lnTo>
                <a:lnTo>
                  <a:pt x="366311" y="429780"/>
                </a:lnTo>
                <a:lnTo>
                  <a:pt x="401083" y="401092"/>
                </a:lnTo>
                <a:lnTo>
                  <a:pt x="429773" y="366322"/>
                </a:lnTo>
                <a:lnTo>
                  <a:pt x="451435" y="326412"/>
                </a:lnTo>
                <a:lnTo>
                  <a:pt x="465126" y="282306"/>
                </a:lnTo>
                <a:lnTo>
                  <a:pt x="469900" y="234950"/>
                </a:lnTo>
                <a:lnTo>
                  <a:pt x="465126" y="187593"/>
                </a:lnTo>
                <a:lnTo>
                  <a:pt x="451435" y="143487"/>
                </a:lnTo>
                <a:lnTo>
                  <a:pt x="429773" y="103577"/>
                </a:lnTo>
                <a:lnTo>
                  <a:pt x="401083" y="68807"/>
                </a:lnTo>
                <a:lnTo>
                  <a:pt x="366311" y="40119"/>
                </a:lnTo>
                <a:lnTo>
                  <a:pt x="326401" y="18460"/>
                </a:lnTo>
                <a:lnTo>
                  <a:pt x="282299" y="4772"/>
                </a:lnTo>
                <a:lnTo>
                  <a:pt x="234950" y="0"/>
                </a:lnTo>
                <a:lnTo>
                  <a:pt x="187600" y="4772"/>
                </a:lnTo>
                <a:lnTo>
                  <a:pt x="143498" y="18460"/>
                </a:lnTo>
                <a:lnTo>
                  <a:pt x="103588" y="40119"/>
                </a:lnTo>
                <a:lnTo>
                  <a:pt x="68816" y="68807"/>
                </a:lnTo>
                <a:lnTo>
                  <a:pt x="40126" y="103577"/>
                </a:lnTo>
                <a:lnTo>
                  <a:pt x="18464" y="143487"/>
                </a:lnTo>
                <a:lnTo>
                  <a:pt x="4773" y="187593"/>
                </a:lnTo>
                <a:lnTo>
                  <a:pt x="0" y="234950"/>
                </a:lnTo>
                <a:lnTo>
                  <a:pt x="4773" y="282306"/>
                </a:lnTo>
                <a:lnTo>
                  <a:pt x="18464" y="326412"/>
                </a:lnTo>
                <a:lnTo>
                  <a:pt x="40126" y="366322"/>
                </a:lnTo>
                <a:lnTo>
                  <a:pt x="68816" y="401092"/>
                </a:lnTo>
                <a:lnTo>
                  <a:pt x="103588" y="429780"/>
                </a:lnTo>
                <a:lnTo>
                  <a:pt x="143498" y="451439"/>
                </a:lnTo>
                <a:lnTo>
                  <a:pt x="187600" y="465127"/>
                </a:lnTo>
                <a:lnTo>
                  <a:pt x="234950" y="469900"/>
                </a:lnTo>
                <a:close/>
              </a:path>
            </a:pathLst>
          </a:custGeom>
          <a:ln w="63500">
            <a:solidFill>
              <a:srgbClr val="F9A059"/>
            </a:solidFill>
          </a:ln>
        </p:spPr>
        <p:txBody>
          <a:bodyPr wrap="square" lIns="0" tIns="0" rIns="0" bIns="0" rtlCol="0"/>
          <a:lstStyle/>
          <a:p/>
        </p:txBody>
      </p:sp>
      <p:sp>
        <p:nvSpPr>
          <p:cNvPr id="38" name="object 38"/>
          <p:cNvSpPr/>
          <p:nvPr/>
        </p:nvSpPr>
        <p:spPr>
          <a:xfrm>
            <a:off x="9601200" y="2325687"/>
            <a:ext cx="469900" cy="469900"/>
          </a:xfrm>
          <a:custGeom>
            <a:avLst/>
            <a:gdLst/>
            <a:ahLst/>
            <a:cxnLst/>
            <a:rect l="l" t="t" r="r" b="b"/>
            <a:pathLst>
              <a:path w="469900" h="469900">
                <a:moveTo>
                  <a:pt x="234950" y="469900"/>
                </a:moveTo>
                <a:lnTo>
                  <a:pt x="282299" y="465127"/>
                </a:lnTo>
                <a:lnTo>
                  <a:pt x="326401" y="451439"/>
                </a:lnTo>
                <a:lnTo>
                  <a:pt x="366311" y="429780"/>
                </a:lnTo>
                <a:lnTo>
                  <a:pt x="401083" y="401092"/>
                </a:lnTo>
                <a:lnTo>
                  <a:pt x="429773" y="366322"/>
                </a:lnTo>
                <a:lnTo>
                  <a:pt x="451435" y="326412"/>
                </a:lnTo>
                <a:lnTo>
                  <a:pt x="465126" y="282306"/>
                </a:lnTo>
                <a:lnTo>
                  <a:pt x="469900" y="234950"/>
                </a:lnTo>
                <a:lnTo>
                  <a:pt x="465126" y="187593"/>
                </a:lnTo>
                <a:lnTo>
                  <a:pt x="451435" y="143487"/>
                </a:lnTo>
                <a:lnTo>
                  <a:pt x="429773" y="103577"/>
                </a:lnTo>
                <a:lnTo>
                  <a:pt x="401083" y="68807"/>
                </a:lnTo>
                <a:lnTo>
                  <a:pt x="366311" y="40119"/>
                </a:lnTo>
                <a:lnTo>
                  <a:pt x="326401" y="18460"/>
                </a:lnTo>
                <a:lnTo>
                  <a:pt x="282299" y="4772"/>
                </a:lnTo>
                <a:lnTo>
                  <a:pt x="234950" y="0"/>
                </a:lnTo>
                <a:lnTo>
                  <a:pt x="187600" y="4772"/>
                </a:lnTo>
                <a:lnTo>
                  <a:pt x="143498" y="18460"/>
                </a:lnTo>
                <a:lnTo>
                  <a:pt x="103588" y="40119"/>
                </a:lnTo>
                <a:lnTo>
                  <a:pt x="68816" y="68807"/>
                </a:lnTo>
                <a:lnTo>
                  <a:pt x="40126" y="103577"/>
                </a:lnTo>
                <a:lnTo>
                  <a:pt x="18464" y="143487"/>
                </a:lnTo>
                <a:lnTo>
                  <a:pt x="4773" y="187593"/>
                </a:lnTo>
                <a:lnTo>
                  <a:pt x="0" y="234950"/>
                </a:lnTo>
                <a:lnTo>
                  <a:pt x="4773" y="282306"/>
                </a:lnTo>
                <a:lnTo>
                  <a:pt x="18464" y="326412"/>
                </a:lnTo>
                <a:lnTo>
                  <a:pt x="40126" y="366322"/>
                </a:lnTo>
                <a:lnTo>
                  <a:pt x="68816" y="401092"/>
                </a:lnTo>
                <a:lnTo>
                  <a:pt x="103588" y="429780"/>
                </a:lnTo>
                <a:lnTo>
                  <a:pt x="143498" y="451439"/>
                </a:lnTo>
                <a:lnTo>
                  <a:pt x="187600" y="465127"/>
                </a:lnTo>
                <a:lnTo>
                  <a:pt x="234950" y="469900"/>
                </a:lnTo>
                <a:close/>
              </a:path>
            </a:pathLst>
          </a:custGeom>
          <a:ln w="63500">
            <a:solidFill>
              <a:srgbClr val="F9A059"/>
            </a:solidFill>
          </a:ln>
        </p:spPr>
        <p:txBody>
          <a:bodyPr wrap="square" lIns="0" tIns="0" rIns="0" bIns="0" rtlCol="0"/>
          <a:lstStyle/>
          <a:p/>
        </p:txBody>
      </p:sp>
      <p:sp>
        <p:nvSpPr>
          <p:cNvPr id="39" name="object 39"/>
          <p:cNvSpPr/>
          <p:nvPr/>
        </p:nvSpPr>
        <p:spPr>
          <a:xfrm>
            <a:off x="9601200" y="6323012"/>
            <a:ext cx="469900" cy="469900"/>
          </a:xfrm>
          <a:custGeom>
            <a:avLst/>
            <a:gdLst/>
            <a:ahLst/>
            <a:cxnLst/>
            <a:rect l="l" t="t" r="r" b="b"/>
            <a:pathLst>
              <a:path w="469900" h="469900">
                <a:moveTo>
                  <a:pt x="234950" y="469900"/>
                </a:moveTo>
                <a:lnTo>
                  <a:pt x="282299" y="465127"/>
                </a:lnTo>
                <a:lnTo>
                  <a:pt x="326401" y="451439"/>
                </a:lnTo>
                <a:lnTo>
                  <a:pt x="366311" y="429780"/>
                </a:lnTo>
                <a:lnTo>
                  <a:pt x="401083" y="401092"/>
                </a:lnTo>
                <a:lnTo>
                  <a:pt x="429773" y="366322"/>
                </a:lnTo>
                <a:lnTo>
                  <a:pt x="451435" y="326412"/>
                </a:lnTo>
                <a:lnTo>
                  <a:pt x="465126" y="282306"/>
                </a:lnTo>
                <a:lnTo>
                  <a:pt x="469900" y="234950"/>
                </a:lnTo>
                <a:lnTo>
                  <a:pt x="465126" y="187593"/>
                </a:lnTo>
                <a:lnTo>
                  <a:pt x="451435" y="143487"/>
                </a:lnTo>
                <a:lnTo>
                  <a:pt x="429773" y="103577"/>
                </a:lnTo>
                <a:lnTo>
                  <a:pt x="401083" y="68807"/>
                </a:lnTo>
                <a:lnTo>
                  <a:pt x="366311" y="40119"/>
                </a:lnTo>
                <a:lnTo>
                  <a:pt x="326401" y="18460"/>
                </a:lnTo>
                <a:lnTo>
                  <a:pt x="282299" y="4772"/>
                </a:lnTo>
                <a:lnTo>
                  <a:pt x="234950" y="0"/>
                </a:lnTo>
                <a:lnTo>
                  <a:pt x="187600" y="4772"/>
                </a:lnTo>
                <a:lnTo>
                  <a:pt x="143498" y="18460"/>
                </a:lnTo>
                <a:lnTo>
                  <a:pt x="103588" y="40119"/>
                </a:lnTo>
                <a:lnTo>
                  <a:pt x="68816" y="68807"/>
                </a:lnTo>
                <a:lnTo>
                  <a:pt x="40126" y="103577"/>
                </a:lnTo>
                <a:lnTo>
                  <a:pt x="18464" y="143487"/>
                </a:lnTo>
                <a:lnTo>
                  <a:pt x="4773" y="187593"/>
                </a:lnTo>
                <a:lnTo>
                  <a:pt x="0" y="234950"/>
                </a:lnTo>
                <a:lnTo>
                  <a:pt x="4773" y="282306"/>
                </a:lnTo>
                <a:lnTo>
                  <a:pt x="18464" y="326412"/>
                </a:lnTo>
                <a:lnTo>
                  <a:pt x="40126" y="366322"/>
                </a:lnTo>
                <a:lnTo>
                  <a:pt x="68816" y="401092"/>
                </a:lnTo>
                <a:lnTo>
                  <a:pt x="103588" y="429780"/>
                </a:lnTo>
                <a:lnTo>
                  <a:pt x="143498" y="451439"/>
                </a:lnTo>
                <a:lnTo>
                  <a:pt x="187600" y="465127"/>
                </a:lnTo>
                <a:lnTo>
                  <a:pt x="234950" y="469900"/>
                </a:lnTo>
                <a:close/>
              </a:path>
            </a:pathLst>
          </a:custGeom>
          <a:ln w="63500">
            <a:solidFill>
              <a:srgbClr val="F9A059"/>
            </a:solidFill>
          </a:ln>
        </p:spPr>
        <p:txBody>
          <a:bodyPr wrap="square" lIns="0" tIns="0" rIns="0" bIns="0" rtlCol="0"/>
          <a:lstStyle/>
          <a:p/>
        </p:txBody>
      </p:sp>
      <p:sp>
        <p:nvSpPr>
          <p:cNvPr id="40" name="object 40"/>
          <p:cNvSpPr/>
          <p:nvPr/>
        </p:nvSpPr>
        <p:spPr>
          <a:xfrm>
            <a:off x="9601200" y="3919537"/>
            <a:ext cx="469900" cy="469900"/>
          </a:xfrm>
          <a:custGeom>
            <a:avLst/>
            <a:gdLst/>
            <a:ahLst/>
            <a:cxnLst/>
            <a:rect l="l" t="t" r="r" b="b"/>
            <a:pathLst>
              <a:path w="469900" h="469900">
                <a:moveTo>
                  <a:pt x="234950" y="469900"/>
                </a:moveTo>
                <a:lnTo>
                  <a:pt x="282299" y="465127"/>
                </a:lnTo>
                <a:lnTo>
                  <a:pt x="326401" y="451439"/>
                </a:lnTo>
                <a:lnTo>
                  <a:pt x="366311" y="429780"/>
                </a:lnTo>
                <a:lnTo>
                  <a:pt x="401083" y="401092"/>
                </a:lnTo>
                <a:lnTo>
                  <a:pt x="429773" y="366322"/>
                </a:lnTo>
                <a:lnTo>
                  <a:pt x="451435" y="326412"/>
                </a:lnTo>
                <a:lnTo>
                  <a:pt x="465126" y="282306"/>
                </a:lnTo>
                <a:lnTo>
                  <a:pt x="469900" y="234950"/>
                </a:lnTo>
                <a:lnTo>
                  <a:pt x="465126" y="187593"/>
                </a:lnTo>
                <a:lnTo>
                  <a:pt x="451435" y="143487"/>
                </a:lnTo>
                <a:lnTo>
                  <a:pt x="429773" y="103577"/>
                </a:lnTo>
                <a:lnTo>
                  <a:pt x="401083" y="68807"/>
                </a:lnTo>
                <a:lnTo>
                  <a:pt x="366311" y="40119"/>
                </a:lnTo>
                <a:lnTo>
                  <a:pt x="326401" y="18460"/>
                </a:lnTo>
                <a:lnTo>
                  <a:pt x="282299" y="4772"/>
                </a:lnTo>
                <a:lnTo>
                  <a:pt x="234950" y="0"/>
                </a:lnTo>
                <a:lnTo>
                  <a:pt x="187600" y="4772"/>
                </a:lnTo>
                <a:lnTo>
                  <a:pt x="143498" y="18460"/>
                </a:lnTo>
                <a:lnTo>
                  <a:pt x="103588" y="40119"/>
                </a:lnTo>
                <a:lnTo>
                  <a:pt x="68816" y="68807"/>
                </a:lnTo>
                <a:lnTo>
                  <a:pt x="40126" y="103577"/>
                </a:lnTo>
                <a:lnTo>
                  <a:pt x="18464" y="143487"/>
                </a:lnTo>
                <a:lnTo>
                  <a:pt x="4773" y="187593"/>
                </a:lnTo>
                <a:lnTo>
                  <a:pt x="0" y="234950"/>
                </a:lnTo>
                <a:lnTo>
                  <a:pt x="4773" y="282306"/>
                </a:lnTo>
                <a:lnTo>
                  <a:pt x="18464" y="326412"/>
                </a:lnTo>
                <a:lnTo>
                  <a:pt x="40126" y="366322"/>
                </a:lnTo>
                <a:lnTo>
                  <a:pt x="68816" y="401092"/>
                </a:lnTo>
                <a:lnTo>
                  <a:pt x="103588" y="429780"/>
                </a:lnTo>
                <a:lnTo>
                  <a:pt x="143498" y="451439"/>
                </a:lnTo>
                <a:lnTo>
                  <a:pt x="187600" y="465127"/>
                </a:lnTo>
                <a:lnTo>
                  <a:pt x="234950" y="469900"/>
                </a:lnTo>
                <a:close/>
              </a:path>
            </a:pathLst>
          </a:custGeom>
          <a:ln w="63500">
            <a:solidFill>
              <a:srgbClr val="F9A059"/>
            </a:solidFill>
          </a:ln>
        </p:spPr>
        <p:txBody>
          <a:bodyPr wrap="square" lIns="0" tIns="0" rIns="0" bIns="0" rtlCol="0"/>
          <a:lstStyle/>
          <a:p/>
        </p:txBody>
      </p:sp>
      <p:sp>
        <p:nvSpPr>
          <p:cNvPr id="41" name="object 41"/>
          <p:cNvSpPr/>
          <p:nvPr/>
        </p:nvSpPr>
        <p:spPr>
          <a:xfrm>
            <a:off x="9601200" y="7916862"/>
            <a:ext cx="469900" cy="469900"/>
          </a:xfrm>
          <a:custGeom>
            <a:avLst/>
            <a:gdLst/>
            <a:ahLst/>
            <a:cxnLst/>
            <a:rect l="l" t="t" r="r" b="b"/>
            <a:pathLst>
              <a:path w="469900" h="469900">
                <a:moveTo>
                  <a:pt x="234950" y="469900"/>
                </a:moveTo>
                <a:lnTo>
                  <a:pt x="282299" y="465127"/>
                </a:lnTo>
                <a:lnTo>
                  <a:pt x="326401" y="451439"/>
                </a:lnTo>
                <a:lnTo>
                  <a:pt x="366311" y="429780"/>
                </a:lnTo>
                <a:lnTo>
                  <a:pt x="401083" y="401092"/>
                </a:lnTo>
                <a:lnTo>
                  <a:pt x="429773" y="366322"/>
                </a:lnTo>
                <a:lnTo>
                  <a:pt x="451435" y="326412"/>
                </a:lnTo>
                <a:lnTo>
                  <a:pt x="465126" y="282306"/>
                </a:lnTo>
                <a:lnTo>
                  <a:pt x="469900" y="234950"/>
                </a:lnTo>
                <a:lnTo>
                  <a:pt x="465126" y="187593"/>
                </a:lnTo>
                <a:lnTo>
                  <a:pt x="451435" y="143487"/>
                </a:lnTo>
                <a:lnTo>
                  <a:pt x="429773" y="103577"/>
                </a:lnTo>
                <a:lnTo>
                  <a:pt x="401083" y="68807"/>
                </a:lnTo>
                <a:lnTo>
                  <a:pt x="366311" y="40119"/>
                </a:lnTo>
                <a:lnTo>
                  <a:pt x="326401" y="18460"/>
                </a:lnTo>
                <a:lnTo>
                  <a:pt x="282299" y="4772"/>
                </a:lnTo>
                <a:lnTo>
                  <a:pt x="234950" y="0"/>
                </a:lnTo>
                <a:lnTo>
                  <a:pt x="187600" y="4772"/>
                </a:lnTo>
                <a:lnTo>
                  <a:pt x="143498" y="18460"/>
                </a:lnTo>
                <a:lnTo>
                  <a:pt x="103588" y="40119"/>
                </a:lnTo>
                <a:lnTo>
                  <a:pt x="68816" y="68807"/>
                </a:lnTo>
                <a:lnTo>
                  <a:pt x="40126" y="103577"/>
                </a:lnTo>
                <a:lnTo>
                  <a:pt x="18464" y="143487"/>
                </a:lnTo>
                <a:lnTo>
                  <a:pt x="4773" y="187593"/>
                </a:lnTo>
                <a:lnTo>
                  <a:pt x="0" y="234950"/>
                </a:lnTo>
                <a:lnTo>
                  <a:pt x="4773" y="282306"/>
                </a:lnTo>
                <a:lnTo>
                  <a:pt x="18464" y="326412"/>
                </a:lnTo>
                <a:lnTo>
                  <a:pt x="40126" y="366322"/>
                </a:lnTo>
                <a:lnTo>
                  <a:pt x="68816" y="401092"/>
                </a:lnTo>
                <a:lnTo>
                  <a:pt x="103588" y="429780"/>
                </a:lnTo>
                <a:lnTo>
                  <a:pt x="143498" y="451439"/>
                </a:lnTo>
                <a:lnTo>
                  <a:pt x="187600" y="465127"/>
                </a:lnTo>
                <a:lnTo>
                  <a:pt x="234950" y="469900"/>
                </a:lnTo>
                <a:close/>
              </a:path>
            </a:pathLst>
          </a:custGeom>
          <a:ln w="63500">
            <a:solidFill>
              <a:srgbClr val="F9A059"/>
            </a:solidFill>
          </a:ln>
        </p:spPr>
        <p:txBody>
          <a:bodyPr wrap="square" lIns="0" tIns="0" rIns="0" bIns="0" rtlCol="0"/>
          <a:lstStyle/>
          <a:p/>
        </p:txBody>
      </p:sp>
      <p:sp>
        <p:nvSpPr>
          <p:cNvPr id="42" name="object 42"/>
          <p:cNvSpPr/>
          <p:nvPr/>
        </p:nvSpPr>
        <p:spPr>
          <a:xfrm>
            <a:off x="9601200" y="4716462"/>
            <a:ext cx="469900" cy="469900"/>
          </a:xfrm>
          <a:custGeom>
            <a:avLst/>
            <a:gdLst/>
            <a:ahLst/>
            <a:cxnLst/>
            <a:rect l="l" t="t" r="r" b="b"/>
            <a:pathLst>
              <a:path w="469900" h="469900">
                <a:moveTo>
                  <a:pt x="234950" y="469900"/>
                </a:moveTo>
                <a:lnTo>
                  <a:pt x="282299" y="465127"/>
                </a:lnTo>
                <a:lnTo>
                  <a:pt x="326401" y="451439"/>
                </a:lnTo>
                <a:lnTo>
                  <a:pt x="366311" y="429780"/>
                </a:lnTo>
                <a:lnTo>
                  <a:pt x="401083" y="401092"/>
                </a:lnTo>
                <a:lnTo>
                  <a:pt x="429773" y="366322"/>
                </a:lnTo>
                <a:lnTo>
                  <a:pt x="451435" y="326412"/>
                </a:lnTo>
                <a:lnTo>
                  <a:pt x="465126" y="282306"/>
                </a:lnTo>
                <a:lnTo>
                  <a:pt x="469900" y="234950"/>
                </a:lnTo>
                <a:lnTo>
                  <a:pt x="465126" y="187593"/>
                </a:lnTo>
                <a:lnTo>
                  <a:pt x="451435" y="143487"/>
                </a:lnTo>
                <a:lnTo>
                  <a:pt x="429773" y="103577"/>
                </a:lnTo>
                <a:lnTo>
                  <a:pt x="401083" y="68807"/>
                </a:lnTo>
                <a:lnTo>
                  <a:pt x="366311" y="40119"/>
                </a:lnTo>
                <a:lnTo>
                  <a:pt x="326401" y="18460"/>
                </a:lnTo>
                <a:lnTo>
                  <a:pt x="282299" y="4772"/>
                </a:lnTo>
                <a:lnTo>
                  <a:pt x="234950" y="0"/>
                </a:lnTo>
                <a:lnTo>
                  <a:pt x="187600" y="4772"/>
                </a:lnTo>
                <a:lnTo>
                  <a:pt x="143498" y="18460"/>
                </a:lnTo>
                <a:lnTo>
                  <a:pt x="103588" y="40119"/>
                </a:lnTo>
                <a:lnTo>
                  <a:pt x="68816" y="68807"/>
                </a:lnTo>
                <a:lnTo>
                  <a:pt x="40126" y="103577"/>
                </a:lnTo>
                <a:lnTo>
                  <a:pt x="18464" y="143487"/>
                </a:lnTo>
                <a:lnTo>
                  <a:pt x="4773" y="187593"/>
                </a:lnTo>
                <a:lnTo>
                  <a:pt x="0" y="234950"/>
                </a:lnTo>
                <a:lnTo>
                  <a:pt x="4773" y="282306"/>
                </a:lnTo>
                <a:lnTo>
                  <a:pt x="18464" y="326412"/>
                </a:lnTo>
                <a:lnTo>
                  <a:pt x="40126" y="366322"/>
                </a:lnTo>
                <a:lnTo>
                  <a:pt x="68816" y="401092"/>
                </a:lnTo>
                <a:lnTo>
                  <a:pt x="103588" y="429780"/>
                </a:lnTo>
                <a:lnTo>
                  <a:pt x="143498" y="451439"/>
                </a:lnTo>
                <a:lnTo>
                  <a:pt x="187600" y="465127"/>
                </a:lnTo>
                <a:lnTo>
                  <a:pt x="234950" y="469900"/>
                </a:lnTo>
                <a:close/>
              </a:path>
            </a:pathLst>
          </a:custGeom>
          <a:ln w="63500">
            <a:solidFill>
              <a:srgbClr val="F9A059"/>
            </a:solidFill>
          </a:ln>
        </p:spPr>
        <p:txBody>
          <a:bodyPr wrap="square" lIns="0" tIns="0" rIns="0" bIns="0" rtlCol="0"/>
          <a:lstStyle/>
          <a:p/>
        </p:txBody>
      </p:sp>
      <p:sp>
        <p:nvSpPr>
          <p:cNvPr id="43" name="object 43"/>
          <p:cNvSpPr/>
          <p:nvPr/>
        </p:nvSpPr>
        <p:spPr>
          <a:xfrm>
            <a:off x="9601200" y="8713787"/>
            <a:ext cx="469900" cy="469900"/>
          </a:xfrm>
          <a:custGeom>
            <a:avLst/>
            <a:gdLst/>
            <a:ahLst/>
            <a:cxnLst/>
            <a:rect l="l" t="t" r="r" b="b"/>
            <a:pathLst>
              <a:path w="469900" h="469900">
                <a:moveTo>
                  <a:pt x="234950" y="469900"/>
                </a:moveTo>
                <a:lnTo>
                  <a:pt x="282299" y="465127"/>
                </a:lnTo>
                <a:lnTo>
                  <a:pt x="326401" y="451439"/>
                </a:lnTo>
                <a:lnTo>
                  <a:pt x="366311" y="429780"/>
                </a:lnTo>
                <a:lnTo>
                  <a:pt x="401083" y="401092"/>
                </a:lnTo>
                <a:lnTo>
                  <a:pt x="429773" y="366322"/>
                </a:lnTo>
                <a:lnTo>
                  <a:pt x="451435" y="326412"/>
                </a:lnTo>
                <a:lnTo>
                  <a:pt x="465126" y="282306"/>
                </a:lnTo>
                <a:lnTo>
                  <a:pt x="469900" y="234950"/>
                </a:lnTo>
                <a:lnTo>
                  <a:pt x="465126" y="187593"/>
                </a:lnTo>
                <a:lnTo>
                  <a:pt x="451435" y="143487"/>
                </a:lnTo>
                <a:lnTo>
                  <a:pt x="429773" y="103577"/>
                </a:lnTo>
                <a:lnTo>
                  <a:pt x="401083" y="68807"/>
                </a:lnTo>
                <a:lnTo>
                  <a:pt x="366311" y="40119"/>
                </a:lnTo>
                <a:lnTo>
                  <a:pt x="326401" y="18460"/>
                </a:lnTo>
                <a:lnTo>
                  <a:pt x="282299" y="4772"/>
                </a:lnTo>
                <a:lnTo>
                  <a:pt x="234950" y="0"/>
                </a:lnTo>
                <a:lnTo>
                  <a:pt x="187600" y="4772"/>
                </a:lnTo>
                <a:lnTo>
                  <a:pt x="143498" y="18460"/>
                </a:lnTo>
                <a:lnTo>
                  <a:pt x="103588" y="40119"/>
                </a:lnTo>
                <a:lnTo>
                  <a:pt x="68816" y="68807"/>
                </a:lnTo>
                <a:lnTo>
                  <a:pt x="40126" y="103577"/>
                </a:lnTo>
                <a:lnTo>
                  <a:pt x="18464" y="143487"/>
                </a:lnTo>
                <a:lnTo>
                  <a:pt x="4773" y="187593"/>
                </a:lnTo>
                <a:lnTo>
                  <a:pt x="0" y="234950"/>
                </a:lnTo>
                <a:lnTo>
                  <a:pt x="4773" y="282306"/>
                </a:lnTo>
                <a:lnTo>
                  <a:pt x="18464" y="326412"/>
                </a:lnTo>
                <a:lnTo>
                  <a:pt x="40126" y="366322"/>
                </a:lnTo>
                <a:lnTo>
                  <a:pt x="68816" y="401092"/>
                </a:lnTo>
                <a:lnTo>
                  <a:pt x="103588" y="429780"/>
                </a:lnTo>
                <a:lnTo>
                  <a:pt x="143498" y="451439"/>
                </a:lnTo>
                <a:lnTo>
                  <a:pt x="187600" y="465127"/>
                </a:lnTo>
                <a:lnTo>
                  <a:pt x="234950" y="469900"/>
                </a:lnTo>
                <a:close/>
              </a:path>
            </a:pathLst>
          </a:custGeom>
          <a:ln w="63500">
            <a:solidFill>
              <a:srgbClr val="F9A059"/>
            </a:solidFill>
          </a:ln>
        </p:spPr>
        <p:txBody>
          <a:bodyPr wrap="square" lIns="0" tIns="0" rIns="0" bIns="0" rtlCol="0"/>
          <a:lstStyle/>
          <a:p/>
        </p:txBody>
      </p:sp>
      <p:grpSp>
        <p:nvGrpSpPr>
          <p:cNvPr id="44" name="object 44"/>
          <p:cNvGrpSpPr/>
          <p:nvPr/>
        </p:nvGrpSpPr>
        <p:grpSpPr>
          <a:xfrm>
            <a:off x="15894050" y="1497012"/>
            <a:ext cx="533400" cy="533400"/>
            <a:chOff x="15894050" y="1497012"/>
            <a:chExt cx="533400" cy="533400"/>
          </a:xfrm>
        </p:grpSpPr>
        <p:sp>
          <p:nvSpPr>
            <p:cNvPr id="45" name="object 45"/>
            <p:cNvSpPr/>
            <p:nvPr/>
          </p:nvSpPr>
          <p:spPr>
            <a:xfrm>
              <a:off x="15925800" y="1528762"/>
              <a:ext cx="469900" cy="469900"/>
            </a:xfrm>
            <a:custGeom>
              <a:avLst/>
              <a:gdLst/>
              <a:ahLst/>
              <a:cxnLst/>
              <a:rect l="l" t="t" r="r" b="b"/>
              <a:pathLst>
                <a:path w="469900" h="469900">
                  <a:moveTo>
                    <a:pt x="234950" y="0"/>
                  </a:moveTo>
                  <a:lnTo>
                    <a:pt x="187600" y="4772"/>
                  </a:lnTo>
                  <a:lnTo>
                    <a:pt x="143498" y="18460"/>
                  </a:lnTo>
                  <a:lnTo>
                    <a:pt x="103588" y="40119"/>
                  </a:lnTo>
                  <a:lnTo>
                    <a:pt x="68816" y="68807"/>
                  </a:lnTo>
                  <a:lnTo>
                    <a:pt x="40126" y="103577"/>
                  </a:lnTo>
                  <a:lnTo>
                    <a:pt x="18464" y="143487"/>
                  </a:lnTo>
                  <a:lnTo>
                    <a:pt x="4773" y="187593"/>
                  </a:lnTo>
                  <a:lnTo>
                    <a:pt x="0" y="234950"/>
                  </a:lnTo>
                  <a:lnTo>
                    <a:pt x="4773" y="282306"/>
                  </a:lnTo>
                  <a:lnTo>
                    <a:pt x="18464" y="326412"/>
                  </a:lnTo>
                  <a:lnTo>
                    <a:pt x="40126" y="366322"/>
                  </a:lnTo>
                  <a:lnTo>
                    <a:pt x="68816" y="401092"/>
                  </a:lnTo>
                  <a:lnTo>
                    <a:pt x="103588" y="429780"/>
                  </a:lnTo>
                  <a:lnTo>
                    <a:pt x="143498" y="451439"/>
                  </a:lnTo>
                  <a:lnTo>
                    <a:pt x="187600" y="465127"/>
                  </a:lnTo>
                  <a:lnTo>
                    <a:pt x="234950" y="469900"/>
                  </a:lnTo>
                  <a:lnTo>
                    <a:pt x="282299" y="465127"/>
                  </a:lnTo>
                  <a:lnTo>
                    <a:pt x="326401" y="451439"/>
                  </a:lnTo>
                  <a:lnTo>
                    <a:pt x="366311" y="429780"/>
                  </a:lnTo>
                  <a:lnTo>
                    <a:pt x="401083" y="401092"/>
                  </a:lnTo>
                  <a:lnTo>
                    <a:pt x="429773" y="366322"/>
                  </a:lnTo>
                  <a:lnTo>
                    <a:pt x="451435" y="326412"/>
                  </a:lnTo>
                  <a:lnTo>
                    <a:pt x="465126" y="282306"/>
                  </a:lnTo>
                  <a:lnTo>
                    <a:pt x="469900" y="234950"/>
                  </a:lnTo>
                  <a:lnTo>
                    <a:pt x="465126" y="187593"/>
                  </a:lnTo>
                  <a:lnTo>
                    <a:pt x="451435" y="143487"/>
                  </a:lnTo>
                  <a:lnTo>
                    <a:pt x="429773" y="103577"/>
                  </a:lnTo>
                  <a:lnTo>
                    <a:pt x="401083" y="68807"/>
                  </a:lnTo>
                  <a:lnTo>
                    <a:pt x="366311" y="40119"/>
                  </a:lnTo>
                  <a:lnTo>
                    <a:pt x="326401" y="18460"/>
                  </a:lnTo>
                  <a:lnTo>
                    <a:pt x="282299" y="4772"/>
                  </a:lnTo>
                  <a:lnTo>
                    <a:pt x="234950" y="0"/>
                  </a:lnTo>
                  <a:close/>
                </a:path>
              </a:pathLst>
            </a:custGeom>
            <a:solidFill>
              <a:srgbClr val="F9A059"/>
            </a:solidFill>
          </p:spPr>
          <p:txBody>
            <a:bodyPr wrap="square" lIns="0" tIns="0" rIns="0" bIns="0" rtlCol="0"/>
            <a:lstStyle/>
            <a:p/>
          </p:txBody>
        </p:sp>
        <p:sp>
          <p:nvSpPr>
            <p:cNvPr id="46" name="object 46"/>
            <p:cNvSpPr/>
            <p:nvPr/>
          </p:nvSpPr>
          <p:spPr>
            <a:xfrm>
              <a:off x="15925800" y="1528762"/>
              <a:ext cx="469900" cy="469900"/>
            </a:xfrm>
            <a:custGeom>
              <a:avLst/>
              <a:gdLst/>
              <a:ahLst/>
              <a:cxnLst/>
              <a:rect l="l" t="t" r="r" b="b"/>
              <a:pathLst>
                <a:path w="469900" h="469900">
                  <a:moveTo>
                    <a:pt x="234950" y="469900"/>
                  </a:moveTo>
                  <a:lnTo>
                    <a:pt x="282299" y="465127"/>
                  </a:lnTo>
                  <a:lnTo>
                    <a:pt x="326401" y="451439"/>
                  </a:lnTo>
                  <a:lnTo>
                    <a:pt x="366311" y="429780"/>
                  </a:lnTo>
                  <a:lnTo>
                    <a:pt x="401083" y="401092"/>
                  </a:lnTo>
                  <a:lnTo>
                    <a:pt x="429773" y="366322"/>
                  </a:lnTo>
                  <a:lnTo>
                    <a:pt x="451435" y="326412"/>
                  </a:lnTo>
                  <a:lnTo>
                    <a:pt x="465126" y="282306"/>
                  </a:lnTo>
                  <a:lnTo>
                    <a:pt x="469900" y="234950"/>
                  </a:lnTo>
                  <a:lnTo>
                    <a:pt x="465126" y="187593"/>
                  </a:lnTo>
                  <a:lnTo>
                    <a:pt x="451435" y="143487"/>
                  </a:lnTo>
                  <a:lnTo>
                    <a:pt x="429773" y="103577"/>
                  </a:lnTo>
                  <a:lnTo>
                    <a:pt x="401083" y="68807"/>
                  </a:lnTo>
                  <a:lnTo>
                    <a:pt x="366311" y="40119"/>
                  </a:lnTo>
                  <a:lnTo>
                    <a:pt x="326401" y="18460"/>
                  </a:lnTo>
                  <a:lnTo>
                    <a:pt x="282299" y="4772"/>
                  </a:lnTo>
                  <a:lnTo>
                    <a:pt x="234950" y="0"/>
                  </a:lnTo>
                  <a:lnTo>
                    <a:pt x="187600" y="4772"/>
                  </a:lnTo>
                  <a:lnTo>
                    <a:pt x="143498" y="18460"/>
                  </a:lnTo>
                  <a:lnTo>
                    <a:pt x="103588" y="40119"/>
                  </a:lnTo>
                  <a:lnTo>
                    <a:pt x="68816" y="68807"/>
                  </a:lnTo>
                  <a:lnTo>
                    <a:pt x="40126" y="103577"/>
                  </a:lnTo>
                  <a:lnTo>
                    <a:pt x="18464" y="143487"/>
                  </a:lnTo>
                  <a:lnTo>
                    <a:pt x="4773" y="187593"/>
                  </a:lnTo>
                  <a:lnTo>
                    <a:pt x="0" y="234950"/>
                  </a:lnTo>
                  <a:lnTo>
                    <a:pt x="4773" y="282306"/>
                  </a:lnTo>
                  <a:lnTo>
                    <a:pt x="18464" y="326412"/>
                  </a:lnTo>
                  <a:lnTo>
                    <a:pt x="40126" y="366322"/>
                  </a:lnTo>
                  <a:lnTo>
                    <a:pt x="68816" y="401092"/>
                  </a:lnTo>
                  <a:lnTo>
                    <a:pt x="103588" y="429780"/>
                  </a:lnTo>
                  <a:lnTo>
                    <a:pt x="143498" y="451439"/>
                  </a:lnTo>
                  <a:lnTo>
                    <a:pt x="187600" y="465127"/>
                  </a:lnTo>
                  <a:lnTo>
                    <a:pt x="234950" y="469900"/>
                  </a:lnTo>
                  <a:close/>
                </a:path>
              </a:pathLst>
            </a:custGeom>
            <a:ln w="63500">
              <a:solidFill>
                <a:srgbClr val="F9A059"/>
              </a:solidFill>
            </a:ln>
          </p:spPr>
          <p:txBody>
            <a:bodyPr wrap="square" lIns="0" tIns="0" rIns="0" bIns="0" rtlCol="0"/>
            <a:lstStyle/>
            <a:p/>
          </p:txBody>
        </p:sp>
      </p:grpSp>
      <p:grpSp>
        <p:nvGrpSpPr>
          <p:cNvPr id="47" name="object 47"/>
          <p:cNvGrpSpPr/>
          <p:nvPr/>
        </p:nvGrpSpPr>
        <p:grpSpPr>
          <a:xfrm>
            <a:off x="15894050" y="5494337"/>
            <a:ext cx="533400" cy="533400"/>
            <a:chOff x="15894050" y="5494337"/>
            <a:chExt cx="533400" cy="533400"/>
          </a:xfrm>
        </p:grpSpPr>
        <p:sp>
          <p:nvSpPr>
            <p:cNvPr id="48" name="object 48"/>
            <p:cNvSpPr/>
            <p:nvPr/>
          </p:nvSpPr>
          <p:spPr>
            <a:xfrm>
              <a:off x="15925800" y="5526087"/>
              <a:ext cx="469900" cy="469900"/>
            </a:xfrm>
            <a:custGeom>
              <a:avLst/>
              <a:gdLst/>
              <a:ahLst/>
              <a:cxnLst/>
              <a:rect l="l" t="t" r="r" b="b"/>
              <a:pathLst>
                <a:path w="469900" h="469900">
                  <a:moveTo>
                    <a:pt x="234950" y="0"/>
                  </a:moveTo>
                  <a:lnTo>
                    <a:pt x="187600" y="4772"/>
                  </a:lnTo>
                  <a:lnTo>
                    <a:pt x="143498" y="18460"/>
                  </a:lnTo>
                  <a:lnTo>
                    <a:pt x="103588" y="40119"/>
                  </a:lnTo>
                  <a:lnTo>
                    <a:pt x="68816" y="68807"/>
                  </a:lnTo>
                  <a:lnTo>
                    <a:pt x="40126" y="103577"/>
                  </a:lnTo>
                  <a:lnTo>
                    <a:pt x="18464" y="143487"/>
                  </a:lnTo>
                  <a:lnTo>
                    <a:pt x="4773" y="187593"/>
                  </a:lnTo>
                  <a:lnTo>
                    <a:pt x="0" y="234950"/>
                  </a:lnTo>
                  <a:lnTo>
                    <a:pt x="4773" y="282306"/>
                  </a:lnTo>
                  <a:lnTo>
                    <a:pt x="18464" y="326412"/>
                  </a:lnTo>
                  <a:lnTo>
                    <a:pt x="40126" y="366322"/>
                  </a:lnTo>
                  <a:lnTo>
                    <a:pt x="68816" y="401092"/>
                  </a:lnTo>
                  <a:lnTo>
                    <a:pt x="103588" y="429780"/>
                  </a:lnTo>
                  <a:lnTo>
                    <a:pt x="143498" y="451439"/>
                  </a:lnTo>
                  <a:lnTo>
                    <a:pt x="187600" y="465127"/>
                  </a:lnTo>
                  <a:lnTo>
                    <a:pt x="234950" y="469900"/>
                  </a:lnTo>
                  <a:lnTo>
                    <a:pt x="282299" y="465127"/>
                  </a:lnTo>
                  <a:lnTo>
                    <a:pt x="326401" y="451439"/>
                  </a:lnTo>
                  <a:lnTo>
                    <a:pt x="366311" y="429780"/>
                  </a:lnTo>
                  <a:lnTo>
                    <a:pt x="401083" y="401092"/>
                  </a:lnTo>
                  <a:lnTo>
                    <a:pt x="429773" y="366322"/>
                  </a:lnTo>
                  <a:lnTo>
                    <a:pt x="451435" y="326412"/>
                  </a:lnTo>
                  <a:lnTo>
                    <a:pt x="465126" y="282306"/>
                  </a:lnTo>
                  <a:lnTo>
                    <a:pt x="469900" y="234950"/>
                  </a:lnTo>
                  <a:lnTo>
                    <a:pt x="465126" y="187593"/>
                  </a:lnTo>
                  <a:lnTo>
                    <a:pt x="451435" y="143487"/>
                  </a:lnTo>
                  <a:lnTo>
                    <a:pt x="429773" y="103577"/>
                  </a:lnTo>
                  <a:lnTo>
                    <a:pt x="401083" y="68807"/>
                  </a:lnTo>
                  <a:lnTo>
                    <a:pt x="366311" y="40119"/>
                  </a:lnTo>
                  <a:lnTo>
                    <a:pt x="326401" y="18460"/>
                  </a:lnTo>
                  <a:lnTo>
                    <a:pt x="282299" y="4772"/>
                  </a:lnTo>
                  <a:lnTo>
                    <a:pt x="234950" y="0"/>
                  </a:lnTo>
                  <a:close/>
                </a:path>
              </a:pathLst>
            </a:custGeom>
            <a:solidFill>
              <a:srgbClr val="F9A059"/>
            </a:solidFill>
          </p:spPr>
          <p:txBody>
            <a:bodyPr wrap="square" lIns="0" tIns="0" rIns="0" bIns="0" rtlCol="0"/>
            <a:lstStyle/>
            <a:p/>
          </p:txBody>
        </p:sp>
        <p:sp>
          <p:nvSpPr>
            <p:cNvPr id="49" name="object 49"/>
            <p:cNvSpPr/>
            <p:nvPr/>
          </p:nvSpPr>
          <p:spPr>
            <a:xfrm>
              <a:off x="15925800" y="5526087"/>
              <a:ext cx="469900" cy="469900"/>
            </a:xfrm>
            <a:custGeom>
              <a:avLst/>
              <a:gdLst/>
              <a:ahLst/>
              <a:cxnLst/>
              <a:rect l="l" t="t" r="r" b="b"/>
              <a:pathLst>
                <a:path w="469900" h="469900">
                  <a:moveTo>
                    <a:pt x="234950" y="469900"/>
                  </a:moveTo>
                  <a:lnTo>
                    <a:pt x="282299" y="465127"/>
                  </a:lnTo>
                  <a:lnTo>
                    <a:pt x="326401" y="451439"/>
                  </a:lnTo>
                  <a:lnTo>
                    <a:pt x="366311" y="429780"/>
                  </a:lnTo>
                  <a:lnTo>
                    <a:pt x="401083" y="401092"/>
                  </a:lnTo>
                  <a:lnTo>
                    <a:pt x="429773" y="366322"/>
                  </a:lnTo>
                  <a:lnTo>
                    <a:pt x="451435" y="326412"/>
                  </a:lnTo>
                  <a:lnTo>
                    <a:pt x="465126" y="282306"/>
                  </a:lnTo>
                  <a:lnTo>
                    <a:pt x="469900" y="234950"/>
                  </a:lnTo>
                  <a:lnTo>
                    <a:pt x="465126" y="187593"/>
                  </a:lnTo>
                  <a:lnTo>
                    <a:pt x="451435" y="143487"/>
                  </a:lnTo>
                  <a:lnTo>
                    <a:pt x="429773" y="103577"/>
                  </a:lnTo>
                  <a:lnTo>
                    <a:pt x="401083" y="68807"/>
                  </a:lnTo>
                  <a:lnTo>
                    <a:pt x="366311" y="40119"/>
                  </a:lnTo>
                  <a:lnTo>
                    <a:pt x="326401" y="18460"/>
                  </a:lnTo>
                  <a:lnTo>
                    <a:pt x="282299" y="4772"/>
                  </a:lnTo>
                  <a:lnTo>
                    <a:pt x="234950" y="0"/>
                  </a:lnTo>
                  <a:lnTo>
                    <a:pt x="187600" y="4772"/>
                  </a:lnTo>
                  <a:lnTo>
                    <a:pt x="143498" y="18460"/>
                  </a:lnTo>
                  <a:lnTo>
                    <a:pt x="103588" y="40119"/>
                  </a:lnTo>
                  <a:lnTo>
                    <a:pt x="68816" y="68807"/>
                  </a:lnTo>
                  <a:lnTo>
                    <a:pt x="40126" y="103577"/>
                  </a:lnTo>
                  <a:lnTo>
                    <a:pt x="18464" y="143487"/>
                  </a:lnTo>
                  <a:lnTo>
                    <a:pt x="4773" y="187593"/>
                  </a:lnTo>
                  <a:lnTo>
                    <a:pt x="0" y="234950"/>
                  </a:lnTo>
                  <a:lnTo>
                    <a:pt x="4773" y="282306"/>
                  </a:lnTo>
                  <a:lnTo>
                    <a:pt x="18464" y="326412"/>
                  </a:lnTo>
                  <a:lnTo>
                    <a:pt x="40126" y="366322"/>
                  </a:lnTo>
                  <a:lnTo>
                    <a:pt x="68816" y="401092"/>
                  </a:lnTo>
                  <a:lnTo>
                    <a:pt x="103588" y="429780"/>
                  </a:lnTo>
                  <a:lnTo>
                    <a:pt x="143498" y="451439"/>
                  </a:lnTo>
                  <a:lnTo>
                    <a:pt x="187600" y="465127"/>
                  </a:lnTo>
                  <a:lnTo>
                    <a:pt x="234950" y="469900"/>
                  </a:lnTo>
                  <a:close/>
                </a:path>
              </a:pathLst>
            </a:custGeom>
            <a:ln w="63500">
              <a:solidFill>
                <a:srgbClr val="F9A059"/>
              </a:solidFill>
            </a:ln>
          </p:spPr>
          <p:txBody>
            <a:bodyPr wrap="square" lIns="0" tIns="0" rIns="0" bIns="0" rtlCol="0"/>
            <a:lstStyle/>
            <a:p/>
          </p:txBody>
        </p:sp>
      </p:grpSp>
      <p:grpSp>
        <p:nvGrpSpPr>
          <p:cNvPr id="50" name="object 50"/>
          <p:cNvGrpSpPr/>
          <p:nvPr/>
        </p:nvGrpSpPr>
        <p:grpSpPr>
          <a:xfrm>
            <a:off x="15894050" y="3090862"/>
            <a:ext cx="533400" cy="533400"/>
            <a:chOff x="15894050" y="3090862"/>
            <a:chExt cx="533400" cy="533400"/>
          </a:xfrm>
        </p:grpSpPr>
        <p:sp>
          <p:nvSpPr>
            <p:cNvPr id="51" name="object 51"/>
            <p:cNvSpPr/>
            <p:nvPr/>
          </p:nvSpPr>
          <p:spPr>
            <a:xfrm>
              <a:off x="15925800" y="3122612"/>
              <a:ext cx="469900" cy="469900"/>
            </a:xfrm>
            <a:custGeom>
              <a:avLst/>
              <a:gdLst/>
              <a:ahLst/>
              <a:cxnLst/>
              <a:rect l="l" t="t" r="r" b="b"/>
              <a:pathLst>
                <a:path w="469900" h="469900">
                  <a:moveTo>
                    <a:pt x="234950" y="0"/>
                  </a:moveTo>
                  <a:lnTo>
                    <a:pt x="187600" y="4772"/>
                  </a:lnTo>
                  <a:lnTo>
                    <a:pt x="143498" y="18460"/>
                  </a:lnTo>
                  <a:lnTo>
                    <a:pt x="103588" y="40119"/>
                  </a:lnTo>
                  <a:lnTo>
                    <a:pt x="68816" y="68807"/>
                  </a:lnTo>
                  <a:lnTo>
                    <a:pt x="40126" y="103577"/>
                  </a:lnTo>
                  <a:lnTo>
                    <a:pt x="18464" y="143487"/>
                  </a:lnTo>
                  <a:lnTo>
                    <a:pt x="4773" y="187593"/>
                  </a:lnTo>
                  <a:lnTo>
                    <a:pt x="0" y="234950"/>
                  </a:lnTo>
                  <a:lnTo>
                    <a:pt x="4773" y="282306"/>
                  </a:lnTo>
                  <a:lnTo>
                    <a:pt x="18464" y="326412"/>
                  </a:lnTo>
                  <a:lnTo>
                    <a:pt x="40126" y="366322"/>
                  </a:lnTo>
                  <a:lnTo>
                    <a:pt x="68816" y="401092"/>
                  </a:lnTo>
                  <a:lnTo>
                    <a:pt x="103588" y="429780"/>
                  </a:lnTo>
                  <a:lnTo>
                    <a:pt x="143498" y="451439"/>
                  </a:lnTo>
                  <a:lnTo>
                    <a:pt x="187600" y="465127"/>
                  </a:lnTo>
                  <a:lnTo>
                    <a:pt x="234950" y="469900"/>
                  </a:lnTo>
                  <a:lnTo>
                    <a:pt x="282299" y="465127"/>
                  </a:lnTo>
                  <a:lnTo>
                    <a:pt x="326401" y="451439"/>
                  </a:lnTo>
                  <a:lnTo>
                    <a:pt x="366311" y="429780"/>
                  </a:lnTo>
                  <a:lnTo>
                    <a:pt x="401083" y="401092"/>
                  </a:lnTo>
                  <a:lnTo>
                    <a:pt x="429773" y="366322"/>
                  </a:lnTo>
                  <a:lnTo>
                    <a:pt x="451435" y="326412"/>
                  </a:lnTo>
                  <a:lnTo>
                    <a:pt x="465126" y="282306"/>
                  </a:lnTo>
                  <a:lnTo>
                    <a:pt x="469900" y="234950"/>
                  </a:lnTo>
                  <a:lnTo>
                    <a:pt x="465126" y="187593"/>
                  </a:lnTo>
                  <a:lnTo>
                    <a:pt x="451435" y="143487"/>
                  </a:lnTo>
                  <a:lnTo>
                    <a:pt x="429773" y="103577"/>
                  </a:lnTo>
                  <a:lnTo>
                    <a:pt x="401083" y="68807"/>
                  </a:lnTo>
                  <a:lnTo>
                    <a:pt x="366311" y="40119"/>
                  </a:lnTo>
                  <a:lnTo>
                    <a:pt x="326401" y="18460"/>
                  </a:lnTo>
                  <a:lnTo>
                    <a:pt x="282299" y="4772"/>
                  </a:lnTo>
                  <a:lnTo>
                    <a:pt x="234950" y="0"/>
                  </a:lnTo>
                  <a:close/>
                </a:path>
              </a:pathLst>
            </a:custGeom>
            <a:solidFill>
              <a:srgbClr val="F9A059"/>
            </a:solidFill>
          </p:spPr>
          <p:txBody>
            <a:bodyPr wrap="square" lIns="0" tIns="0" rIns="0" bIns="0" rtlCol="0"/>
            <a:lstStyle/>
            <a:p/>
          </p:txBody>
        </p:sp>
        <p:sp>
          <p:nvSpPr>
            <p:cNvPr id="52" name="object 52"/>
            <p:cNvSpPr/>
            <p:nvPr/>
          </p:nvSpPr>
          <p:spPr>
            <a:xfrm>
              <a:off x="15925800" y="3122612"/>
              <a:ext cx="469900" cy="469900"/>
            </a:xfrm>
            <a:custGeom>
              <a:avLst/>
              <a:gdLst/>
              <a:ahLst/>
              <a:cxnLst/>
              <a:rect l="l" t="t" r="r" b="b"/>
              <a:pathLst>
                <a:path w="469900" h="469900">
                  <a:moveTo>
                    <a:pt x="234950" y="469900"/>
                  </a:moveTo>
                  <a:lnTo>
                    <a:pt x="282299" y="465127"/>
                  </a:lnTo>
                  <a:lnTo>
                    <a:pt x="326401" y="451439"/>
                  </a:lnTo>
                  <a:lnTo>
                    <a:pt x="366311" y="429780"/>
                  </a:lnTo>
                  <a:lnTo>
                    <a:pt x="401083" y="401092"/>
                  </a:lnTo>
                  <a:lnTo>
                    <a:pt x="429773" y="366322"/>
                  </a:lnTo>
                  <a:lnTo>
                    <a:pt x="451435" y="326412"/>
                  </a:lnTo>
                  <a:lnTo>
                    <a:pt x="465126" y="282306"/>
                  </a:lnTo>
                  <a:lnTo>
                    <a:pt x="469900" y="234950"/>
                  </a:lnTo>
                  <a:lnTo>
                    <a:pt x="465126" y="187593"/>
                  </a:lnTo>
                  <a:lnTo>
                    <a:pt x="451435" y="143487"/>
                  </a:lnTo>
                  <a:lnTo>
                    <a:pt x="429773" y="103577"/>
                  </a:lnTo>
                  <a:lnTo>
                    <a:pt x="401083" y="68807"/>
                  </a:lnTo>
                  <a:lnTo>
                    <a:pt x="366311" y="40119"/>
                  </a:lnTo>
                  <a:lnTo>
                    <a:pt x="326401" y="18460"/>
                  </a:lnTo>
                  <a:lnTo>
                    <a:pt x="282299" y="4772"/>
                  </a:lnTo>
                  <a:lnTo>
                    <a:pt x="234950" y="0"/>
                  </a:lnTo>
                  <a:lnTo>
                    <a:pt x="187600" y="4772"/>
                  </a:lnTo>
                  <a:lnTo>
                    <a:pt x="143498" y="18460"/>
                  </a:lnTo>
                  <a:lnTo>
                    <a:pt x="103588" y="40119"/>
                  </a:lnTo>
                  <a:lnTo>
                    <a:pt x="68816" y="68807"/>
                  </a:lnTo>
                  <a:lnTo>
                    <a:pt x="40126" y="103577"/>
                  </a:lnTo>
                  <a:lnTo>
                    <a:pt x="18464" y="143487"/>
                  </a:lnTo>
                  <a:lnTo>
                    <a:pt x="4773" y="187593"/>
                  </a:lnTo>
                  <a:lnTo>
                    <a:pt x="0" y="234950"/>
                  </a:lnTo>
                  <a:lnTo>
                    <a:pt x="4773" y="282306"/>
                  </a:lnTo>
                  <a:lnTo>
                    <a:pt x="18464" y="326412"/>
                  </a:lnTo>
                  <a:lnTo>
                    <a:pt x="40126" y="366322"/>
                  </a:lnTo>
                  <a:lnTo>
                    <a:pt x="68816" y="401092"/>
                  </a:lnTo>
                  <a:lnTo>
                    <a:pt x="103588" y="429780"/>
                  </a:lnTo>
                  <a:lnTo>
                    <a:pt x="143498" y="451439"/>
                  </a:lnTo>
                  <a:lnTo>
                    <a:pt x="187600" y="465127"/>
                  </a:lnTo>
                  <a:lnTo>
                    <a:pt x="234950" y="469900"/>
                  </a:lnTo>
                  <a:close/>
                </a:path>
              </a:pathLst>
            </a:custGeom>
            <a:ln w="63500">
              <a:solidFill>
                <a:srgbClr val="F9A059"/>
              </a:solidFill>
            </a:ln>
          </p:spPr>
          <p:txBody>
            <a:bodyPr wrap="square" lIns="0" tIns="0" rIns="0" bIns="0" rtlCol="0"/>
            <a:lstStyle/>
            <a:p/>
          </p:txBody>
        </p:sp>
      </p:grpSp>
      <p:grpSp>
        <p:nvGrpSpPr>
          <p:cNvPr id="53" name="object 53"/>
          <p:cNvGrpSpPr/>
          <p:nvPr/>
        </p:nvGrpSpPr>
        <p:grpSpPr>
          <a:xfrm>
            <a:off x="15894050" y="7088187"/>
            <a:ext cx="533400" cy="533400"/>
            <a:chOff x="15894050" y="7088187"/>
            <a:chExt cx="533400" cy="533400"/>
          </a:xfrm>
        </p:grpSpPr>
        <p:sp>
          <p:nvSpPr>
            <p:cNvPr id="54" name="object 54"/>
            <p:cNvSpPr/>
            <p:nvPr/>
          </p:nvSpPr>
          <p:spPr>
            <a:xfrm>
              <a:off x="15925800" y="7119937"/>
              <a:ext cx="469900" cy="469900"/>
            </a:xfrm>
            <a:custGeom>
              <a:avLst/>
              <a:gdLst/>
              <a:ahLst/>
              <a:cxnLst/>
              <a:rect l="l" t="t" r="r" b="b"/>
              <a:pathLst>
                <a:path w="469900" h="469900">
                  <a:moveTo>
                    <a:pt x="234950" y="0"/>
                  </a:moveTo>
                  <a:lnTo>
                    <a:pt x="187600" y="4772"/>
                  </a:lnTo>
                  <a:lnTo>
                    <a:pt x="143498" y="18460"/>
                  </a:lnTo>
                  <a:lnTo>
                    <a:pt x="103588" y="40119"/>
                  </a:lnTo>
                  <a:lnTo>
                    <a:pt x="68816" y="68807"/>
                  </a:lnTo>
                  <a:lnTo>
                    <a:pt x="40126" y="103577"/>
                  </a:lnTo>
                  <a:lnTo>
                    <a:pt x="18464" y="143487"/>
                  </a:lnTo>
                  <a:lnTo>
                    <a:pt x="4773" y="187593"/>
                  </a:lnTo>
                  <a:lnTo>
                    <a:pt x="0" y="234950"/>
                  </a:lnTo>
                  <a:lnTo>
                    <a:pt x="4773" y="282306"/>
                  </a:lnTo>
                  <a:lnTo>
                    <a:pt x="18464" y="326412"/>
                  </a:lnTo>
                  <a:lnTo>
                    <a:pt x="40126" y="366322"/>
                  </a:lnTo>
                  <a:lnTo>
                    <a:pt x="68816" y="401092"/>
                  </a:lnTo>
                  <a:lnTo>
                    <a:pt x="103588" y="429780"/>
                  </a:lnTo>
                  <a:lnTo>
                    <a:pt x="143498" y="451439"/>
                  </a:lnTo>
                  <a:lnTo>
                    <a:pt x="187600" y="465127"/>
                  </a:lnTo>
                  <a:lnTo>
                    <a:pt x="234950" y="469900"/>
                  </a:lnTo>
                  <a:lnTo>
                    <a:pt x="282299" y="465127"/>
                  </a:lnTo>
                  <a:lnTo>
                    <a:pt x="326401" y="451439"/>
                  </a:lnTo>
                  <a:lnTo>
                    <a:pt x="366311" y="429780"/>
                  </a:lnTo>
                  <a:lnTo>
                    <a:pt x="401083" y="401092"/>
                  </a:lnTo>
                  <a:lnTo>
                    <a:pt x="429773" y="366322"/>
                  </a:lnTo>
                  <a:lnTo>
                    <a:pt x="451435" y="326412"/>
                  </a:lnTo>
                  <a:lnTo>
                    <a:pt x="465126" y="282306"/>
                  </a:lnTo>
                  <a:lnTo>
                    <a:pt x="469900" y="234950"/>
                  </a:lnTo>
                  <a:lnTo>
                    <a:pt x="465126" y="187593"/>
                  </a:lnTo>
                  <a:lnTo>
                    <a:pt x="451435" y="143487"/>
                  </a:lnTo>
                  <a:lnTo>
                    <a:pt x="429773" y="103577"/>
                  </a:lnTo>
                  <a:lnTo>
                    <a:pt x="401083" y="68807"/>
                  </a:lnTo>
                  <a:lnTo>
                    <a:pt x="366311" y="40119"/>
                  </a:lnTo>
                  <a:lnTo>
                    <a:pt x="326401" y="18460"/>
                  </a:lnTo>
                  <a:lnTo>
                    <a:pt x="282299" y="4772"/>
                  </a:lnTo>
                  <a:lnTo>
                    <a:pt x="234950" y="0"/>
                  </a:lnTo>
                  <a:close/>
                </a:path>
              </a:pathLst>
            </a:custGeom>
            <a:solidFill>
              <a:srgbClr val="F9A059"/>
            </a:solidFill>
          </p:spPr>
          <p:txBody>
            <a:bodyPr wrap="square" lIns="0" tIns="0" rIns="0" bIns="0" rtlCol="0"/>
            <a:lstStyle/>
            <a:p/>
          </p:txBody>
        </p:sp>
        <p:sp>
          <p:nvSpPr>
            <p:cNvPr id="55" name="object 55"/>
            <p:cNvSpPr/>
            <p:nvPr/>
          </p:nvSpPr>
          <p:spPr>
            <a:xfrm>
              <a:off x="15925800" y="7119937"/>
              <a:ext cx="469900" cy="469900"/>
            </a:xfrm>
            <a:custGeom>
              <a:avLst/>
              <a:gdLst/>
              <a:ahLst/>
              <a:cxnLst/>
              <a:rect l="l" t="t" r="r" b="b"/>
              <a:pathLst>
                <a:path w="469900" h="469900">
                  <a:moveTo>
                    <a:pt x="234950" y="469900"/>
                  </a:moveTo>
                  <a:lnTo>
                    <a:pt x="282299" y="465127"/>
                  </a:lnTo>
                  <a:lnTo>
                    <a:pt x="326401" y="451439"/>
                  </a:lnTo>
                  <a:lnTo>
                    <a:pt x="366311" y="429780"/>
                  </a:lnTo>
                  <a:lnTo>
                    <a:pt x="401083" y="401092"/>
                  </a:lnTo>
                  <a:lnTo>
                    <a:pt x="429773" y="366322"/>
                  </a:lnTo>
                  <a:lnTo>
                    <a:pt x="451435" y="326412"/>
                  </a:lnTo>
                  <a:lnTo>
                    <a:pt x="465126" y="282306"/>
                  </a:lnTo>
                  <a:lnTo>
                    <a:pt x="469900" y="234950"/>
                  </a:lnTo>
                  <a:lnTo>
                    <a:pt x="465126" y="187593"/>
                  </a:lnTo>
                  <a:lnTo>
                    <a:pt x="451435" y="143487"/>
                  </a:lnTo>
                  <a:lnTo>
                    <a:pt x="429773" y="103577"/>
                  </a:lnTo>
                  <a:lnTo>
                    <a:pt x="401083" y="68807"/>
                  </a:lnTo>
                  <a:lnTo>
                    <a:pt x="366311" y="40119"/>
                  </a:lnTo>
                  <a:lnTo>
                    <a:pt x="326401" y="18460"/>
                  </a:lnTo>
                  <a:lnTo>
                    <a:pt x="282299" y="4772"/>
                  </a:lnTo>
                  <a:lnTo>
                    <a:pt x="234950" y="0"/>
                  </a:lnTo>
                  <a:lnTo>
                    <a:pt x="187600" y="4772"/>
                  </a:lnTo>
                  <a:lnTo>
                    <a:pt x="143498" y="18460"/>
                  </a:lnTo>
                  <a:lnTo>
                    <a:pt x="103588" y="40119"/>
                  </a:lnTo>
                  <a:lnTo>
                    <a:pt x="68816" y="68807"/>
                  </a:lnTo>
                  <a:lnTo>
                    <a:pt x="40126" y="103577"/>
                  </a:lnTo>
                  <a:lnTo>
                    <a:pt x="18464" y="143487"/>
                  </a:lnTo>
                  <a:lnTo>
                    <a:pt x="4773" y="187593"/>
                  </a:lnTo>
                  <a:lnTo>
                    <a:pt x="0" y="234950"/>
                  </a:lnTo>
                  <a:lnTo>
                    <a:pt x="4773" y="282306"/>
                  </a:lnTo>
                  <a:lnTo>
                    <a:pt x="18464" y="326412"/>
                  </a:lnTo>
                  <a:lnTo>
                    <a:pt x="40126" y="366322"/>
                  </a:lnTo>
                  <a:lnTo>
                    <a:pt x="68816" y="401092"/>
                  </a:lnTo>
                  <a:lnTo>
                    <a:pt x="103588" y="429780"/>
                  </a:lnTo>
                  <a:lnTo>
                    <a:pt x="143498" y="451439"/>
                  </a:lnTo>
                  <a:lnTo>
                    <a:pt x="187600" y="465127"/>
                  </a:lnTo>
                  <a:lnTo>
                    <a:pt x="234950" y="469900"/>
                  </a:lnTo>
                  <a:close/>
                </a:path>
              </a:pathLst>
            </a:custGeom>
            <a:ln w="63500">
              <a:solidFill>
                <a:srgbClr val="F9A059"/>
              </a:solidFill>
            </a:ln>
          </p:spPr>
          <p:txBody>
            <a:bodyPr wrap="square" lIns="0" tIns="0" rIns="0" bIns="0" rtlCol="0"/>
            <a:lstStyle/>
            <a:p/>
          </p:txBody>
        </p:sp>
      </p:grpSp>
      <p:grpSp>
        <p:nvGrpSpPr>
          <p:cNvPr id="56" name="object 56"/>
          <p:cNvGrpSpPr/>
          <p:nvPr/>
        </p:nvGrpSpPr>
        <p:grpSpPr>
          <a:xfrm>
            <a:off x="15887700" y="2293937"/>
            <a:ext cx="533400" cy="533400"/>
            <a:chOff x="15887700" y="2293937"/>
            <a:chExt cx="533400" cy="533400"/>
          </a:xfrm>
        </p:grpSpPr>
        <p:sp>
          <p:nvSpPr>
            <p:cNvPr id="57" name="object 57"/>
            <p:cNvSpPr/>
            <p:nvPr/>
          </p:nvSpPr>
          <p:spPr>
            <a:xfrm>
              <a:off x="15919450" y="2325687"/>
              <a:ext cx="469900" cy="469900"/>
            </a:xfrm>
            <a:custGeom>
              <a:avLst/>
              <a:gdLst/>
              <a:ahLst/>
              <a:cxnLst/>
              <a:rect l="l" t="t" r="r" b="b"/>
              <a:pathLst>
                <a:path w="469900" h="469900">
                  <a:moveTo>
                    <a:pt x="234950" y="0"/>
                  </a:moveTo>
                  <a:lnTo>
                    <a:pt x="187600" y="4772"/>
                  </a:lnTo>
                  <a:lnTo>
                    <a:pt x="143498" y="18460"/>
                  </a:lnTo>
                  <a:lnTo>
                    <a:pt x="103588" y="40119"/>
                  </a:lnTo>
                  <a:lnTo>
                    <a:pt x="68816" y="68807"/>
                  </a:lnTo>
                  <a:lnTo>
                    <a:pt x="40126" y="103577"/>
                  </a:lnTo>
                  <a:lnTo>
                    <a:pt x="18464" y="143487"/>
                  </a:lnTo>
                  <a:lnTo>
                    <a:pt x="4773" y="187593"/>
                  </a:lnTo>
                  <a:lnTo>
                    <a:pt x="0" y="234950"/>
                  </a:lnTo>
                  <a:lnTo>
                    <a:pt x="4773" y="282306"/>
                  </a:lnTo>
                  <a:lnTo>
                    <a:pt x="18464" y="326412"/>
                  </a:lnTo>
                  <a:lnTo>
                    <a:pt x="40126" y="366322"/>
                  </a:lnTo>
                  <a:lnTo>
                    <a:pt x="68816" y="401092"/>
                  </a:lnTo>
                  <a:lnTo>
                    <a:pt x="103588" y="429780"/>
                  </a:lnTo>
                  <a:lnTo>
                    <a:pt x="143498" y="451439"/>
                  </a:lnTo>
                  <a:lnTo>
                    <a:pt x="187600" y="465127"/>
                  </a:lnTo>
                  <a:lnTo>
                    <a:pt x="234950" y="469900"/>
                  </a:lnTo>
                  <a:lnTo>
                    <a:pt x="282299" y="465127"/>
                  </a:lnTo>
                  <a:lnTo>
                    <a:pt x="326401" y="451439"/>
                  </a:lnTo>
                  <a:lnTo>
                    <a:pt x="366311" y="429780"/>
                  </a:lnTo>
                  <a:lnTo>
                    <a:pt x="401083" y="401092"/>
                  </a:lnTo>
                  <a:lnTo>
                    <a:pt x="429773" y="366322"/>
                  </a:lnTo>
                  <a:lnTo>
                    <a:pt x="451435" y="326412"/>
                  </a:lnTo>
                  <a:lnTo>
                    <a:pt x="465126" y="282306"/>
                  </a:lnTo>
                  <a:lnTo>
                    <a:pt x="469900" y="234950"/>
                  </a:lnTo>
                  <a:lnTo>
                    <a:pt x="465126" y="187593"/>
                  </a:lnTo>
                  <a:lnTo>
                    <a:pt x="451435" y="143487"/>
                  </a:lnTo>
                  <a:lnTo>
                    <a:pt x="429773" y="103577"/>
                  </a:lnTo>
                  <a:lnTo>
                    <a:pt x="401083" y="68807"/>
                  </a:lnTo>
                  <a:lnTo>
                    <a:pt x="366311" y="40119"/>
                  </a:lnTo>
                  <a:lnTo>
                    <a:pt x="326401" y="18460"/>
                  </a:lnTo>
                  <a:lnTo>
                    <a:pt x="282299" y="4772"/>
                  </a:lnTo>
                  <a:lnTo>
                    <a:pt x="234950" y="0"/>
                  </a:lnTo>
                  <a:close/>
                </a:path>
              </a:pathLst>
            </a:custGeom>
            <a:solidFill>
              <a:srgbClr val="F9A059"/>
            </a:solidFill>
          </p:spPr>
          <p:txBody>
            <a:bodyPr wrap="square" lIns="0" tIns="0" rIns="0" bIns="0" rtlCol="0"/>
            <a:lstStyle/>
            <a:p/>
          </p:txBody>
        </p:sp>
        <p:sp>
          <p:nvSpPr>
            <p:cNvPr id="58" name="object 58"/>
            <p:cNvSpPr/>
            <p:nvPr/>
          </p:nvSpPr>
          <p:spPr>
            <a:xfrm>
              <a:off x="15919450" y="2325687"/>
              <a:ext cx="469900" cy="469900"/>
            </a:xfrm>
            <a:custGeom>
              <a:avLst/>
              <a:gdLst/>
              <a:ahLst/>
              <a:cxnLst/>
              <a:rect l="l" t="t" r="r" b="b"/>
              <a:pathLst>
                <a:path w="469900" h="469900">
                  <a:moveTo>
                    <a:pt x="234950" y="469900"/>
                  </a:moveTo>
                  <a:lnTo>
                    <a:pt x="282299" y="465127"/>
                  </a:lnTo>
                  <a:lnTo>
                    <a:pt x="326401" y="451439"/>
                  </a:lnTo>
                  <a:lnTo>
                    <a:pt x="366311" y="429780"/>
                  </a:lnTo>
                  <a:lnTo>
                    <a:pt x="401083" y="401092"/>
                  </a:lnTo>
                  <a:lnTo>
                    <a:pt x="429773" y="366322"/>
                  </a:lnTo>
                  <a:lnTo>
                    <a:pt x="451435" y="326412"/>
                  </a:lnTo>
                  <a:lnTo>
                    <a:pt x="465126" y="282306"/>
                  </a:lnTo>
                  <a:lnTo>
                    <a:pt x="469900" y="234950"/>
                  </a:lnTo>
                  <a:lnTo>
                    <a:pt x="465126" y="187593"/>
                  </a:lnTo>
                  <a:lnTo>
                    <a:pt x="451435" y="143487"/>
                  </a:lnTo>
                  <a:lnTo>
                    <a:pt x="429773" y="103577"/>
                  </a:lnTo>
                  <a:lnTo>
                    <a:pt x="401083" y="68807"/>
                  </a:lnTo>
                  <a:lnTo>
                    <a:pt x="366311" y="40119"/>
                  </a:lnTo>
                  <a:lnTo>
                    <a:pt x="326401" y="18460"/>
                  </a:lnTo>
                  <a:lnTo>
                    <a:pt x="282299" y="4772"/>
                  </a:lnTo>
                  <a:lnTo>
                    <a:pt x="234950" y="0"/>
                  </a:lnTo>
                  <a:lnTo>
                    <a:pt x="187600" y="4772"/>
                  </a:lnTo>
                  <a:lnTo>
                    <a:pt x="143498" y="18460"/>
                  </a:lnTo>
                  <a:lnTo>
                    <a:pt x="103588" y="40119"/>
                  </a:lnTo>
                  <a:lnTo>
                    <a:pt x="68816" y="68807"/>
                  </a:lnTo>
                  <a:lnTo>
                    <a:pt x="40126" y="103577"/>
                  </a:lnTo>
                  <a:lnTo>
                    <a:pt x="18464" y="143487"/>
                  </a:lnTo>
                  <a:lnTo>
                    <a:pt x="4773" y="187593"/>
                  </a:lnTo>
                  <a:lnTo>
                    <a:pt x="0" y="234950"/>
                  </a:lnTo>
                  <a:lnTo>
                    <a:pt x="4773" y="282306"/>
                  </a:lnTo>
                  <a:lnTo>
                    <a:pt x="18464" y="326412"/>
                  </a:lnTo>
                  <a:lnTo>
                    <a:pt x="40126" y="366322"/>
                  </a:lnTo>
                  <a:lnTo>
                    <a:pt x="68816" y="401092"/>
                  </a:lnTo>
                  <a:lnTo>
                    <a:pt x="103588" y="429780"/>
                  </a:lnTo>
                  <a:lnTo>
                    <a:pt x="143498" y="451439"/>
                  </a:lnTo>
                  <a:lnTo>
                    <a:pt x="187600" y="465127"/>
                  </a:lnTo>
                  <a:lnTo>
                    <a:pt x="234950" y="469900"/>
                  </a:lnTo>
                  <a:close/>
                </a:path>
              </a:pathLst>
            </a:custGeom>
            <a:ln w="63500">
              <a:solidFill>
                <a:srgbClr val="F9A059"/>
              </a:solidFill>
            </a:ln>
          </p:spPr>
          <p:txBody>
            <a:bodyPr wrap="square" lIns="0" tIns="0" rIns="0" bIns="0" rtlCol="0"/>
            <a:lstStyle/>
            <a:p/>
          </p:txBody>
        </p:sp>
      </p:grpSp>
      <p:grpSp>
        <p:nvGrpSpPr>
          <p:cNvPr id="59" name="object 59"/>
          <p:cNvGrpSpPr/>
          <p:nvPr/>
        </p:nvGrpSpPr>
        <p:grpSpPr>
          <a:xfrm>
            <a:off x="15887700" y="6291262"/>
            <a:ext cx="533400" cy="533400"/>
            <a:chOff x="15887700" y="6291262"/>
            <a:chExt cx="533400" cy="533400"/>
          </a:xfrm>
        </p:grpSpPr>
        <p:sp>
          <p:nvSpPr>
            <p:cNvPr id="60" name="object 60"/>
            <p:cNvSpPr/>
            <p:nvPr/>
          </p:nvSpPr>
          <p:spPr>
            <a:xfrm>
              <a:off x="15919450" y="6323012"/>
              <a:ext cx="469900" cy="469900"/>
            </a:xfrm>
            <a:custGeom>
              <a:avLst/>
              <a:gdLst/>
              <a:ahLst/>
              <a:cxnLst/>
              <a:rect l="l" t="t" r="r" b="b"/>
              <a:pathLst>
                <a:path w="469900" h="469900">
                  <a:moveTo>
                    <a:pt x="234950" y="0"/>
                  </a:moveTo>
                  <a:lnTo>
                    <a:pt x="187600" y="4772"/>
                  </a:lnTo>
                  <a:lnTo>
                    <a:pt x="143498" y="18460"/>
                  </a:lnTo>
                  <a:lnTo>
                    <a:pt x="103588" y="40119"/>
                  </a:lnTo>
                  <a:lnTo>
                    <a:pt x="68816" y="68807"/>
                  </a:lnTo>
                  <a:lnTo>
                    <a:pt x="40126" y="103577"/>
                  </a:lnTo>
                  <a:lnTo>
                    <a:pt x="18464" y="143487"/>
                  </a:lnTo>
                  <a:lnTo>
                    <a:pt x="4773" y="187593"/>
                  </a:lnTo>
                  <a:lnTo>
                    <a:pt x="0" y="234950"/>
                  </a:lnTo>
                  <a:lnTo>
                    <a:pt x="4773" y="282306"/>
                  </a:lnTo>
                  <a:lnTo>
                    <a:pt x="18464" y="326412"/>
                  </a:lnTo>
                  <a:lnTo>
                    <a:pt x="40126" y="366322"/>
                  </a:lnTo>
                  <a:lnTo>
                    <a:pt x="68816" y="401092"/>
                  </a:lnTo>
                  <a:lnTo>
                    <a:pt x="103588" y="429780"/>
                  </a:lnTo>
                  <a:lnTo>
                    <a:pt x="143498" y="451439"/>
                  </a:lnTo>
                  <a:lnTo>
                    <a:pt x="187600" y="465127"/>
                  </a:lnTo>
                  <a:lnTo>
                    <a:pt x="234950" y="469900"/>
                  </a:lnTo>
                  <a:lnTo>
                    <a:pt x="282299" y="465127"/>
                  </a:lnTo>
                  <a:lnTo>
                    <a:pt x="326401" y="451439"/>
                  </a:lnTo>
                  <a:lnTo>
                    <a:pt x="366311" y="429780"/>
                  </a:lnTo>
                  <a:lnTo>
                    <a:pt x="401083" y="401092"/>
                  </a:lnTo>
                  <a:lnTo>
                    <a:pt x="429773" y="366322"/>
                  </a:lnTo>
                  <a:lnTo>
                    <a:pt x="451435" y="326412"/>
                  </a:lnTo>
                  <a:lnTo>
                    <a:pt x="465126" y="282306"/>
                  </a:lnTo>
                  <a:lnTo>
                    <a:pt x="469900" y="234950"/>
                  </a:lnTo>
                  <a:lnTo>
                    <a:pt x="465126" y="187593"/>
                  </a:lnTo>
                  <a:lnTo>
                    <a:pt x="451435" y="143487"/>
                  </a:lnTo>
                  <a:lnTo>
                    <a:pt x="429773" y="103577"/>
                  </a:lnTo>
                  <a:lnTo>
                    <a:pt x="401083" y="68807"/>
                  </a:lnTo>
                  <a:lnTo>
                    <a:pt x="366311" y="40119"/>
                  </a:lnTo>
                  <a:lnTo>
                    <a:pt x="326401" y="18460"/>
                  </a:lnTo>
                  <a:lnTo>
                    <a:pt x="282299" y="4772"/>
                  </a:lnTo>
                  <a:lnTo>
                    <a:pt x="234950" y="0"/>
                  </a:lnTo>
                  <a:close/>
                </a:path>
              </a:pathLst>
            </a:custGeom>
            <a:solidFill>
              <a:srgbClr val="F9A059"/>
            </a:solidFill>
          </p:spPr>
          <p:txBody>
            <a:bodyPr wrap="square" lIns="0" tIns="0" rIns="0" bIns="0" rtlCol="0"/>
            <a:lstStyle/>
            <a:p/>
          </p:txBody>
        </p:sp>
        <p:sp>
          <p:nvSpPr>
            <p:cNvPr id="61" name="object 61"/>
            <p:cNvSpPr/>
            <p:nvPr/>
          </p:nvSpPr>
          <p:spPr>
            <a:xfrm>
              <a:off x="15919450" y="6323012"/>
              <a:ext cx="469900" cy="469900"/>
            </a:xfrm>
            <a:custGeom>
              <a:avLst/>
              <a:gdLst/>
              <a:ahLst/>
              <a:cxnLst/>
              <a:rect l="l" t="t" r="r" b="b"/>
              <a:pathLst>
                <a:path w="469900" h="469900">
                  <a:moveTo>
                    <a:pt x="234950" y="469900"/>
                  </a:moveTo>
                  <a:lnTo>
                    <a:pt x="282299" y="465127"/>
                  </a:lnTo>
                  <a:lnTo>
                    <a:pt x="326401" y="451439"/>
                  </a:lnTo>
                  <a:lnTo>
                    <a:pt x="366311" y="429780"/>
                  </a:lnTo>
                  <a:lnTo>
                    <a:pt x="401083" y="401092"/>
                  </a:lnTo>
                  <a:lnTo>
                    <a:pt x="429773" y="366322"/>
                  </a:lnTo>
                  <a:lnTo>
                    <a:pt x="451435" y="326412"/>
                  </a:lnTo>
                  <a:lnTo>
                    <a:pt x="465126" y="282306"/>
                  </a:lnTo>
                  <a:lnTo>
                    <a:pt x="469900" y="234950"/>
                  </a:lnTo>
                  <a:lnTo>
                    <a:pt x="465126" y="187593"/>
                  </a:lnTo>
                  <a:lnTo>
                    <a:pt x="451435" y="143487"/>
                  </a:lnTo>
                  <a:lnTo>
                    <a:pt x="429773" y="103577"/>
                  </a:lnTo>
                  <a:lnTo>
                    <a:pt x="401083" y="68807"/>
                  </a:lnTo>
                  <a:lnTo>
                    <a:pt x="366311" y="40119"/>
                  </a:lnTo>
                  <a:lnTo>
                    <a:pt x="326401" y="18460"/>
                  </a:lnTo>
                  <a:lnTo>
                    <a:pt x="282299" y="4772"/>
                  </a:lnTo>
                  <a:lnTo>
                    <a:pt x="234950" y="0"/>
                  </a:lnTo>
                  <a:lnTo>
                    <a:pt x="187600" y="4772"/>
                  </a:lnTo>
                  <a:lnTo>
                    <a:pt x="143498" y="18460"/>
                  </a:lnTo>
                  <a:lnTo>
                    <a:pt x="103588" y="40119"/>
                  </a:lnTo>
                  <a:lnTo>
                    <a:pt x="68816" y="68807"/>
                  </a:lnTo>
                  <a:lnTo>
                    <a:pt x="40126" y="103577"/>
                  </a:lnTo>
                  <a:lnTo>
                    <a:pt x="18464" y="143487"/>
                  </a:lnTo>
                  <a:lnTo>
                    <a:pt x="4773" y="187593"/>
                  </a:lnTo>
                  <a:lnTo>
                    <a:pt x="0" y="234950"/>
                  </a:lnTo>
                  <a:lnTo>
                    <a:pt x="4773" y="282306"/>
                  </a:lnTo>
                  <a:lnTo>
                    <a:pt x="18464" y="326412"/>
                  </a:lnTo>
                  <a:lnTo>
                    <a:pt x="40126" y="366322"/>
                  </a:lnTo>
                  <a:lnTo>
                    <a:pt x="68816" y="401092"/>
                  </a:lnTo>
                  <a:lnTo>
                    <a:pt x="103588" y="429780"/>
                  </a:lnTo>
                  <a:lnTo>
                    <a:pt x="143498" y="451439"/>
                  </a:lnTo>
                  <a:lnTo>
                    <a:pt x="187600" y="465127"/>
                  </a:lnTo>
                  <a:lnTo>
                    <a:pt x="234950" y="469900"/>
                  </a:lnTo>
                  <a:close/>
                </a:path>
              </a:pathLst>
            </a:custGeom>
            <a:ln w="63500">
              <a:solidFill>
                <a:srgbClr val="F9A059"/>
              </a:solidFill>
            </a:ln>
          </p:spPr>
          <p:txBody>
            <a:bodyPr wrap="square" lIns="0" tIns="0" rIns="0" bIns="0" rtlCol="0"/>
            <a:lstStyle/>
            <a:p/>
          </p:txBody>
        </p:sp>
      </p:grpSp>
      <p:grpSp>
        <p:nvGrpSpPr>
          <p:cNvPr id="62" name="object 62"/>
          <p:cNvGrpSpPr/>
          <p:nvPr/>
        </p:nvGrpSpPr>
        <p:grpSpPr>
          <a:xfrm>
            <a:off x="15887700" y="3887787"/>
            <a:ext cx="533400" cy="533400"/>
            <a:chOff x="15887700" y="3887787"/>
            <a:chExt cx="533400" cy="533400"/>
          </a:xfrm>
        </p:grpSpPr>
        <p:sp>
          <p:nvSpPr>
            <p:cNvPr id="63" name="object 63"/>
            <p:cNvSpPr/>
            <p:nvPr/>
          </p:nvSpPr>
          <p:spPr>
            <a:xfrm>
              <a:off x="15919450" y="3919537"/>
              <a:ext cx="469900" cy="469900"/>
            </a:xfrm>
            <a:custGeom>
              <a:avLst/>
              <a:gdLst/>
              <a:ahLst/>
              <a:cxnLst/>
              <a:rect l="l" t="t" r="r" b="b"/>
              <a:pathLst>
                <a:path w="469900" h="469900">
                  <a:moveTo>
                    <a:pt x="234950" y="0"/>
                  </a:moveTo>
                  <a:lnTo>
                    <a:pt x="187600" y="4772"/>
                  </a:lnTo>
                  <a:lnTo>
                    <a:pt x="143498" y="18460"/>
                  </a:lnTo>
                  <a:lnTo>
                    <a:pt x="103588" y="40119"/>
                  </a:lnTo>
                  <a:lnTo>
                    <a:pt x="68816" y="68807"/>
                  </a:lnTo>
                  <a:lnTo>
                    <a:pt x="40126" y="103577"/>
                  </a:lnTo>
                  <a:lnTo>
                    <a:pt x="18464" y="143487"/>
                  </a:lnTo>
                  <a:lnTo>
                    <a:pt x="4773" y="187593"/>
                  </a:lnTo>
                  <a:lnTo>
                    <a:pt x="0" y="234950"/>
                  </a:lnTo>
                  <a:lnTo>
                    <a:pt x="4773" y="282306"/>
                  </a:lnTo>
                  <a:lnTo>
                    <a:pt x="18464" y="326412"/>
                  </a:lnTo>
                  <a:lnTo>
                    <a:pt x="40126" y="366322"/>
                  </a:lnTo>
                  <a:lnTo>
                    <a:pt x="68816" y="401092"/>
                  </a:lnTo>
                  <a:lnTo>
                    <a:pt x="103588" y="429780"/>
                  </a:lnTo>
                  <a:lnTo>
                    <a:pt x="143498" y="451439"/>
                  </a:lnTo>
                  <a:lnTo>
                    <a:pt x="187600" y="465127"/>
                  </a:lnTo>
                  <a:lnTo>
                    <a:pt x="234950" y="469900"/>
                  </a:lnTo>
                  <a:lnTo>
                    <a:pt x="282299" y="465127"/>
                  </a:lnTo>
                  <a:lnTo>
                    <a:pt x="326401" y="451439"/>
                  </a:lnTo>
                  <a:lnTo>
                    <a:pt x="366311" y="429780"/>
                  </a:lnTo>
                  <a:lnTo>
                    <a:pt x="401083" y="401092"/>
                  </a:lnTo>
                  <a:lnTo>
                    <a:pt x="429773" y="366322"/>
                  </a:lnTo>
                  <a:lnTo>
                    <a:pt x="451435" y="326412"/>
                  </a:lnTo>
                  <a:lnTo>
                    <a:pt x="465126" y="282306"/>
                  </a:lnTo>
                  <a:lnTo>
                    <a:pt x="469900" y="234950"/>
                  </a:lnTo>
                  <a:lnTo>
                    <a:pt x="465126" y="187593"/>
                  </a:lnTo>
                  <a:lnTo>
                    <a:pt x="451435" y="143487"/>
                  </a:lnTo>
                  <a:lnTo>
                    <a:pt x="429773" y="103577"/>
                  </a:lnTo>
                  <a:lnTo>
                    <a:pt x="401083" y="68807"/>
                  </a:lnTo>
                  <a:lnTo>
                    <a:pt x="366311" y="40119"/>
                  </a:lnTo>
                  <a:lnTo>
                    <a:pt x="326401" y="18460"/>
                  </a:lnTo>
                  <a:lnTo>
                    <a:pt x="282299" y="4772"/>
                  </a:lnTo>
                  <a:lnTo>
                    <a:pt x="234950" y="0"/>
                  </a:lnTo>
                  <a:close/>
                </a:path>
              </a:pathLst>
            </a:custGeom>
            <a:solidFill>
              <a:srgbClr val="F9A059"/>
            </a:solidFill>
          </p:spPr>
          <p:txBody>
            <a:bodyPr wrap="square" lIns="0" tIns="0" rIns="0" bIns="0" rtlCol="0"/>
            <a:lstStyle/>
            <a:p/>
          </p:txBody>
        </p:sp>
        <p:sp>
          <p:nvSpPr>
            <p:cNvPr id="64" name="object 64"/>
            <p:cNvSpPr/>
            <p:nvPr/>
          </p:nvSpPr>
          <p:spPr>
            <a:xfrm>
              <a:off x="15919450" y="3919537"/>
              <a:ext cx="469900" cy="469900"/>
            </a:xfrm>
            <a:custGeom>
              <a:avLst/>
              <a:gdLst/>
              <a:ahLst/>
              <a:cxnLst/>
              <a:rect l="l" t="t" r="r" b="b"/>
              <a:pathLst>
                <a:path w="469900" h="469900">
                  <a:moveTo>
                    <a:pt x="234950" y="469900"/>
                  </a:moveTo>
                  <a:lnTo>
                    <a:pt x="282299" y="465127"/>
                  </a:lnTo>
                  <a:lnTo>
                    <a:pt x="326401" y="451439"/>
                  </a:lnTo>
                  <a:lnTo>
                    <a:pt x="366311" y="429780"/>
                  </a:lnTo>
                  <a:lnTo>
                    <a:pt x="401083" y="401092"/>
                  </a:lnTo>
                  <a:lnTo>
                    <a:pt x="429773" y="366322"/>
                  </a:lnTo>
                  <a:lnTo>
                    <a:pt x="451435" y="326412"/>
                  </a:lnTo>
                  <a:lnTo>
                    <a:pt x="465126" y="282306"/>
                  </a:lnTo>
                  <a:lnTo>
                    <a:pt x="469900" y="234950"/>
                  </a:lnTo>
                  <a:lnTo>
                    <a:pt x="465126" y="187593"/>
                  </a:lnTo>
                  <a:lnTo>
                    <a:pt x="451435" y="143487"/>
                  </a:lnTo>
                  <a:lnTo>
                    <a:pt x="429773" y="103577"/>
                  </a:lnTo>
                  <a:lnTo>
                    <a:pt x="401083" y="68807"/>
                  </a:lnTo>
                  <a:lnTo>
                    <a:pt x="366311" y="40119"/>
                  </a:lnTo>
                  <a:lnTo>
                    <a:pt x="326401" y="18460"/>
                  </a:lnTo>
                  <a:lnTo>
                    <a:pt x="282299" y="4772"/>
                  </a:lnTo>
                  <a:lnTo>
                    <a:pt x="234950" y="0"/>
                  </a:lnTo>
                  <a:lnTo>
                    <a:pt x="187600" y="4772"/>
                  </a:lnTo>
                  <a:lnTo>
                    <a:pt x="143498" y="18460"/>
                  </a:lnTo>
                  <a:lnTo>
                    <a:pt x="103588" y="40119"/>
                  </a:lnTo>
                  <a:lnTo>
                    <a:pt x="68816" y="68807"/>
                  </a:lnTo>
                  <a:lnTo>
                    <a:pt x="40126" y="103577"/>
                  </a:lnTo>
                  <a:lnTo>
                    <a:pt x="18464" y="143487"/>
                  </a:lnTo>
                  <a:lnTo>
                    <a:pt x="4773" y="187593"/>
                  </a:lnTo>
                  <a:lnTo>
                    <a:pt x="0" y="234950"/>
                  </a:lnTo>
                  <a:lnTo>
                    <a:pt x="4773" y="282306"/>
                  </a:lnTo>
                  <a:lnTo>
                    <a:pt x="18464" y="326412"/>
                  </a:lnTo>
                  <a:lnTo>
                    <a:pt x="40126" y="366322"/>
                  </a:lnTo>
                  <a:lnTo>
                    <a:pt x="68816" y="401092"/>
                  </a:lnTo>
                  <a:lnTo>
                    <a:pt x="103588" y="429780"/>
                  </a:lnTo>
                  <a:lnTo>
                    <a:pt x="143498" y="451439"/>
                  </a:lnTo>
                  <a:lnTo>
                    <a:pt x="187600" y="465127"/>
                  </a:lnTo>
                  <a:lnTo>
                    <a:pt x="234950" y="469900"/>
                  </a:lnTo>
                  <a:close/>
                </a:path>
              </a:pathLst>
            </a:custGeom>
            <a:ln w="63500">
              <a:solidFill>
                <a:srgbClr val="F9A059"/>
              </a:solidFill>
            </a:ln>
          </p:spPr>
          <p:txBody>
            <a:bodyPr wrap="square" lIns="0" tIns="0" rIns="0" bIns="0" rtlCol="0"/>
            <a:lstStyle/>
            <a:p/>
          </p:txBody>
        </p:sp>
      </p:grpSp>
      <p:grpSp>
        <p:nvGrpSpPr>
          <p:cNvPr id="65" name="object 65"/>
          <p:cNvGrpSpPr/>
          <p:nvPr/>
        </p:nvGrpSpPr>
        <p:grpSpPr>
          <a:xfrm>
            <a:off x="15887700" y="7885112"/>
            <a:ext cx="533400" cy="533400"/>
            <a:chOff x="15887700" y="7885112"/>
            <a:chExt cx="533400" cy="533400"/>
          </a:xfrm>
        </p:grpSpPr>
        <p:sp>
          <p:nvSpPr>
            <p:cNvPr id="66" name="object 66"/>
            <p:cNvSpPr/>
            <p:nvPr/>
          </p:nvSpPr>
          <p:spPr>
            <a:xfrm>
              <a:off x="15919450" y="7916862"/>
              <a:ext cx="469900" cy="469900"/>
            </a:xfrm>
            <a:custGeom>
              <a:avLst/>
              <a:gdLst/>
              <a:ahLst/>
              <a:cxnLst/>
              <a:rect l="l" t="t" r="r" b="b"/>
              <a:pathLst>
                <a:path w="469900" h="469900">
                  <a:moveTo>
                    <a:pt x="234950" y="0"/>
                  </a:moveTo>
                  <a:lnTo>
                    <a:pt x="187600" y="4772"/>
                  </a:lnTo>
                  <a:lnTo>
                    <a:pt x="143498" y="18460"/>
                  </a:lnTo>
                  <a:lnTo>
                    <a:pt x="103588" y="40119"/>
                  </a:lnTo>
                  <a:lnTo>
                    <a:pt x="68816" y="68807"/>
                  </a:lnTo>
                  <a:lnTo>
                    <a:pt x="40126" y="103577"/>
                  </a:lnTo>
                  <a:lnTo>
                    <a:pt x="18464" y="143487"/>
                  </a:lnTo>
                  <a:lnTo>
                    <a:pt x="4773" y="187593"/>
                  </a:lnTo>
                  <a:lnTo>
                    <a:pt x="0" y="234950"/>
                  </a:lnTo>
                  <a:lnTo>
                    <a:pt x="4773" y="282306"/>
                  </a:lnTo>
                  <a:lnTo>
                    <a:pt x="18464" y="326412"/>
                  </a:lnTo>
                  <a:lnTo>
                    <a:pt x="40126" y="366322"/>
                  </a:lnTo>
                  <a:lnTo>
                    <a:pt x="68816" y="401092"/>
                  </a:lnTo>
                  <a:lnTo>
                    <a:pt x="103588" y="429780"/>
                  </a:lnTo>
                  <a:lnTo>
                    <a:pt x="143498" y="451439"/>
                  </a:lnTo>
                  <a:lnTo>
                    <a:pt x="187600" y="465127"/>
                  </a:lnTo>
                  <a:lnTo>
                    <a:pt x="234950" y="469900"/>
                  </a:lnTo>
                  <a:lnTo>
                    <a:pt x="282299" y="465127"/>
                  </a:lnTo>
                  <a:lnTo>
                    <a:pt x="326401" y="451439"/>
                  </a:lnTo>
                  <a:lnTo>
                    <a:pt x="366311" y="429780"/>
                  </a:lnTo>
                  <a:lnTo>
                    <a:pt x="401083" y="401092"/>
                  </a:lnTo>
                  <a:lnTo>
                    <a:pt x="429773" y="366322"/>
                  </a:lnTo>
                  <a:lnTo>
                    <a:pt x="451435" y="326412"/>
                  </a:lnTo>
                  <a:lnTo>
                    <a:pt x="465126" y="282306"/>
                  </a:lnTo>
                  <a:lnTo>
                    <a:pt x="469900" y="234950"/>
                  </a:lnTo>
                  <a:lnTo>
                    <a:pt x="465126" y="187593"/>
                  </a:lnTo>
                  <a:lnTo>
                    <a:pt x="451435" y="143487"/>
                  </a:lnTo>
                  <a:lnTo>
                    <a:pt x="429773" y="103577"/>
                  </a:lnTo>
                  <a:lnTo>
                    <a:pt x="401083" y="68807"/>
                  </a:lnTo>
                  <a:lnTo>
                    <a:pt x="366311" y="40119"/>
                  </a:lnTo>
                  <a:lnTo>
                    <a:pt x="326401" y="18460"/>
                  </a:lnTo>
                  <a:lnTo>
                    <a:pt x="282299" y="4772"/>
                  </a:lnTo>
                  <a:lnTo>
                    <a:pt x="234950" y="0"/>
                  </a:lnTo>
                  <a:close/>
                </a:path>
              </a:pathLst>
            </a:custGeom>
            <a:solidFill>
              <a:srgbClr val="F9A059"/>
            </a:solidFill>
          </p:spPr>
          <p:txBody>
            <a:bodyPr wrap="square" lIns="0" tIns="0" rIns="0" bIns="0" rtlCol="0"/>
            <a:lstStyle/>
            <a:p/>
          </p:txBody>
        </p:sp>
        <p:sp>
          <p:nvSpPr>
            <p:cNvPr id="67" name="object 67"/>
            <p:cNvSpPr/>
            <p:nvPr/>
          </p:nvSpPr>
          <p:spPr>
            <a:xfrm>
              <a:off x="15919450" y="7916862"/>
              <a:ext cx="469900" cy="469900"/>
            </a:xfrm>
            <a:custGeom>
              <a:avLst/>
              <a:gdLst/>
              <a:ahLst/>
              <a:cxnLst/>
              <a:rect l="l" t="t" r="r" b="b"/>
              <a:pathLst>
                <a:path w="469900" h="469900">
                  <a:moveTo>
                    <a:pt x="234950" y="469900"/>
                  </a:moveTo>
                  <a:lnTo>
                    <a:pt x="282299" y="465127"/>
                  </a:lnTo>
                  <a:lnTo>
                    <a:pt x="326401" y="451439"/>
                  </a:lnTo>
                  <a:lnTo>
                    <a:pt x="366311" y="429780"/>
                  </a:lnTo>
                  <a:lnTo>
                    <a:pt x="401083" y="401092"/>
                  </a:lnTo>
                  <a:lnTo>
                    <a:pt x="429773" y="366322"/>
                  </a:lnTo>
                  <a:lnTo>
                    <a:pt x="451435" y="326412"/>
                  </a:lnTo>
                  <a:lnTo>
                    <a:pt x="465126" y="282306"/>
                  </a:lnTo>
                  <a:lnTo>
                    <a:pt x="469900" y="234950"/>
                  </a:lnTo>
                  <a:lnTo>
                    <a:pt x="465126" y="187593"/>
                  </a:lnTo>
                  <a:lnTo>
                    <a:pt x="451435" y="143487"/>
                  </a:lnTo>
                  <a:lnTo>
                    <a:pt x="429773" y="103577"/>
                  </a:lnTo>
                  <a:lnTo>
                    <a:pt x="401083" y="68807"/>
                  </a:lnTo>
                  <a:lnTo>
                    <a:pt x="366311" y="40119"/>
                  </a:lnTo>
                  <a:lnTo>
                    <a:pt x="326401" y="18460"/>
                  </a:lnTo>
                  <a:lnTo>
                    <a:pt x="282299" y="4772"/>
                  </a:lnTo>
                  <a:lnTo>
                    <a:pt x="234950" y="0"/>
                  </a:lnTo>
                  <a:lnTo>
                    <a:pt x="187600" y="4772"/>
                  </a:lnTo>
                  <a:lnTo>
                    <a:pt x="143498" y="18460"/>
                  </a:lnTo>
                  <a:lnTo>
                    <a:pt x="103588" y="40119"/>
                  </a:lnTo>
                  <a:lnTo>
                    <a:pt x="68816" y="68807"/>
                  </a:lnTo>
                  <a:lnTo>
                    <a:pt x="40126" y="103577"/>
                  </a:lnTo>
                  <a:lnTo>
                    <a:pt x="18464" y="143487"/>
                  </a:lnTo>
                  <a:lnTo>
                    <a:pt x="4773" y="187593"/>
                  </a:lnTo>
                  <a:lnTo>
                    <a:pt x="0" y="234950"/>
                  </a:lnTo>
                  <a:lnTo>
                    <a:pt x="4773" y="282306"/>
                  </a:lnTo>
                  <a:lnTo>
                    <a:pt x="18464" y="326412"/>
                  </a:lnTo>
                  <a:lnTo>
                    <a:pt x="40126" y="366322"/>
                  </a:lnTo>
                  <a:lnTo>
                    <a:pt x="68816" y="401092"/>
                  </a:lnTo>
                  <a:lnTo>
                    <a:pt x="103588" y="429780"/>
                  </a:lnTo>
                  <a:lnTo>
                    <a:pt x="143498" y="451439"/>
                  </a:lnTo>
                  <a:lnTo>
                    <a:pt x="187600" y="465127"/>
                  </a:lnTo>
                  <a:lnTo>
                    <a:pt x="234950" y="469900"/>
                  </a:lnTo>
                  <a:close/>
                </a:path>
              </a:pathLst>
            </a:custGeom>
            <a:ln w="63500">
              <a:solidFill>
                <a:srgbClr val="F9A059"/>
              </a:solidFill>
            </a:ln>
          </p:spPr>
          <p:txBody>
            <a:bodyPr wrap="square" lIns="0" tIns="0" rIns="0" bIns="0" rtlCol="0"/>
            <a:lstStyle/>
            <a:p/>
          </p:txBody>
        </p:sp>
      </p:grpSp>
      <p:grpSp>
        <p:nvGrpSpPr>
          <p:cNvPr id="68" name="object 68"/>
          <p:cNvGrpSpPr/>
          <p:nvPr/>
        </p:nvGrpSpPr>
        <p:grpSpPr>
          <a:xfrm>
            <a:off x="15887700" y="4684712"/>
            <a:ext cx="533400" cy="533400"/>
            <a:chOff x="15887700" y="4684712"/>
            <a:chExt cx="533400" cy="533400"/>
          </a:xfrm>
        </p:grpSpPr>
        <p:sp>
          <p:nvSpPr>
            <p:cNvPr id="69" name="object 69"/>
            <p:cNvSpPr/>
            <p:nvPr/>
          </p:nvSpPr>
          <p:spPr>
            <a:xfrm>
              <a:off x="15919450" y="4716462"/>
              <a:ext cx="469900" cy="469900"/>
            </a:xfrm>
            <a:custGeom>
              <a:avLst/>
              <a:gdLst/>
              <a:ahLst/>
              <a:cxnLst/>
              <a:rect l="l" t="t" r="r" b="b"/>
              <a:pathLst>
                <a:path w="469900" h="469900">
                  <a:moveTo>
                    <a:pt x="234950" y="0"/>
                  </a:moveTo>
                  <a:lnTo>
                    <a:pt x="187600" y="4772"/>
                  </a:lnTo>
                  <a:lnTo>
                    <a:pt x="143498" y="18460"/>
                  </a:lnTo>
                  <a:lnTo>
                    <a:pt x="103588" y="40119"/>
                  </a:lnTo>
                  <a:lnTo>
                    <a:pt x="68816" y="68807"/>
                  </a:lnTo>
                  <a:lnTo>
                    <a:pt x="40126" y="103577"/>
                  </a:lnTo>
                  <a:lnTo>
                    <a:pt x="18464" y="143487"/>
                  </a:lnTo>
                  <a:lnTo>
                    <a:pt x="4773" y="187593"/>
                  </a:lnTo>
                  <a:lnTo>
                    <a:pt x="0" y="234950"/>
                  </a:lnTo>
                  <a:lnTo>
                    <a:pt x="4773" y="282306"/>
                  </a:lnTo>
                  <a:lnTo>
                    <a:pt x="18464" y="326412"/>
                  </a:lnTo>
                  <a:lnTo>
                    <a:pt x="40126" y="366322"/>
                  </a:lnTo>
                  <a:lnTo>
                    <a:pt x="68816" y="401092"/>
                  </a:lnTo>
                  <a:lnTo>
                    <a:pt x="103588" y="429780"/>
                  </a:lnTo>
                  <a:lnTo>
                    <a:pt x="143498" y="451439"/>
                  </a:lnTo>
                  <a:lnTo>
                    <a:pt x="187600" y="465127"/>
                  </a:lnTo>
                  <a:lnTo>
                    <a:pt x="234950" y="469900"/>
                  </a:lnTo>
                  <a:lnTo>
                    <a:pt x="282299" y="465127"/>
                  </a:lnTo>
                  <a:lnTo>
                    <a:pt x="326401" y="451439"/>
                  </a:lnTo>
                  <a:lnTo>
                    <a:pt x="366311" y="429780"/>
                  </a:lnTo>
                  <a:lnTo>
                    <a:pt x="401083" y="401092"/>
                  </a:lnTo>
                  <a:lnTo>
                    <a:pt x="429773" y="366322"/>
                  </a:lnTo>
                  <a:lnTo>
                    <a:pt x="451435" y="326412"/>
                  </a:lnTo>
                  <a:lnTo>
                    <a:pt x="465126" y="282306"/>
                  </a:lnTo>
                  <a:lnTo>
                    <a:pt x="469900" y="234950"/>
                  </a:lnTo>
                  <a:lnTo>
                    <a:pt x="465126" y="187593"/>
                  </a:lnTo>
                  <a:lnTo>
                    <a:pt x="451435" y="143487"/>
                  </a:lnTo>
                  <a:lnTo>
                    <a:pt x="429773" y="103577"/>
                  </a:lnTo>
                  <a:lnTo>
                    <a:pt x="401083" y="68807"/>
                  </a:lnTo>
                  <a:lnTo>
                    <a:pt x="366311" y="40119"/>
                  </a:lnTo>
                  <a:lnTo>
                    <a:pt x="326401" y="18460"/>
                  </a:lnTo>
                  <a:lnTo>
                    <a:pt x="282299" y="4772"/>
                  </a:lnTo>
                  <a:lnTo>
                    <a:pt x="234950" y="0"/>
                  </a:lnTo>
                  <a:close/>
                </a:path>
              </a:pathLst>
            </a:custGeom>
            <a:solidFill>
              <a:srgbClr val="F9A059"/>
            </a:solidFill>
          </p:spPr>
          <p:txBody>
            <a:bodyPr wrap="square" lIns="0" tIns="0" rIns="0" bIns="0" rtlCol="0"/>
            <a:lstStyle/>
            <a:p/>
          </p:txBody>
        </p:sp>
        <p:sp>
          <p:nvSpPr>
            <p:cNvPr id="70" name="object 70"/>
            <p:cNvSpPr/>
            <p:nvPr/>
          </p:nvSpPr>
          <p:spPr>
            <a:xfrm>
              <a:off x="15919450" y="4716462"/>
              <a:ext cx="469900" cy="469900"/>
            </a:xfrm>
            <a:custGeom>
              <a:avLst/>
              <a:gdLst/>
              <a:ahLst/>
              <a:cxnLst/>
              <a:rect l="l" t="t" r="r" b="b"/>
              <a:pathLst>
                <a:path w="469900" h="469900">
                  <a:moveTo>
                    <a:pt x="234950" y="469900"/>
                  </a:moveTo>
                  <a:lnTo>
                    <a:pt x="282299" y="465127"/>
                  </a:lnTo>
                  <a:lnTo>
                    <a:pt x="326401" y="451439"/>
                  </a:lnTo>
                  <a:lnTo>
                    <a:pt x="366311" y="429780"/>
                  </a:lnTo>
                  <a:lnTo>
                    <a:pt x="401083" y="401092"/>
                  </a:lnTo>
                  <a:lnTo>
                    <a:pt x="429773" y="366322"/>
                  </a:lnTo>
                  <a:lnTo>
                    <a:pt x="451435" y="326412"/>
                  </a:lnTo>
                  <a:lnTo>
                    <a:pt x="465126" y="282306"/>
                  </a:lnTo>
                  <a:lnTo>
                    <a:pt x="469900" y="234950"/>
                  </a:lnTo>
                  <a:lnTo>
                    <a:pt x="465126" y="187593"/>
                  </a:lnTo>
                  <a:lnTo>
                    <a:pt x="451435" y="143487"/>
                  </a:lnTo>
                  <a:lnTo>
                    <a:pt x="429773" y="103577"/>
                  </a:lnTo>
                  <a:lnTo>
                    <a:pt x="401083" y="68807"/>
                  </a:lnTo>
                  <a:lnTo>
                    <a:pt x="366311" y="40119"/>
                  </a:lnTo>
                  <a:lnTo>
                    <a:pt x="326401" y="18460"/>
                  </a:lnTo>
                  <a:lnTo>
                    <a:pt x="282299" y="4772"/>
                  </a:lnTo>
                  <a:lnTo>
                    <a:pt x="234950" y="0"/>
                  </a:lnTo>
                  <a:lnTo>
                    <a:pt x="187600" y="4772"/>
                  </a:lnTo>
                  <a:lnTo>
                    <a:pt x="143498" y="18460"/>
                  </a:lnTo>
                  <a:lnTo>
                    <a:pt x="103588" y="40119"/>
                  </a:lnTo>
                  <a:lnTo>
                    <a:pt x="68816" y="68807"/>
                  </a:lnTo>
                  <a:lnTo>
                    <a:pt x="40126" y="103577"/>
                  </a:lnTo>
                  <a:lnTo>
                    <a:pt x="18464" y="143487"/>
                  </a:lnTo>
                  <a:lnTo>
                    <a:pt x="4773" y="187593"/>
                  </a:lnTo>
                  <a:lnTo>
                    <a:pt x="0" y="234950"/>
                  </a:lnTo>
                  <a:lnTo>
                    <a:pt x="4773" y="282306"/>
                  </a:lnTo>
                  <a:lnTo>
                    <a:pt x="18464" y="326412"/>
                  </a:lnTo>
                  <a:lnTo>
                    <a:pt x="40126" y="366322"/>
                  </a:lnTo>
                  <a:lnTo>
                    <a:pt x="68816" y="401092"/>
                  </a:lnTo>
                  <a:lnTo>
                    <a:pt x="103588" y="429780"/>
                  </a:lnTo>
                  <a:lnTo>
                    <a:pt x="143498" y="451439"/>
                  </a:lnTo>
                  <a:lnTo>
                    <a:pt x="187600" y="465127"/>
                  </a:lnTo>
                  <a:lnTo>
                    <a:pt x="234950" y="469900"/>
                  </a:lnTo>
                  <a:close/>
                </a:path>
              </a:pathLst>
            </a:custGeom>
            <a:ln w="63500">
              <a:solidFill>
                <a:srgbClr val="F9A059"/>
              </a:solidFill>
            </a:ln>
          </p:spPr>
          <p:txBody>
            <a:bodyPr wrap="square" lIns="0" tIns="0" rIns="0" bIns="0" rtlCol="0"/>
            <a:lstStyle/>
            <a:p/>
          </p:txBody>
        </p:sp>
      </p:grpSp>
      <p:grpSp>
        <p:nvGrpSpPr>
          <p:cNvPr id="71" name="object 71"/>
          <p:cNvGrpSpPr/>
          <p:nvPr/>
        </p:nvGrpSpPr>
        <p:grpSpPr>
          <a:xfrm>
            <a:off x="15887700" y="8682037"/>
            <a:ext cx="533400" cy="533400"/>
            <a:chOff x="15887700" y="8682037"/>
            <a:chExt cx="533400" cy="533400"/>
          </a:xfrm>
        </p:grpSpPr>
        <p:sp>
          <p:nvSpPr>
            <p:cNvPr id="72" name="object 72"/>
            <p:cNvSpPr/>
            <p:nvPr/>
          </p:nvSpPr>
          <p:spPr>
            <a:xfrm>
              <a:off x="15919450" y="8713787"/>
              <a:ext cx="469900" cy="469900"/>
            </a:xfrm>
            <a:custGeom>
              <a:avLst/>
              <a:gdLst/>
              <a:ahLst/>
              <a:cxnLst/>
              <a:rect l="l" t="t" r="r" b="b"/>
              <a:pathLst>
                <a:path w="469900" h="469900">
                  <a:moveTo>
                    <a:pt x="234950" y="0"/>
                  </a:moveTo>
                  <a:lnTo>
                    <a:pt x="187600" y="4772"/>
                  </a:lnTo>
                  <a:lnTo>
                    <a:pt x="143498" y="18460"/>
                  </a:lnTo>
                  <a:lnTo>
                    <a:pt x="103588" y="40119"/>
                  </a:lnTo>
                  <a:lnTo>
                    <a:pt x="68816" y="68807"/>
                  </a:lnTo>
                  <a:lnTo>
                    <a:pt x="40126" y="103577"/>
                  </a:lnTo>
                  <a:lnTo>
                    <a:pt x="18464" y="143487"/>
                  </a:lnTo>
                  <a:lnTo>
                    <a:pt x="4773" y="187593"/>
                  </a:lnTo>
                  <a:lnTo>
                    <a:pt x="0" y="234950"/>
                  </a:lnTo>
                  <a:lnTo>
                    <a:pt x="4773" y="282306"/>
                  </a:lnTo>
                  <a:lnTo>
                    <a:pt x="18464" y="326412"/>
                  </a:lnTo>
                  <a:lnTo>
                    <a:pt x="40126" y="366322"/>
                  </a:lnTo>
                  <a:lnTo>
                    <a:pt x="68816" y="401092"/>
                  </a:lnTo>
                  <a:lnTo>
                    <a:pt x="103588" y="429780"/>
                  </a:lnTo>
                  <a:lnTo>
                    <a:pt x="143498" y="451439"/>
                  </a:lnTo>
                  <a:lnTo>
                    <a:pt x="187600" y="465127"/>
                  </a:lnTo>
                  <a:lnTo>
                    <a:pt x="234950" y="469900"/>
                  </a:lnTo>
                  <a:lnTo>
                    <a:pt x="282299" y="465127"/>
                  </a:lnTo>
                  <a:lnTo>
                    <a:pt x="326401" y="451439"/>
                  </a:lnTo>
                  <a:lnTo>
                    <a:pt x="366311" y="429780"/>
                  </a:lnTo>
                  <a:lnTo>
                    <a:pt x="401083" y="401092"/>
                  </a:lnTo>
                  <a:lnTo>
                    <a:pt x="429773" y="366322"/>
                  </a:lnTo>
                  <a:lnTo>
                    <a:pt x="451435" y="326412"/>
                  </a:lnTo>
                  <a:lnTo>
                    <a:pt x="465126" y="282306"/>
                  </a:lnTo>
                  <a:lnTo>
                    <a:pt x="469900" y="234950"/>
                  </a:lnTo>
                  <a:lnTo>
                    <a:pt x="465126" y="187593"/>
                  </a:lnTo>
                  <a:lnTo>
                    <a:pt x="451435" y="143487"/>
                  </a:lnTo>
                  <a:lnTo>
                    <a:pt x="429773" y="103577"/>
                  </a:lnTo>
                  <a:lnTo>
                    <a:pt x="401083" y="68807"/>
                  </a:lnTo>
                  <a:lnTo>
                    <a:pt x="366311" y="40119"/>
                  </a:lnTo>
                  <a:lnTo>
                    <a:pt x="326401" y="18460"/>
                  </a:lnTo>
                  <a:lnTo>
                    <a:pt x="282299" y="4772"/>
                  </a:lnTo>
                  <a:lnTo>
                    <a:pt x="234950" y="0"/>
                  </a:lnTo>
                  <a:close/>
                </a:path>
              </a:pathLst>
            </a:custGeom>
            <a:solidFill>
              <a:srgbClr val="F9A059"/>
            </a:solidFill>
          </p:spPr>
          <p:txBody>
            <a:bodyPr wrap="square" lIns="0" tIns="0" rIns="0" bIns="0" rtlCol="0"/>
            <a:lstStyle/>
            <a:p/>
          </p:txBody>
        </p:sp>
        <p:sp>
          <p:nvSpPr>
            <p:cNvPr id="73" name="object 73"/>
            <p:cNvSpPr/>
            <p:nvPr/>
          </p:nvSpPr>
          <p:spPr>
            <a:xfrm>
              <a:off x="15919450" y="8713787"/>
              <a:ext cx="469900" cy="469900"/>
            </a:xfrm>
            <a:custGeom>
              <a:avLst/>
              <a:gdLst/>
              <a:ahLst/>
              <a:cxnLst/>
              <a:rect l="l" t="t" r="r" b="b"/>
              <a:pathLst>
                <a:path w="469900" h="469900">
                  <a:moveTo>
                    <a:pt x="234950" y="469900"/>
                  </a:moveTo>
                  <a:lnTo>
                    <a:pt x="282299" y="465127"/>
                  </a:lnTo>
                  <a:lnTo>
                    <a:pt x="326401" y="451439"/>
                  </a:lnTo>
                  <a:lnTo>
                    <a:pt x="366311" y="429780"/>
                  </a:lnTo>
                  <a:lnTo>
                    <a:pt x="401083" y="401092"/>
                  </a:lnTo>
                  <a:lnTo>
                    <a:pt x="429773" y="366322"/>
                  </a:lnTo>
                  <a:lnTo>
                    <a:pt x="451435" y="326412"/>
                  </a:lnTo>
                  <a:lnTo>
                    <a:pt x="465126" y="282306"/>
                  </a:lnTo>
                  <a:lnTo>
                    <a:pt x="469900" y="234950"/>
                  </a:lnTo>
                  <a:lnTo>
                    <a:pt x="465126" y="187593"/>
                  </a:lnTo>
                  <a:lnTo>
                    <a:pt x="451435" y="143487"/>
                  </a:lnTo>
                  <a:lnTo>
                    <a:pt x="429773" y="103577"/>
                  </a:lnTo>
                  <a:lnTo>
                    <a:pt x="401083" y="68807"/>
                  </a:lnTo>
                  <a:lnTo>
                    <a:pt x="366311" y="40119"/>
                  </a:lnTo>
                  <a:lnTo>
                    <a:pt x="326401" y="18460"/>
                  </a:lnTo>
                  <a:lnTo>
                    <a:pt x="282299" y="4772"/>
                  </a:lnTo>
                  <a:lnTo>
                    <a:pt x="234950" y="0"/>
                  </a:lnTo>
                  <a:lnTo>
                    <a:pt x="187600" y="4772"/>
                  </a:lnTo>
                  <a:lnTo>
                    <a:pt x="143498" y="18460"/>
                  </a:lnTo>
                  <a:lnTo>
                    <a:pt x="103588" y="40119"/>
                  </a:lnTo>
                  <a:lnTo>
                    <a:pt x="68816" y="68807"/>
                  </a:lnTo>
                  <a:lnTo>
                    <a:pt x="40126" y="103577"/>
                  </a:lnTo>
                  <a:lnTo>
                    <a:pt x="18464" y="143487"/>
                  </a:lnTo>
                  <a:lnTo>
                    <a:pt x="4773" y="187593"/>
                  </a:lnTo>
                  <a:lnTo>
                    <a:pt x="0" y="234950"/>
                  </a:lnTo>
                  <a:lnTo>
                    <a:pt x="4773" y="282306"/>
                  </a:lnTo>
                  <a:lnTo>
                    <a:pt x="18464" y="326412"/>
                  </a:lnTo>
                  <a:lnTo>
                    <a:pt x="40126" y="366322"/>
                  </a:lnTo>
                  <a:lnTo>
                    <a:pt x="68816" y="401092"/>
                  </a:lnTo>
                  <a:lnTo>
                    <a:pt x="103588" y="429780"/>
                  </a:lnTo>
                  <a:lnTo>
                    <a:pt x="143498" y="451439"/>
                  </a:lnTo>
                  <a:lnTo>
                    <a:pt x="187600" y="465127"/>
                  </a:lnTo>
                  <a:lnTo>
                    <a:pt x="234950" y="469900"/>
                  </a:lnTo>
                  <a:close/>
                </a:path>
              </a:pathLst>
            </a:custGeom>
            <a:ln w="63500">
              <a:solidFill>
                <a:srgbClr val="F9A059"/>
              </a:solidFill>
            </a:ln>
          </p:spPr>
          <p:txBody>
            <a:bodyPr wrap="square" lIns="0" tIns="0" rIns="0" bIns="0" rtlCol="0"/>
            <a:lstStyle/>
            <a:p/>
          </p:txBody>
        </p:sp>
      </p:grpSp>
      <p:sp>
        <p:nvSpPr>
          <p:cNvPr id="74" name="object 74"/>
          <p:cNvSpPr txBox="1"/>
          <p:nvPr/>
        </p:nvSpPr>
        <p:spPr>
          <a:xfrm>
            <a:off x="15992478" y="1580702"/>
            <a:ext cx="330200" cy="330200"/>
          </a:xfrm>
          <a:prstGeom prst="rect">
            <a:avLst/>
          </a:prstGeom>
        </p:spPr>
        <p:txBody>
          <a:bodyPr wrap="square" lIns="0" tIns="12700" rIns="0" bIns="0" rtlCol="0" vert="horz">
            <a:spAutoFit/>
          </a:bodyPr>
          <a:lstStyle/>
          <a:p>
            <a:pPr marL="12700">
              <a:lnSpc>
                <a:spcPct val="100000"/>
              </a:lnSpc>
              <a:spcBef>
                <a:spcPts val="100"/>
              </a:spcBef>
            </a:pPr>
            <a:r>
              <a:rPr dirty="0" sz="2000" spc="-5" b="1">
                <a:solidFill>
                  <a:srgbClr val="373838"/>
                </a:solidFill>
                <a:latin typeface="Courier New"/>
                <a:cs typeface="Courier New"/>
              </a:rPr>
              <a:t>10</a:t>
            </a:r>
            <a:endParaRPr sz="2000">
              <a:latin typeface="Courier New"/>
              <a:cs typeface="Courier New"/>
            </a:endParaRPr>
          </a:p>
        </p:txBody>
      </p:sp>
      <p:sp>
        <p:nvSpPr>
          <p:cNvPr id="75" name="object 75"/>
          <p:cNvSpPr txBox="1"/>
          <p:nvPr/>
        </p:nvSpPr>
        <p:spPr>
          <a:xfrm>
            <a:off x="15986128" y="2377627"/>
            <a:ext cx="330200" cy="330200"/>
          </a:xfrm>
          <a:prstGeom prst="rect">
            <a:avLst/>
          </a:prstGeom>
        </p:spPr>
        <p:txBody>
          <a:bodyPr wrap="square" lIns="0" tIns="12700" rIns="0" bIns="0" rtlCol="0" vert="horz">
            <a:spAutoFit/>
          </a:bodyPr>
          <a:lstStyle/>
          <a:p>
            <a:pPr marL="12700">
              <a:lnSpc>
                <a:spcPct val="100000"/>
              </a:lnSpc>
              <a:spcBef>
                <a:spcPts val="100"/>
              </a:spcBef>
            </a:pPr>
            <a:r>
              <a:rPr dirty="0" sz="2000" spc="-5" b="1">
                <a:solidFill>
                  <a:srgbClr val="373838"/>
                </a:solidFill>
                <a:latin typeface="Courier New"/>
                <a:cs typeface="Courier New"/>
              </a:rPr>
              <a:t>10</a:t>
            </a:r>
            <a:endParaRPr sz="2000">
              <a:latin typeface="Courier New"/>
              <a:cs typeface="Courier New"/>
            </a:endParaRPr>
          </a:p>
        </p:txBody>
      </p:sp>
      <p:sp>
        <p:nvSpPr>
          <p:cNvPr id="76" name="object 76"/>
          <p:cNvSpPr txBox="1"/>
          <p:nvPr/>
        </p:nvSpPr>
        <p:spPr>
          <a:xfrm>
            <a:off x="15992478" y="3174553"/>
            <a:ext cx="330200" cy="330200"/>
          </a:xfrm>
          <a:prstGeom prst="rect">
            <a:avLst/>
          </a:prstGeom>
        </p:spPr>
        <p:txBody>
          <a:bodyPr wrap="square" lIns="0" tIns="12700" rIns="0" bIns="0" rtlCol="0" vert="horz">
            <a:spAutoFit/>
          </a:bodyPr>
          <a:lstStyle/>
          <a:p>
            <a:pPr marL="12700">
              <a:lnSpc>
                <a:spcPct val="100000"/>
              </a:lnSpc>
              <a:spcBef>
                <a:spcPts val="100"/>
              </a:spcBef>
            </a:pPr>
            <a:r>
              <a:rPr dirty="0" sz="2000" spc="-5" b="1">
                <a:solidFill>
                  <a:srgbClr val="373838"/>
                </a:solidFill>
                <a:latin typeface="Courier New"/>
                <a:cs typeface="Courier New"/>
              </a:rPr>
              <a:t>10</a:t>
            </a:r>
            <a:endParaRPr sz="2000">
              <a:latin typeface="Courier New"/>
              <a:cs typeface="Courier New"/>
            </a:endParaRPr>
          </a:p>
        </p:txBody>
      </p:sp>
      <p:sp>
        <p:nvSpPr>
          <p:cNvPr id="77" name="object 77"/>
          <p:cNvSpPr txBox="1"/>
          <p:nvPr/>
        </p:nvSpPr>
        <p:spPr>
          <a:xfrm>
            <a:off x="15986128" y="3971478"/>
            <a:ext cx="330200" cy="330200"/>
          </a:xfrm>
          <a:prstGeom prst="rect">
            <a:avLst/>
          </a:prstGeom>
        </p:spPr>
        <p:txBody>
          <a:bodyPr wrap="square" lIns="0" tIns="12700" rIns="0" bIns="0" rtlCol="0" vert="horz">
            <a:spAutoFit/>
          </a:bodyPr>
          <a:lstStyle/>
          <a:p>
            <a:pPr marL="12700">
              <a:lnSpc>
                <a:spcPct val="100000"/>
              </a:lnSpc>
              <a:spcBef>
                <a:spcPts val="100"/>
              </a:spcBef>
            </a:pPr>
            <a:r>
              <a:rPr dirty="0" sz="2000" spc="-5" b="1">
                <a:solidFill>
                  <a:srgbClr val="373838"/>
                </a:solidFill>
                <a:latin typeface="Courier New"/>
                <a:cs typeface="Courier New"/>
              </a:rPr>
              <a:t>10</a:t>
            </a:r>
            <a:endParaRPr sz="2000">
              <a:latin typeface="Courier New"/>
              <a:cs typeface="Courier New"/>
            </a:endParaRPr>
          </a:p>
        </p:txBody>
      </p:sp>
      <p:sp>
        <p:nvSpPr>
          <p:cNvPr id="78" name="object 78"/>
          <p:cNvSpPr txBox="1"/>
          <p:nvPr/>
        </p:nvSpPr>
        <p:spPr>
          <a:xfrm>
            <a:off x="15986128" y="4768403"/>
            <a:ext cx="330200" cy="330200"/>
          </a:xfrm>
          <a:prstGeom prst="rect">
            <a:avLst/>
          </a:prstGeom>
        </p:spPr>
        <p:txBody>
          <a:bodyPr wrap="square" lIns="0" tIns="12700" rIns="0" bIns="0" rtlCol="0" vert="horz">
            <a:spAutoFit/>
          </a:bodyPr>
          <a:lstStyle/>
          <a:p>
            <a:pPr marL="12700">
              <a:lnSpc>
                <a:spcPct val="100000"/>
              </a:lnSpc>
              <a:spcBef>
                <a:spcPts val="100"/>
              </a:spcBef>
            </a:pPr>
            <a:r>
              <a:rPr dirty="0" sz="2000" spc="-5" b="1">
                <a:solidFill>
                  <a:srgbClr val="373838"/>
                </a:solidFill>
                <a:latin typeface="Courier New"/>
                <a:cs typeface="Courier New"/>
              </a:rPr>
              <a:t>10</a:t>
            </a:r>
            <a:endParaRPr sz="2000">
              <a:latin typeface="Courier New"/>
              <a:cs typeface="Courier New"/>
            </a:endParaRPr>
          </a:p>
        </p:txBody>
      </p:sp>
      <p:sp>
        <p:nvSpPr>
          <p:cNvPr id="79" name="object 79"/>
          <p:cNvSpPr txBox="1"/>
          <p:nvPr/>
        </p:nvSpPr>
        <p:spPr>
          <a:xfrm>
            <a:off x="15992478" y="5578028"/>
            <a:ext cx="330200" cy="330200"/>
          </a:xfrm>
          <a:prstGeom prst="rect">
            <a:avLst/>
          </a:prstGeom>
        </p:spPr>
        <p:txBody>
          <a:bodyPr wrap="square" lIns="0" tIns="12700" rIns="0" bIns="0" rtlCol="0" vert="horz">
            <a:spAutoFit/>
          </a:bodyPr>
          <a:lstStyle/>
          <a:p>
            <a:pPr marL="12700">
              <a:lnSpc>
                <a:spcPct val="100000"/>
              </a:lnSpc>
              <a:spcBef>
                <a:spcPts val="100"/>
              </a:spcBef>
            </a:pPr>
            <a:r>
              <a:rPr dirty="0" sz="2000" spc="-5" b="1">
                <a:solidFill>
                  <a:srgbClr val="373838"/>
                </a:solidFill>
                <a:latin typeface="Courier New"/>
                <a:cs typeface="Courier New"/>
              </a:rPr>
              <a:t>10</a:t>
            </a:r>
            <a:endParaRPr sz="2000">
              <a:latin typeface="Courier New"/>
              <a:cs typeface="Courier New"/>
            </a:endParaRPr>
          </a:p>
        </p:txBody>
      </p:sp>
      <p:sp>
        <p:nvSpPr>
          <p:cNvPr id="80" name="object 80"/>
          <p:cNvSpPr txBox="1"/>
          <p:nvPr/>
        </p:nvSpPr>
        <p:spPr>
          <a:xfrm>
            <a:off x="15992478" y="7171877"/>
            <a:ext cx="330200" cy="330200"/>
          </a:xfrm>
          <a:prstGeom prst="rect">
            <a:avLst/>
          </a:prstGeom>
        </p:spPr>
        <p:txBody>
          <a:bodyPr wrap="square" lIns="0" tIns="12700" rIns="0" bIns="0" rtlCol="0" vert="horz">
            <a:spAutoFit/>
          </a:bodyPr>
          <a:lstStyle/>
          <a:p>
            <a:pPr marL="12700">
              <a:lnSpc>
                <a:spcPct val="100000"/>
              </a:lnSpc>
              <a:spcBef>
                <a:spcPts val="100"/>
              </a:spcBef>
            </a:pPr>
            <a:r>
              <a:rPr dirty="0" sz="2000" spc="-5" b="1">
                <a:solidFill>
                  <a:srgbClr val="373838"/>
                </a:solidFill>
                <a:latin typeface="Courier New"/>
                <a:cs typeface="Courier New"/>
              </a:rPr>
              <a:t>10</a:t>
            </a:r>
            <a:endParaRPr sz="2000">
              <a:latin typeface="Courier New"/>
              <a:cs typeface="Courier New"/>
            </a:endParaRPr>
          </a:p>
        </p:txBody>
      </p:sp>
      <p:sp>
        <p:nvSpPr>
          <p:cNvPr id="81" name="object 81"/>
          <p:cNvSpPr txBox="1"/>
          <p:nvPr/>
        </p:nvSpPr>
        <p:spPr>
          <a:xfrm>
            <a:off x="15986128" y="6374952"/>
            <a:ext cx="330200" cy="330200"/>
          </a:xfrm>
          <a:prstGeom prst="rect">
            <a:avLst/>
          </a:prstGeom>
        </p:spPr>
        <p:txBody>
          <a:bodyPr wrap="square" lIns="0" tIns="12700" rIns="0" bIns="0" rtlCol="0" vert="horz">
            <a:spAutoFit/>
          </a:bodyPr>
          <a:lstStyle/>
          <a:p>
            <a:pPr marL="12700">
              <a:lnSpc>
                <a:spcPct val="100000"/>
              </a:lnSpc>
              <a:spcBef>
                <a:spcPts val="100"/>
              </a:spcBef>
            </a:pPr>
            <a:r>
              <a:rPr dirty="0" sz="2000" spc="-5" b="1">
                <a:solidFill>
                  <a:srgbClr val="373838"/>
                </a:solidFill>
                <a:latin typeface="Courier New"/>
                <a:cs typeface="Courier New"/>
              </a:rPr>
              <a:t>10</a:t>
            </a:r>
            <a:endParaRPr sz="2000">
              <a:latin typeface="Courier New"/>
              <a:cs typeface="Courier New"/>
            </a:endParaRPr>
          </a:p>
        </p:txBody>
      </p:sp>
      <p:sp>
        <p:nvSpPr>
          <p:cNvPr id="82" name="object 82"/>
          <p:cNvSpPr txBox="1"/>
          <p:nvPr/>
        </p:nvSpPr>
        <p:spPr>
          <a:xfrm>
            <a:off x="15986128" y="7968802"/>
            <a:ext cx="330200" cy="330200"/>
          </a:xfrm>
          <a:prstGeom prst="rect">
            <a:avLst/>
          </a:prstGeom>
        </p:spPr>
        <p:txBody>
          <a:bodyPr wrap="square" lIns="0" tIns="12700" rIns="0" bIns="0" rtlCol="0" vert="horz">
            <a:spAutoFit/>
          </a:bodyPr>
          <a:lstStyle/>
          <a:p>
            <a:pPr marL="12700">
              <a:lnSpc>
                <a:spcPct val="100000"/>
              </a:lnSpc>
              <a:spcBef>
                <a:spcPts val="100"/>
              </a:spcBef>
            </a:pPr>
            <a:r>
              <a:rPr dirty="0" sz="2000" spc="-5" b="1">
                <a:solidFill>
                  <a:srgbClr val="373838"/>
                </a:solidFill>
                <a:latin typeface="Courier New"/>
                <a:cs typeface="Courier New"/>
              </a:rPr>
              <a:t>10</a:t>
            </a:r>
            <a:endParaRPr sz="2000">
              <a:latin typeface="Courier New"/>
              <a:cs typeface="Courier New"/>
            </a:endParaRPr>
          </a:p>
        </p:txBody>
      </p:sp>
      <p:sp>
        <p:nvSpPr>
          <p:cNvPr id="83" name="object 83"/>
          <p:cNvSpPr txBox="1"/>
          <p:nvPr/>
        </p:nvSpPr>
        <p:spPr>
          <a:xfrm>
            <a:off x="15986128" y="8765727"/>
            <a:ext cx="330200" cy="330200"/>
          </a:xfrm>
          <a:prstGeom prst="rect">
            <a:avLst/>
          </a:prstGeom>
        </p:spPr>
        <p:txBody>
          <a:bodyPr wrap="square" lIns="0" tIns="12700" rIns="0" bIns="0" rtlCol="0" vert="horz">
            <a:spAutoFit/>
          </a:bodyPr>
          <a:lstStyle/>
          <a:p>
            <a:pPr marL="12700">
              <a:lnSpc>
                <a:spcPct val="100000"/>
              </a:lnSpc>
              <a:spcBef>
                <a:spcPts val="100"/>
              </a:spcBef>
            </a:pPr>
            <a:r>
              <a:rPr dirty="0" sz="2000" spc="-5" b="1">
                <a:solidFill>
                  <a:srgbClr val="373838"/>
                </a:solidFill>
                <a:latin typeface="Courier New"/>
                <a:cs typeface="Courier New"/>
              </a:rPr>
              <a:t>10</a:t>
            </a:r>
            <a:endParaRPr sz="2000">
              <a:latin typeface="Courier New"/>
              <a:cs typeface="Courier New"/>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446310" y="3470398"/>
            <a:ext cx="12827000" cy="5130800"/>
          </a:xfrm>
          <a:prstGeom prst="rect">
            <a:avLst/>
          </a:prstGeom>
        </p:spPr>
        <p:txBody>
          <a:bodyPr wrap="square" lIns="0" tIns="12700" rIns="0" bIns="0" rtlCol="0" vert="horz">
            <a:spAutoFit/>
          </a:bodyPr>
          <a:lstStyle/>
          <a:p>
            <a:pPr marL="12700" marR="5080">
              <a:lnSpc>
                <a:spcPct val="138900"/>
              </a:lnSpc>
              <a:spcBef>
                <a:spcPts val="100"/>
              </a:spcBef>
            </a:pPr>
            <a:r>
              <a:rPr dirty="0" sz="3000" spc="-5" b="1">
                <a:solidFill>
                  <a:srgbClr val="373838"/>
                </a:solidFill>
                <a:latin typeface="Courier New"/>
                <a:cs typeface="Courier New"/>
              </a:rPr>
              <a:t>Adult educators are faced with some of the most daunting  trials in education and consistently rise above</a:t>
            </a:r>
            <a:r>
              <a:rPr dirty="0" sz="3000" spc="75" b="1">
                <a:solidFill>
                  <a:srgbClr val="373838"/>
                </a:solidFill>
                <a:latin typeface="Courier New"/>
                <a:cs typeface="Courier New"/>
              </a:rPr>
              <a:t> </a:t>
            </a:r>
            <a:r>
              <a:rPr dirty="0" sz="3000" spc="-5" b="1">
                <a:solidFill>
                  <a:srgbClr val="373838"/>
                </a:solidFill>
                <a:latin typeface="Courier New"/>
                <a:cs typeface="Courier New"/>
              </a:rPr>
              <a:t>them.</a:t>
            </a:r>
            <a:endParaRPr sz="3000">
              <a:latin typeface="Courier New"/>
              <a:cs typeface="Courier New"/>
            </a:endParaRPr>
          </a:p>
          <a:p>
            <a:pPr>
              <a:lnSpc>
                <a:spcPct val="100000"/>
              </a:lnSpc>
            </a:pPr>
            <a:endParaRPr sz="4500">
              <a:latin typeface="Courier New"/>
              <a:cs typeface="Courier New"/>
            </a:endParaRPr>
          </a:p>
          <a:p>
            <a:pPr marL="12700" marR="690880">
              <a:lnSpc>
                <a:spcPct val="138900"/>
              </a:lnSpc>
            </a:pPr>
            <a:r>
              <a:rPr dirty="0" sz="3000" spc="-5" b="1">
                <a:solidFill>
                  <a:srgbClr val="373838"/>
                </a:solidFill>
                <a:latin typeface="Courier New"/>
                <a:cs typeface="Courier New"/>
              </a:rPr>
              <a:t>Being a great educator means constantly improving our  skillset.</a:t>
            </a:r>
            <a:endParaRPr sz="3000">
              <a:latin typeface="Courier New"/>
              <a:cs typeface="Courier New"/>
            </a:endParaRPr>
          </a:p>
          <a:p>
            <a:pPr>
              <a:lnSpc>
                <a:spcPct val="100000"/>
              </a:lnSpc>
            </a:pPr>
            <a:endParaRPr sz="4500">
              <a:latin typeface="Courier New"/>
              <a:cs typeface="Courier New"/>
            </a:endParaRPr>
          </a:p>
          <a:p>
            <a:pPr marL="12700" marR="919480">
              <a:lnSpc>
                <a:spcPct val="138900"/>
              </a:lnSpc>
            </a:pPr>
            <a:r>
              <a:rPr dirty="0" sz="3000" spc="-5" b="1">
                <a:solidFill>
                  <a:srgbClr val="373838"/>
                </a:solidFill>
                <a:latin typeface="Courier New"/>
                <a:cs typeface="Courier New"/>
              </a:rPr>
              <a:t>Self-analysis can help us develop powerful goals for  improvement.</a:t>
            </a:r>
            <a:endParaRPr sz="3000">
              <a:latin typeface="Courier New"/>
              <a:cs typeface="Courier New"/>
            </a:endParaRPr>
          </a:p>
        </p:txBody>
      </p:sp>
      <p:sp>
        <p:nvSpPr>
          <p:cNvPr id="3" name="object 3"/>
          <p:cNvSpPr/>
          <p:nvPr/>
        </p:nvSpPr>
        <p:spPr>
          <a:xfrm>
            <a:off x="3575837" y="797090"/>
            <a:ext cx="12495530" cy="2025650"/>
          </a:xfrm>
          <a:custGeom>
            <a:avLst/>
            <a:gdLst/>
            <a:ahLst/>
            <a:cxnLst/>
            <a:rect l="l" t="t" r="r" b="b"/>
            <a:pathLst>
              <a:path w="12495530" h="2025650">
                <a:moveTo>
                  <a:pt x="12495276" y="0"/>
                </a:moveTo>
                <a:lnTo>
                  <a:pt x="0" y="0"/>
                </a:lnTo>
                <a:lnTo>
                  <a:pt x="0" y="2025396"/>
                </a:lnTo>
                <a:lnTo>
                  <a:pt x="12495276" y="2025396"/>
                </a:lnTo>
                <a:lnTo>
                  <a:pt x="12495276" y="0"/>
                </a:lnTo>
                <a:close/>
              </a:path>
            </a:pathLst>
          </a:custGeom>
          <a:solidFill>
            <a:srgbClr val="373838"/>
          </a:solidFill>
        </p:spPr>
        <p:txBody>
          <a:bodyPr wrap="square" lIns="0" tIns="0" rIns="0" bIns="0" rtlCol="0"/>
          <a:lstStyle/>
          <a:p/>
        </p:txBody>
      </p:sp>
      <p:sp>
        <p:nvSpPr>
          <p:cNvPr id="4" name="object 4"/>
          <p:cNvSpPr txBox="1">
            <a:spLocks noGrp="1"/>
          </p:cNvSpPr>
          <p:nvPr>
            <p:ph type="title"/>
          </p:nvPr>
        </p:nvSpPr>
        <p:spPr>
          <a:xfrm>
            <a:off x="3446310" y="354625"/>
            <a:ext cx="12598400" cy="2311400"/>
          </a:xfrm>
          <a:prstGeom prst="rect"/>
        </p:spPr>
        <p:txBody>
          <a:bodyPr wrap="square" lIns="0" tIns="12700" rIns="0" bIns="0" rtlCol="0" vert="horz">
            <a:spAutoFit/>
          </a:bodyPr>
          <a:lstStyle/>
          <a:p>
            <a:pPr marL="12700">
              <a:lnSpc>
                <a:spcPct val="100000"/>
              </a:lnSpc>
              <a:spcBef>
                <a:spcPts val="100"/>
              </a:spcBef>
            </a:pPr>
            <a:r>
              <a:rPr dirty="0" sz="15000" spc="-5">
                <a:solidFill>
                  <a:srgbClr val="F9A059"/>
                </a:solidFill>
              </a:rPr>
              <a:t>3</a:t>
            </a:r>
            <a:r>
              <a:rPr dirty="0" sz="15000" spc="-70">
                <a:solidFill>
                  <a:srgbClr val="F9A059"/>
                </a:solidFill>
              </a:rPr>
              <a:t> </a:t>
            </a:r>
            <a:r>
              <a:rPr dirty="0" sz="15000" spc="-5">
                <a:solidFill>
                  <a:srgbClr val="F9A059"/>
                </a:solidFill>
              </a:rPr>
              <a:t>Takeaways</a:t>
            </a:r>
            <a:endParaRPr sz="150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962900" y="3630926"/>
            <a:ext cx="8036559" cy="1793239"/>
          </a:xfrm>
          <a:prstGeom prst="rect">
            <a:avLst/>
          </a:prstGeom>
        </p:spPr>
        <p:txBody>
          <a:bodyPr wrap="square" lIns="0" tIns="256540" rIns="0" bIns="0" rtlCol="0" vert="horz">
            <a:spAutoFit/>
          </a:bodyPr>
          <a:lstStyle/>
          <a:p>
            <a:pPr marL="12700">
              <a:lnSpc>
                <a:spcPct val="100000"/>
              </a:lnSpc>
              <a:spcBef>
                <a:spcPts val="2020"/>
              </a:spcBef>
            </a:pPr>
            <a:r>
              <a:rPr dirty="0" sz="4000" spc="35">
                <a:solidFill>
                  <a:srgbClr val="373838"/>
                </a:solidFill>
                <a:latin typeface="Calibri"/>
                <a:cs typeface="Calibri"/>
              </a:rPr>
              <a:t>We </a:t>
            </a:r>
            <a:r>
              <a:rPr dirty="0" sz="4000" spc="125">
                <a:solidFill>
                  <a:srgbClr val="373838"/>
                </a:solidFill>
                <a:latin typeface="Calibri"/>
                <a:cs typeface="Calibri"/>
              </a:rPr>
              <a:t>are </a:t>
            </a:r>
            <a:r>
              <a:rPr dirty="0" sz="4000" spc="135">
                <a:solidFill>
                  <a:srgbClr val="373838"/>
                </a:solidFill>
                <a:latin typeface="Calibri"/>
                <a:cs typeface="Calibri"/>
              </a:rPr>
              <a:t>honored </a:t>
            </a:r>
            <a:r>
              <a:rPr dirty="0" sz="4000" spc="5">
                <a:solidFill>
                  <a:srgbClr val="373838"/>
                </a:solidFill>
                <a:latin typeface="Calibri"/>
                <a:cs typeface="Calibri"/>
              </a:rPr>
              <a:t>to </a:t>
            </a:r>
            <a:r>
              <a:rPr dirty="0" sz="4000" spc="60">
                <a:solidFill>
                  <a:srgbClr val="373838"/>
                </a:solidFill>
                <a:latin typeface="Calibri"/>
                <a:cs typeface="Calibri"/>
              </a:rPr>
              <a:t>partner </a:t>
            </a:r>
            <a:r>
              <a:rPr dirty="0" sz="4000">
                <a:solidFill>
                  <a:srgbClr val="373838"/>
                </a:solidFill>
                <a:latin typeface="Calibri"/>
                <a:cs typeface="Calibri"/>
              </a:rPr>
              <a:t>with</a:t>
            </a:r>
            <a:r>
              <a:rPr dirty="0" sz="4000" spc="320">
                <a:solidFill>
                  <a:srgbClr val="373838"/>
                </a:solidFill>
                <a:latin typeface="Calibri"/>
                <a:cs typeface="Calibri"/>
              </a:rPr>
              <a:t> </a:t>
            </a:r>
            <a:r>
              <a:rPr dirty="0" sz="4000" spc="85">
                <a:solidFill>
                  <a:srgbClr val="373838"/>
                </a:solidFill>
                <a:latin typeface="Calibri"/>
                <a:cs typeface="Calibri"/>
              </a:rPr>
              <a:t>you.</a:t>
            </a:r>
            <a:endParaRPr sz="4000">
              <a:latin typeface="Calibri"/>
              <a:cs typeface="Calibri"/>
            </a:endParaRPr>
          </a:p>
          <a:p>
            <a:pPr marL="12700" marR="867410">
              <a:lnSpc>
                <a:spcPct val="100000"/>
              </a:lnSpc>
              <a:spcBef>
                <a:spcPts val="1200"/>
              </a:spcBef>
            </a:pPr>
            <a:r>
              <a:rPr dirty="0" sz="2500" spc="90">
                <a:solidFill>
                  <a:srgbClr val="373838"/>
                </a:solidFill>
                <a:latin typeface="Calibri"/>
                <a:cs typeface="Calibri"/>
              </a:rPr>
              <a:t>Our </a:t>
            </a:r>
            <a:r>
              <a:rPr dirty="0" sz="2500" spc="60">
                <a:solidFill>
                  <a:srgbClr val="373838"/>
                </a:solidFill>
                <a:latin typeface="Calibri"/>
                <a:cs typeface="Calibri"/>
              </a:rPr>
              <a:t>next </a:t>
            </a:r>
            <a:r>
              <a:rPr dirty="0" sz="2500" spc="80">
                <a:solidFill>
                  <a:srgbClr val="373838"/>
                </a:solidFill>
                <a:latin typeface="Calibri"/>
                <a:cs typeface="Calibri"/>
              </a:rPr>
              <a:t>Professional </a:t>
            </a:r>
            <a:r>
              <a:rPr dirty="0" sz="2500" spc="90">
                <a:solidFill>
                  <a:srgbClr val="373838"/>
                </a:solidFill>
                <a:latin typeface="Calibri"/>
                <a:cs typeface="Calibri"/>
              </a:rPr>
              <a:t>Development </a:t>
            </a:r>
            <a:r>
              <a:rPr dirty="0" sz="2500" spc="40">
                <a:solidFill>
                  <a:srgbClr val="373838"/>
                </a:solidFill>
                <a:latin typeface="Calibri"/>
                <a:cs typeface="Calibri"/>
              </a:rPr>
              <a:t>Webinar </a:t>
            </a:r>
            <a:r>
              <a:rPr dirty="0" sz="2500">
                <a:solidFill>
                  <a:srgbClr val="373838"/>
                </a:solidFill>
                <a:latin typeface="Calibri"/>
                <a:cs typeface="Calibri"/>
              </a:rPr>
              <a:t>will </a:t>
            </a:r>
            <a:r>
              <a:rPr dirty="0" sz="2500" spc="140">
                <a:solidFill>
                  <a:srgbClr val="373838"/>
                </a:solidFill>
                <a:latin typeface="Calibri"/>
                <a:cs typeface="Calibri"/>
              </a:rPr>
              <a:t>be  </a:t>
            </a:r>
            <a:r>
              <a:rPr dirty="0" sz="2500" spc="65">
                <a:solidFill>
                  <a:srgbClr val="373838"/>
                </a:solidFill>
                <a:latin typeface="Calibri"/>
                <a:cs typeface="Calibri"/>
              </a:rPr>
              <a:t>Tuesday, </a:t>
            </a:r>
            <a:r>
              <a:rPr dirty="0" sz="2500" spc="120">
                <a:solidFill>
                  <a:srgbClr val="373838"/>
                </a:solidFill>
                <a:latin typeface="Calibri"/>
                <a:cs typeface="Calibri"/>
              </a:rPr>
              <a:t>December</a:t>
            </a:r>
            <a:r>
              <a:rPr dirty="0" sz="2500" spc="80">
                <a:solidFill>
                  <a:srgbClr val="373838"/>
                </a:solidFill>
                <a:latin typeface="Calibri"/>
                <a:cs typeface="Calibri"/>
              </a:rPr>
              <a:t> </a:t>
            </a:r>
            <a:r>
              <a:rPr dirty="0" sz="2500" spc="-40">
                <a:solidFill>
                  <a:srgbClr val="373838"/>
                </a:solidFill>
                <a:latin typeface="Calibri"/>
                <a:cs typeface="Calibri"/>
              </a:rPr>
              <a:t>21st.</a:t>
            </a:r>
            <a:endParaRPr sz="2500">
              <a:latin typeface="Calibri"/>
              <a:cs typeface="Calibri"/>
            </a:endParaRPr>
          </a:p>
        </p:txBody>
      </p:sp>
      <p:sp>
        <p:nvSpPr>
          <p:cNvPr id="3" name="object 3"/>
          <p:cNvSpPr txBox="1"/>
          <p:nvPr/>
        </p:nvSpPr>
        <p:spPr>
          <a:xfrm>
            <a:off x="7962900" y="5957566"/>
            <a:ext cx="4452620" cy="914400"/>
          </a:xfrm>
          <a:prstGeom prst="rect">
            <a:avLst/>
          </a:prstGeom>
        </p:spPr>
        <p:txBody>
          <a:bodyPr wrap="square" lIns="0" tIns="152400" rIns="0" bIns="0" rtlCol="0" vert="horz">
            <a:spAutoFit/>
          </a:bodyPr>
          <a:lstStyle/>
          <a:p>
            <a:pPr marL="12700">
              <a:lnSpc>
                <a:spcPct val="100000"/>
              </a:lnSpc>
              <a:spcBef>
                <a:spcPts val="1200"/>
              </a:spcBef>
            </a:pPr>
            <a:r>
              <a:rPr dirty="0" sz="2000" spc="45">
                <a:solidFill>
                  <a:srgbClr val="373838"/>
                </a:solidFill>
                <a:latin typeface="Calibri"/>
                <a:cs typeface="Calibri"/>
              </a:rPr>
              <a:t>(800)</a:t>
            </a:r>
            <a:r>
              <a:rPr dirty="0" sz="2000" spc="60">
                <a:solidFill>
                  <a:srgbClr val="373838"/>
                </a:solidFill>
                <a:latin typeface="Calibri"/>
                <a:cs typeface="Calibri"/>
              </a:rPr>
              <a:t> </a:t>
            </a:r>
            <a:r>
              <a:rPr dirty="0" sz="2000" spc="55">
                <a:solidFill>
                  <a:srgbClr val="373838"/>
                </a:solidFill>
                <a:latin typeface="Calibri"/>
                <a:cs typeface="Calibri"/>
              </a:rPr>
              <a:t>931-8069</a:t>
            </a:r>
            <a:endParaRPr sz="2000">
              <a:latin typeface="Calibri"/>
              <a:cs typeface="Calibri"/>
            </a:endParaRPr>
          </a:p>
          <a:p>
            <a:pPr marL="12700">
              <a:lnSpc>
                <a:spcPct val="100000"/>
              </a:lnSpc>
              <a:spcBef>
                <a:spcPts val="1100"/>
              </a:spcBef>
            </a:pPr>
            <a:r>
              <a:rPr dirty="0" u="sng" sz="2000" spc="50">
                <a:solidFill>
                  <a:srgbClr val="24ABE2"/>
                </a:solidFill>
                <a:uFill>
                  <a:solidFill>
                    <a:srgbClr val="24ABE2"/>
                  </a:solidFill>
                </a:uFill>
                <a:latin typeface="Calibri"/>
                <a:cs typeface="Calibri"/>
              </a:rPr>
              <a:t>essentialed.com/educators/past-tweeds</a:t>
            </a:r>
            <a:endParaRPr sz="2000">
              <a:latin typeface="Calibri"/>
              <a:cs typeface="Calibri"/>
            </a:endParaRPr>
          </a:p>
        </p:txBody>
      </p:sp>
      <p:sp>
        <p:nvSpPr>
          <p:cNvPr id="4" name="object 4"/>
          <p:cNvSpPr/>
          <p:nvPr/>
        </p:nvSpPr>
        <p:spPr>
          <a:xfrm>
            <a:off x="6914356" y="3376047"/>
            <a:ext cx="0" cy="4776470"/>
          </a:xfrm>
          <a:custGeom>
            <a:avLst/>
            <a:gdLst/>
            <a:ahLst/>
            <a:cxnLst/>
            <a:rect l="l" t="t" r="r" b="b"/>
            <a:pathLst>
              <a:path w="0" h="4776470">
                <a:moveTo>
                  <a:pt x="0" y="0"/>
                </a:moveTo>
                <a:lnTo>
                  <a:pt x="0" y="4776330"/>
                </a:lnTo>
              </a:path>
            </a:pathLst>
          </a:custGeom>
          <a:ln w="63500">
            <a:solidFill>
              <a:srgbClr val="FBEE28"/>
            </a:solidFill>
          </a:ln>
        </p:spPr>
        <p:txBody>
          <a:bodyPr wrap="square" lIns="0" tIns="0" rIns="0" bIns="0" rtlCol="0"/>
          <a:lstStyle/>
          <a:p/>
        </p:txBody>
      </p:sp>
      <p:sp>
        <p:nvSpPr>
          <p:cNvPr id="5" name="object 5"/>
          <p:cNvSpPr txBox="1">
            <a:spLocks noGrp="1"/>
          </p:cNvSpPr>
          <p:nvPr>
            <p:ph type="title"/>
          </p:nvPr>
        </p:nvSpPr>
        <p:spPr>
          <a:xfrm>
            <a:off x="6247176" y="209232"/>
            <a:ext cx="5031740" cy="1549400"/>
          </a:xfrm>
          <a:prstGeom prst="rect"/>
        </p:spPr>
        <p:txBody>
          <a:bodyPr wrap="square" lIns="0" tIns="12700" rIns="0" bIns="0" rtlCol="0" vert="horz">
            <a:spAutoFit/>
          </a:bodyPr>
          <a:lstStyle/>
          <a:p>
            <a:pPr marL="12700">
              <a:lnSpc>
                <a:spcPct val="100000"/>
              </a:lnSpc>
              <a:spcBef>
                <a:spcPts val="100"/>
              </a:spcBef>
              <a:tabLst>
                <a:tab pos="3376295" algn="l"/>
              </a:tabLst>
            </a:pPr>
            <a:r>
              <a:rPr dirty="0" sz="10000" spc="-2085" b="0">
                <a:latin typeface="Calibri"/>
                <a:cs typeface="Calibri"/>
              </a:rPr>
              <a:t>T       </a:t>
            </a:r>
            <a:r>
              <a:rPr dirty="0" sz="10000" spc="-2055" b="0">
                <a:latin typeface="Calibri"/>
                <a:cs typeface="Calibri"/>
              </a:rPr>
              <a:t> </a:t>
            </a:r>
            <a:r>
              <a:rPr dirty="0" sz="10000" spc="-2645" b="0">
                <a:latin typeface="Calibri"/>
                <a:cs typeface="Calibri"/>
              </a:rPr>
              <a:t>H</a:t>
            </a:r>
            <a:r>
              <a:rPr dirty="0" sz="10000" spc="-819" b="0">
                <a:latin typeface="Calibri"/>
                <a:cs typeface="Calibri"/>
              </a:rPr>
              <a:t> </a:t>
            </a:r>
            <a:r>
              <a:rPr dirty="0" sz="10000" spc="-2540" b="0">
                <a:latin typeface="Calibri"/>
                <a:cs typeface="Calibri"/>
              </a:rPr>
              <a:t>A</a:t>
            </a:r>
            <a:r>
              <a:rPr dirty="0" sz="10000" spc="-825" b="0">
                <a:latin typeface="Calibri"/>
                <a:cs typeface="Calibri"/>
              </a:rPr>
              <a:t> </a:t>
            </a:r>
            <a:r>
              <a:rPr dirty="0" sz="10000" spc="-2710" b="0">
                <a:latin typeface="Calibri"/>
                <a:cs typeface="Calibri"/>
              </a:rPr>
              <a:t>N</a:t>
            </a:r>
            <a:r>
              <a:rPr dirty="0" sz="10000" spc="-819" b="0">
                <a:latin typeface="Calibri"/>
                <a:cs typeface="Calibri"/>
              </a:rPr>
              <a:t> </a:t>
            </a:r>
            <a:r>
              <a:rPr dirty="0" sz="10000" spc="-2170" b="0">
                <a:latin typeface="Calibri"/>
                <a:cs typeface="Calibri"/>
              </a:rPr>
              <a:t>K	</a:t>
            </a:r>
            <a:r>
              <a:rPr dirty="0" sz="10000" spc="-1785" b="0">
                <a:latin typeface="Calibri"/>
                <a:cs typeface="Calibri"/>
              </a:rPr>
              <a:t>Y</a:t>
            </a:r>
            <a:r>
              <a:rPr dirty="0" sz="10000" spc="-1345" b="0">
                <a:latin typeface="Calibri"/>
                <a:cs typeface="Calibri"/>
              </a:rPr>
              <a:t> </a:t>
            </a:r>
            <a:r>
              <a:rPr dirty="0" sz="10000" spc="-3155" b="0">
                <a:latin typeface="Calibri"/>
                <a:cs typeface="Calibri"/>
              </a:rPr>
              <a:t>O</a:t>
            </a:r>
            <a:r>
              <a:rPr dirty="0" sz="10000" spc="-869" b="0">
                <a:latin typeface="Calibri"/>
                <a:cs typeface="Calibri"/>
              </a:rPr>
              <a:t> </a:t>
            </a:r>
            <a:r>
              <a:rPr dirty="0" sz="10000" spc="-2930" b="0">
                <a:latin typeface="Calibri"/>
                <a:cs typeface="Calibri"/>
              </a:rPr>
              <a:t>U</a:t>
            </a:r>
            <a:endParaRPr sz="10000">
              <a:latin typeface="Calibri"/>
              <a:cs typeface="Calibri"/>
            </a:endParaRPr>
          </a:p>
        </p:txBody>
      </p:sp>
      <p:grpSp>
        <p:nvGrpSpPr>
          <p:cNvPr id="6" name="object 6"/>
          <p:cNvGrpSpPr/>
          <p:nvPr/>
        </p:nvGrpSpPr>
        <p:grpSpPr>
          <a:xfrm>
            <a:off x="685799" y="3157600"/>
            <a:ext cx="5388610" cy="4994910"/>
            <a:chOff x="685799" y="3157600"/>
            <a:chExt cx="5388610" cy="4994910"/>
          </a:xfrm>
        </p:grpSpPr>
        <p:sp>
          <p:nvSpPr>
            <p:cNvPr id="7" name="object 7"/>
            <p:cNvSpPr/>
            <p:nvPr/>
          </p:nvSpPr>
          <p:spPr>
            <a:xfrm>
              <a:off x="685799" y="6265049"/>
              <a:ext cx="5388610" cy="1887855"/>
            </a:xfrm>
            <a:custGeom>
              <a:avLst/>
              <a:gdLst/>
              <a:ahLst/>
              <a:cxnLst/>
              <a:rect l="l" t="t" r="r" b="b"/>
              <a:pathLst>
                <a:path w="5388610" h="1887854">
                  <a:moveTo>
                    <a:pt x="2736646" y="0"/>
                  </a:moveTo>
                  <a:lnTo>
                    <a:pt x="2658610" y="107"/>
                  </a:lnTo>
                  <a:lnTo>
                    <a:pt x="2584232" y="446"/>
                  </a:lnTo>
                  <a:lnTo>
                    <a:pt x="2510125" y="1008"/>
                  </a:lnTo>
                  <a:lnTo>
                    <a:pt x="2436295" y="1791"/>
                  </a:lnTo>
                  <a:lnTo>
                    <a:pt x="2362751" y="2796"/>
                  </a:lnTo>
                  <a:lnTo>
                    <a:pt x="2143905" y="7116"/>
                  </a:lnTo>
                  <a:lnTo>
                    <a:pt x="1714937" y="21498"/>
                  </a:lnTo>
                  <a:lnTo>
                    <a:pt x="1298955" y="43254"/>
                  </a:lnTo>
                  <a:lnTo>
                    <a:pt x="897588" y="72048"/>
                  </a:lnTo>
                  <a:lnTo>
                    <a:pt x="575455" y="101175"/>
                  </a:lnTo>
                  <a:lnTo>
                    <a:pt x="265544" y="134759"/>
                  </a:lnTo>
                  <a:lnTo>
                    <a:pt x="0" y="168373"/>
                  </a:lnTo>
                  <a:lnTo>
                    <a:pt x="0" y="1887334"/>
                  </a:lnTo>
                  <a:lnTo>
                    <a:pt x="5388102" y="1887334"/>
                  </a:lnTo>
                  <a:lnTo>
                    <a:pt x="5388102" y="157938"/>
                  </a:lnTo>
                  <a:lnTo>
                    <a:pt x="2736646" y="0"/>
                  </a:lnTo>
                  <a:close/>
                </a:path>
                <a:path w="5388610" h="1887854">
                  <a:moveTo>
                    <a:pt x="2736646" y="0"/>
                  </a:moveTo>
                  <a:lnTo>
                    <a:pt x="5388102" y="157938"/>
                  </a:lnTo>
                  <a:lnTo>
                    <a:pt x="5078588" y="120803"/>
                  </a:lnTo>
                  <a:lnTo>
                    <a:pt x="4763663" y="88978"/>
                  </a:lnTo>
                  <a:lnTo>
                    <a:pt x="4436893" y="61689"/>
                  </a:lnTo>
                  <a:lnTo>
                    <a:pt x="4030461" y="35204"/>
                  </a:lnTo>
                  <a:lnTo>
                    <a:pt x="3609957" y="15868"/>
                  </a:lnTo>
                  <a:lnTo>
                    <a:pt x="3177011" y="4019"/>
                  </a:lnTo>
                  <a:lnTo>
                    <a:pt x="2736646" y="0"/>
                  </a:lnTo>
                  <a:close/>
                </a:path>
                <a:path w="5388610" h="1887854">
                  <a:moveTo>
                    <a:pt x="5388102" y="0"/>
                  </a:moveTo>
                  <a:lnTo>
                    <a:pt x="2736646" y="0"/>
                  </a:lnTo>
                  <a:lnTo>
                    <a:pt x="3177011" y="4019"/>
                  </a:lnTo>
                  <a:lnTo>
                    <a:pt x="3609957" y="15868"/>
                  </a:lnTo>
                  <a:lnTo>
                    <a:pt x="4030461" y="35204"/>
                  </a:lnTo>
                  <a:lnTo>
                    <a:pt x="4436893" y="61689"/>
                  </a:lnTo>
                  <a:lnTo>
                    <a:pt x="4763663" y="88978"/>
                  </a:lnTo>
                  <a:lnTo>
                    <a:pt x="5078588" y="120803"/>
                  </a:lnTo>
                  <a:lnTo>
                    <a:pt x="5388102" y="157938"/>
                  </a:lnTo>
                  <a:lnTo>
                    <a:pt x="5388102" y="0"/>
                  </a:lnTo>
                  <a:close/>
                </a:path>
              </a:pathLst>
            </a:custGeom>
            <a:solidFill>
              <a:srgbClr val="020303">
                <a:alpha val="54998"/>
              </a:srgbClr>
            </a:solidFill>
          </p:spPr>
          <p:txBody>
            <a:bodyPr wrap="square" lIns="0" tIns="0" rIns="0" bIns="0" rtlCol="0"/>
            <a:lstStyle/>
            <a:p/>
          </p:txBody>
        </p:sp>
        <p:sp>
          <p:nvSpPr>
            <p:cNvPr id="8" name="object 8"/>
            <p:cNvSpPr/>
            <p:nvPr/>
          </p:nvSpPr>
          <p:spPr>
            <a:xfrm>
              <a:off x="1291111" y="3157600"/>
              <a:ext cx="4237884" cy="4229100"/>
            </a:xfrm>
            <a:prstGeom prst="rect">
              <a:avLst/>
            </a:prstGeom>
            <a:blipFill>
              <a:blip r:embed="rId2" cstate="print"/>
              <a:stretch>
                <a:fillRect/>
              </a:stretch>
            </a:blipFill>
          </p:spPr>
          <p:txBody>
            <a:bodyPr wrap="square" lIns="0" tIns="0" rIns="0" bIns="0" rtlCol="0"/>
            <a:lstStyle/>
            <a:p/>
          </p:txBody>
        </p:sp>
        <p:sp>
          <p:nvSpPr>
            <p:cNvPr id="9" name="object 9"/>
            <p:cNvSpPr/>
            <p:nvPr/>
          </p:nvSpPr>
          <p:spPr>
            <a:xfrm>
              <a:off x="1293119" y="4234298"/>
              <a:ext cx="4170679" cy="1558290"/>
            </a:xfrm>
            <a:custGeom>
              <a:avLst/>
              <a:gdLst/>
              <a:ahLst/>
              <a:cxnLst/>
              <a:rect l="l" t="t" r="r" b="b"/>
              <a:pathLst>
                <a:path w="4170679" h="1558289">
                  <a:moveTo>
                    <a:pt x="3735510" y="1155750"/>
                  </a:moveTo>
                  <a:lnTo>
                    <a:pt x="4170457" y="1557680"/>
                  </a:lnTo>
                  <a:lnTo>
                    <a:pt x="3933557" y="1321456"/>
                  </a:lnTo>
                  <a:lnTo>
                    <a:pt x="3735510" y="1155750"/>
                  </a:lnTo>
                  <a:close/>
                </a:path>
                <a:path w="4170679" h="1558289">
                  <a:moveTo>
                    <a:pt x="1454981" y="45846"/>
                  </a:moveTo>
                  <a:lnTo>
                    <a:pt x="888810" y="58536"/>
                  </a:lnTo>
                  <a:lnTo>
                    <a:pt x="549303" y="147364"/>
                  </a:lnTo>
                  <a:lnTo>
                    <a:pt x="300755" y="388468"/>
                  </a:lnTo>
                  <a:lnTo>
                    <a:pt x="7461" y="857986"/>
                  </a:lnTo>
                  <a:lnTo>
                    <a:pt x="3164" y="910128"/>
                  </a:lnTo>
                  <a:lnTo>
                    <a:pt x="842" y="961676"/>
                  </a:lnTo>
                  <a:lnTo>
                    <a:pt x="0" y="1012591"/>
                  </a:lnTo>
                  <a:lnTo>
                    <a:pt x="144" y="1062834"/>
                  </a:lnTo>
                  <a:lnTo>
                    <a:pt x="1346" y="1155750"/>
                  </a:lnTo>
                  <a:lnTo>
                    <a:pt x="2158" y="1197373"/>
                  </a:lnTo>
                  <a:lnTo>
                    <a:pt x="5919" y="1259936"/>
                  </a:lnTo>
                  <a:lnTo>
                    <a:pt x="12585" y="1308882"/>
                  </a:lnTo>
                  <a:lnTo>
                    <a:pt x="22241" y="1345810"/>
                  </a:lnTo>
                  <a:lnTo>
                    <a:pt x="42232" y="1379614"/>
                  </a:lnTo>
                  <a:lnTo>
                    <a:pt x="68780" y="1389585"/>
                  </a:lnTo>
                  <a:lnTo>
                    <a:pt x="79076" y="1388015"/>
                  </a:lnTo>
                  <a:lnTo>
                    <a:pt x="114274" y="1369837"/>
                  </a:lnTo>
                  <a:lnTo>
                    <a:pt x="155895" y="1333269"/>
                  </a:lnTo>
                  <a:lnTo>
                    <a:pt x="187180" y="1299825"/>
                  </a:lnTo>
                  <a:lnTo>
                    <a:pt x="221277" y="1259936"/>
                  </a:lnTo>
                  <a:lnTo>
                    <a:pt x="258168" y="1214292"/>
                  </a:lnTo>
                  <a:lnTo>
                    <a:pt x="318705" y="1136549"/>
                  </a:lnTo>
                  <a:lnTo>
                    <a:pt x="409041" y="1019202"/>
                  </a:lnTo>
                  <a:lnTo>
                    <a:pt x="433328" y="987996"/>
                  </a:lnTo>
                  <a:lnTo>
                    <a:pt x="458292" y="956216"/>
                  </a:lnTo>
                  <a:lnTo>
                    <a:pt x="483932" y="923948"/>
                  </a:lnTo>
                  <a:lnTo>
                    <a:pt x="510244" y="891277"/>
                  </a:lnTo>
                  <a:lnTo>
                    <a:pt x="537227" y="858292"/>
                  </a:lnTo>
                  <a:lnTo>
                    <a:pt x="564879" y="825077"/>
                  </a:lnTo>
                  <a:lnTo>
                    <a:pt x="593196" y="791719"/>
                  </a:lnTo>
                  <a:lnTo>
                    <a:pt x="622179" y="758306"/>
                  </a:lnTo>
                  <a:lnTo>
                    <a:pt x="651823" y="724922"/>
                  </a:lnTo>
                  <a:lnTo>
                    <a:pt x="682127" y="691655"/>
                  </a:lnTo>
                  <a:lnTo>
                    <a:pt x="713089" y="658590"/>
                  </a:lnTo>
                  <a:lnTo>
                    <a:pt x="744707" y="625815"/>
                  </a:lnTo>
                  <a:lnTo>
                    <a:pt x="776978" y="593416"/>
                  </a:lnTo>
                  <a:lnTo>
                    <a:pt x="809901" y="561479"/>
                  </a:lnTo>
                  <a:lnTo>
                    <a:pt x="843473" y="530090"/>
                  </a:lnTo>
                  <a:lnTo>
                    <a:pt x="877693" y="499336"/>
                  </a:lnTo>
                  <a:lnTo>
                    <a:pt x="912557" y="469303"/>
                  </a:lnTo>
                  <a:lnTo>
                    <a:pt x="948064" y="440078"/>
                  </a:lnTo>
                  <a:lnTo>
                    <a:pt x="984212" y="411747"/>
                  </a:lnTo>
                  <a:lnTo>
                    <a:pt x="1020998" y="384396"/>
                  </a:lnTo>
                  <a:lnTo>
                    <a:pt x="1058421" y="358112"/>
                  </a:lnTo>
                  <a:lnTo>
                    <a:pt x="1096478" y="332982"/>
                  </a:lnTo>
                  <a:lnTo>
                    <a:pt x="1135167" y="309091"/>
                  </a:lnTo>
                  <a:lnTo>
                    <a:pt x="1174487" y="286526"/>
                  </a:lnTo>
                  <a:lnTo>
                    <a:pt x="1214434" y="265373"/>
                  </a:lnTo>
                  <a:lnTo>
                    <a:pt x="1255007" y="245719"/>
                  </a:lnTo>
                  <a:lnTo>
                    <a:pt x="1645548" y="91480"/>
                  </a:lnTo>
                  <a:lnTo>
                    <a:pt x="1454981" y="45846"/>
                  </a:lnTo>
                  <a:close/>
                </a:path>
                <a:path w="4170679" h="1558289">
                  <a:moveTo>
                    <a:pt x="1877183" y="0"/>
                  </a:moveTo>
                  <a:lnTo>
                    <a:pt x="1645548" y="91480"/>
                  </a:lnTo>
                  <a:lnTo>
                    <a:pt x="2441454" y="282070"/>
                  </a:lnTo>
                  <a:lnTo>
                    <a:pt x="3312434" y="801763"/>
                  </a:lnTo>
                  <a:lnTo>
                    <a:pt x="3735510" y="1155750"/>
                  </a:lnTo>
                  <a:lnTo>
                    <a:pt x="3061585" y="532984"/>
                  </a:lnTo>
                  <a:lnTo>
                    <a:pt x="2388268" y="54756"/>
                  </a:lnTo>
                  <a:lnTo>
                    <a:pt x="1877183" y="0"/>
                  </a:lnTo>
                  <a:close/>
                </a:path>
              </a:pathLst>
            </a:custGeom>
            <a:solidFill>
              <a:srgbClr val="545659"/>
            </a:solidFill>
          </p:spPr>
          <p:txBody>
            <a:bodyPr wrap="square" lIns="0" tIns="0" rIns="0" bIns="0" rtlCol="0"/>
            <a:lstStyle/>
            <a:p/>
          </p:txBody>
        </p:sp>
      </p:grpSp>
      <p:sp>
        <p:nvSpPr>
          <p:cNvPr id="10" name="object 10"/>
          <p:cNvSpPr/>
          <p:nvPr/>
        </p:nvSpPr>
        <p:spPr>
          <a:xfrm>
            <a:off x="7917180" y="7107249"/>
            <a:ext cx="533387" cy="533387"/>
          </a:xfrm>
          <a:prstGeom prst="rect">
            <a:avLst/>
          </a:prstGeom>
          <a:blipFill>
            <a:blip r:embed="rId3" cstate="print"/>
            <a:stretch>
              <a:fillRect/>
            </a:stretch>
          </a:blipFill>
        </p:spPr>
        <p:txBody>
          <a:bodyPr wrap="square" lIns="0" tIns="0" rIns="0" bIns="0" rtlCol="0"/>
          <a:lstStyle/>
          <a:p/>
        </p:txBody>
      </p:sp>
      <p:sp>
        <p:nvSpPr>
          <p:cNvPr id="11" name="object 11"/>
          <p:cNvSpPr/>
          <p:nvPr/>
        </p:nvSpPr>
        <p:spPr>
          <a:xfrm>
            <a:off x="8559800" y="7107249"/>
            <a:ext cx="533400" cy="533387"/>
          </a:xfrm>
          <a:prstGeom prst="rect">
            <a:avLst/>
          </a:prstGeom>
          <a:blipFill>
            <a:blip r:embed="rId4" cstate="print"/>
            <a:stretch>
              <a:fillRect/>
            </a:stretch>
          </a:blipFill>
        </p:spPr>
        <p:txBody>
          <a:bodyPr wrap="square" lIns="0" tIns="0" rIns="0" bIns="0" rtlCol="0"/>
          <a:lstStyle/>
          <a:p/>
        </p:txBody>
      </p:sp>
      <p:sp>
        <p:nvSpPr>
          <p:cNvPr id="12" name="object 12"/>
          <p:cNvSpPr/>
          <p:nvPr/>
        </p:nvSpPr>
        <p:spPr>
          <a:xfrm>
            <a:off x="9202420" y="7107249"/>
            <a:ext cx="533399" cy="533387"/>
          </a:xfrm>
          <a:prstGeom prst="rect">
            <a:avLst/>
          </a:prstGeom>
          <a:blipFill>
            <a:blip r:embed="rId5" cstate="print"/>
            <a:stretch>
              <a:fillRect/>
            </a:stretch>
          </a:blipFill>
        </p:spPr>
        <p:txBody>
          <a:bodyPr wrap="square" lIns="0" tIns="0" rIns="0" bIns="0" rtlCol="0"/>
          <a:lstStyl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body" idx="1"/>
          </p:nvPr>
        </p:nvSpPr>
        <p:spPr>
          <a:prstGeom prst="rect"/>
        </p:spPr>
        <p:txBody>
          <a:bodyPr wrap="square" lIns="0" tIns="12700" rIns="0" bIns="0" rtlCol="0" vert="horz">
            <a:spAutoFit/>
          </a:bodyPr>
          <a:lstStyle/>
          <a:p>
            <a:pPr marL="2663190" marR="918844">
              <a:lnSpc>
                <a:spcPts val="7500"/>
              </a:lnSpc>
              <a:spcBef>
                <a:spcPts val="100"/>
              </a:spcBef>
            </a:pPr>
            <a:r>
              <a:rPr dirty="0" spc="-5"/>
              <a:t>Specific </a:t>
            </a:r>
            <a:r>
              <a:rPr dirty="0" spc="-5">
                <a:solidFill>
                  <a:srgbClr val="F9A059"/>
                </a:solidFill>
              </a:rPr>
              <a:t>feedback </a:t>
            </a:r>
            <a:r>
              <a:rPr dirty="0" spc="-5"/>
              <a:t>is always  more</a:t>
            </a:r>
            <a:r>
              <a:rPr dirty="0" spc="-10"/>
              <a:t> </a:t>
            </a:r>
            <a:r>
              <a:rPr dirty="0" spc="-5"/>
              <a:t>effective.</a:t>
            </a:r>
          </a:p>
          <a:p>
            <a:pPr marL="2663190">
              <a:lnSpc>
                <a:spcPct val="100000"/>
              </a:lnSpc>
              <a:spcBef>
                <a:spcPts val="5000"/>
              </a:spcBef>
            </a:pPr>
            <a:r>
              <a:rPr dirty="0" spc="-5"/>
              <a:t>Creates intrinsic</a:t>
            </a:r>
            <a:r>
              <a:rPr dirty="0" spc="-50"/>
              <a:t> </a:t>
            </a:r>
            <a:r>
              <a:rPr dirty="0">
                <a:solidFill>
                  <a:srgbClr val="F9A059"/>
                </a:solidFill>
              </a:rPr>
              <a:t>motivation</a:t>
            </a:r>
            <a:r>
              <a:rPr dirty="0"/>
              <a:t>.</a:t>
            </a:r>
          </a:p>
        </p:txBody>
      </p:sp>
      <p:sp>
        <p:nvSpPr>
          <p:cNvPr id="3" name="object 3"/>
          <p:cNvSpPr/>
          <p:nvPr/>
        </p:nvSpPr>
        <p:spPr>
          <a:xfrm>
            <a:off x="3557549" y="797090"/>
            <a:ext cx="4512945" cy="2025650"/>
          </a:xfrm>
          <a:custGeom>
            <a:avLst/>
            <a:gdLst/>
            <a:ahLst/>
            <a:cxnLst/>
            <a:rect l="l" t="t" r="r" b="b"/>
            <a:pathLst>
              <a:path w="4512945" h="2025650">
                <a:moveTo>
                  <a:pt x="4512564" y="0"/>
                </a:moveTo>
                <a:lnTo>
                  <a:pt x="0" y="0"/>
                </a:lnTo>
                <a:lnTo>
                  <a:pt x="0" y="2025396"/>
                </a:lnTo>
                <a:lnTo>
                  <a:pt x="4512564" y="2025396"/>
                </a:lnTo>
                <a:lnTo>
                  <a:pt x="4512564" y="0"/>
                </a:lnTo>
                <a:close/>
              </a:path>
            </a:pathLst>
          </a:custGeom>
          <a:solidFill>
            <a:srgbClr val="373838"/>
          </a:solidFill>
        </p:spPr>
        <p:txBody>
          <a:bodyPr wrap="square" lIns="0" tIns="0" rIns="0" bIns="0" rtlCol="0"/>
          <a:lstStyle/>
          <a:p/>
        </p:txBody>
      </p:sp>
      <p:sp>
        <p:nvSpPr>
          <p:cNvPr id="4" name="object 4"/>
          <p:cNvSpPr txBox="1">
            <a:spLocks noGrp="1"/>
          </p:cNvSpPr>
          <p:nvPr>
            <p:ph type="title"/>
          </p:nvPr>
        </p:nvSpPr>
        <p:spPr>
          <a:xfrm>
            <a:off x="3446310" y="354625"/>
            <a:ext cx="4597400" cy="2311400"/>
          </a:xfrm>
          <a:prstGeom prst="rect"/>
        </p:spPr>
        <p:txBody>
          <a:bodyPr wrap="square" lIns="0" tIns="12700" rIns="0" bIns="0" rtlCol="0" vert="horz">
            <a:spAutoFit/>
          </a:bodyPr>
          <a:lstStyle/>
          <a:p>
            <a:pPr marL="12700">
              <a:lnSpc>
                <a:spcPct val="100000"/>
              </a:lnSpc>
              <a:spcBef>
                <a:spcPts val="100"/>
              </a:spcBef>
            </a:pPr>
            <a:r>
              <a:rPr dirty="0" sz="15000" spc="-5">
                <a:solidFill>
                  <a:srgbClr val="F9A059"/>
                </a:solidFill>
              </a:rPr>
              <a:t>Why?</a:t>
            </a:r>
            <a:endParaRPr sz="15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body" idx="1"/>
          </p:nvPr>
        </p:nvSpPr>
        <p:spPr>
          <a:prstGeom prst="rect"/>
        </p:spPr>
        <p:txBody>
          <a:bodyPr wrap="square" lIns="0" tIns="12700" rIns="0" bIns="0" rtlCol="0" vert="horz">
            <a:spAutoFit/>
          </a:bodyPr>
          <a:lstStyle/>
          <a:p>
            <a:pPr marL="2663190" marR="918844">
              <a:lnSpc>
                <a:spcPts val="7500"/>
              </a:lnSpc>
              <a:spcBef>
                <a:spcPts val="100"/>
              </a:spcBef>
            </a:pPr>
            <a:r>
              <a:rPr dirty="0" spc="-5"/>
              <a:t>Specific </a:t>
            </a:r>
            <a:r>
              <a:rPr dirty="0" spc="-5">
                <a:solidFill>
                  <a:srgbClr val="F9A059"/>
                </a:solidFill>
              </a:rPr>
              <a:t>feedback </a:t>
            </a:r>
            <a:r>
              <a:rPr dirty="0" spc="-5"/>
              <a:t>is always  more</a:t>
            </a:r>
            <a:r>
              <a:rPr dirty="0" spc="-10"/>
              <a:t> </a:t>
            </a:r>
            <a:r>
              <a:rPr dirty="0" spc="-5"/>
              <a:t>effective.</a:t>
            </a:r>
          </a:p>
          <a:p>
            <a:pPr marL="2663190">
              <a:lnSpc>
                <a:spcPct val="100000"/>
              </a:lnSpc>
              <a:spcBef>
                <a:spcPts val="5000"/>
              </a:spcBef>
            </a:pPr>
            <a:r>
              <a:rPr dirty="0" spc="-5"/>
              <a:t>Creates intrinsic</a:t>
            </a:r>
            <a:r>
              <a:rPr dirty="0" spc="-50"/>
              <a:t> </a:t>
            </a:r>
            <a:r>
              <a:rPr dirty="0">
                <a:solidFill>
                  <a:srgbClr val="F9A059"/>
                </a:solidFill>
              </a:rPr>
              <a:t>motivation</a:t>
            </a:r>
            <a:r>
              <a:rPr dirty="0"/>
              <a:t>.</a:t>
            </a:r>
          </a:p>
          <a:p>
            <a:pPr marL="2663190" marR="1376045">
              <a:lnSpc>
                <a:spcPct val="104200"/>
              </a:lnSpc>
              <a:spcBef>
                <a:spcPts val="4995"/>
              </a:spcBef>
            </a:pPr>
            <a:r>
              <a:rPr dirty="0" spc="-5"/>
              <a:t>Outlines reflective points  for</a:t>
            </a:r>
            <a:r>
              <a:rPr dirty="0" spc="-50"/>
              <a:t> </a:t>
            </a:r>
            <a:r>
              <a:rPr dirty="0">
                <a:solidFill>
                  <a:srgbClr val="F9A059"/>
                </a:solidFill>
              </a:rPr>
              <a:t>improvement</a:t>
            </a:r>
            <a:r>
              <a:rPr dirty="0"/>
              <a:t>.</a:t>
            </a:r>
          </a:p>
        </p:txBody>
      </p:sp>
      <p:sp>
        <p:nvSpPr>
          <p:cNvPr id="3" name="object 3"/>
          <p:cNvSpPr/>
          <p:nvPr/>
        </p:nvSpPr>
        <p:spPr>
          <a:xfrm>
            <a:off x="3557549" y="797090"/>
            <a:ext cx="4512945" cy="2025650"/>
          </a:xfrm>
          <a:custGeom>
            <a:avLst/>
            <a:gdLst/>
            <a:ahLst/>
            <a:cxnLst/>
            <a:rect l="l" t="t" r="r" b="b"/>
            <a:pathLst>
              <a:path w="4512945" h="2025650">
                <a:moveTo>
                  <a:pt x="4512564" y="0"/>
                </a:moveTo>
                <a:lnTo>
                  <a:pt x="0" y="0"/>
                </a:lnTo>
                <a:lnTo>
                  <a:pt x="0" y="2025396"/>
                </a:lnTo>
                <a:lnTo>
                  <a:pt x="4512564" y="2025396"/>
                </a:lnTo>
                <a:lnTo>
                  <a:pt x="4512564" y="0"/>
                </a:lnTo>
                <a:close/>
              </a:path>
            </a:pathLst>
          </a:custGeom>
          <a:solidFill>
            <a:srgbClr val="373838"/>
          </a:solidFill>
        </p:spPr>
        <p:txBody>
          <a:bodyPr wrap="square" lIns="0" tIns="0" rIns="0" bIns="0" rtlCol="0"/>
          <a:lstStyle/>
          <a:p/>
        </p:txBody>
      </p:sp>
      <p:sp>
        <p:nvSpPr>
          <p:cNvPr id="4" name="object 4"/>
          <p:cNvSpPr txBox="1">
            <a:spLocks noGrp="1"/>
          </p:cNvSpPr>
          <p:nvPr>
            <p:ph type="title"/>
          </p:nvPr>
        </p:nvSpPr>
        <p:spPr>
          <a:xfrm>
            <a:off x="3446310" y="354625"/>
            <a:ext cx="4597400" cy="2311400"/>
          </a:xfrm>
          <a:prstGeom prst="rect"/>
        </p:spPr>
        <p:txBody>
          <a:bodyPr wrap="square" lIns="0" tIns="12700" rIns="0" bIns="0" rtlCol="0" vert="horz">
            <a:spAutoFit/>
          </a:bodyPr>
          <a:lstStyle/>
          <a:p>
            <a:pPr marL="12700">
              <a:lnSpc>
                <a:spcPct val="100000"/>
              </a:lnSpc>
              <a:spcBef>
                <a:spcPts val="100"/>
              </a:spcBef>
            </a:pPr>
            <a:r>
              <a:rPr dirty="0" sz="15000" spc="-5">
                <a:solidFill>
                  <a:srgbClr val="F9A059"/>
                </a:solidFill>
              </a:rPr>
              <a:t>Why?</a:t>
            </a:r>
            <a:endParaRPr sz="15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492500" y="1484434"/>
            <a:ext cx="4597400" cy="6781800"/>
          </a:xfrm>
          <a:prstGeom prst="rect">
            <a:avLst/>
          </a:prstGeom>
        </p:spPr>
        <p:txBody>
          <a:bodyPr wrap="square" lIns="0" tIns="12700" rIns="0" bIns="0" rtlCol="0" vert="horz">
            <a:spAutoFit/>
          </a:bodyPr>
          <a:lstStyle/>
          <a:p>
            <a:pPr marL="12700">
              <a:lnSpc>
                <a:spcPct val="100000"/>
              </a:lnSpc>
              <a:spcBef>
                <a:spcPts val="100"/>
              </a:spcBef>
            </a:pPr>
            <a:r>
              <a:rPr dirty="0" sz="3000" spc="-5" b="1">
                <a:solidFill>
                  <a:srgbClr val="373838"/>
                </a:solidFill>
                <a:latin typeface="Courier New"/>
                <a:cs typeface="Courier New"/>
              </a:rPr>
              <a:t>Creative/Flexible</a:t>
            </a:r>
            <a:endParaRPr sz="3000">
              <a:latin typeface="Courier New"/>
              <a:cs typeface="Courier New"/>
            </a:endParaRPr>
          </a:p>
          <a:p>
            <a:pPr marL="12700" marR="2291080">
              <a:lnSpc>
                <a:spcPct val="172200"/>
              </a:lnSpc>
            </a:pPr>
            <a:r>
              <a:rPr dirty="0" sz="3000" spc="-5" b="1">
                <a:solidFill>
                  <a:srgbClr val="373838"/>
                </a:solidFill>
                <a:latin typeface="Courier New"/>
                <a:cs typeface="Courier New"/>
              </a:rPr>
              <a:t>Wise  Simple  </a:t>
            </a:r>
            <a:r>
              <a:rPr dirty="0" sz="3000" spc="-5" b="1">
                <a:solidFill>
                  <a:srgbClr val="373838"/>
                </a:solidFill>
                <a:latin typeface="Courier New"/>
                <a:cs typeface="Courier New"/>
              </a:rPr>
              <a:t>Empathetic  </a:t>
            </a:r>
            <a:r>
              <a:rPr dirty="0" sz="3000" spc="-5" b="1">
                <a:solidFill>
                  <a:srgbClr val="373838"/>
                </a:solidFill>
                <a:latin typeface="Courier New"/>
                <a:cs typeface="Courier New"/>
              </a:rPr>
              <a:t>Dedicated  Humble</a:t>
            </a:r>
            <a:endParaRPr sz="3000">
              <a:latin typeface="Courier New"/>
              <a:cs typeface="Courier New"/>
            </a:endParaRPr>
          </a:p>
          <a:p>
            <a:pPr marL="12700" marR="5080">
              <a:lnSpc>
                <a:spcPct val="172200"/>
              </a:lnSpc>
            </a:pPr>
            <a:r>
              <a:rPr dirty="0" sz="3000" spc="-5" b="1">
                <a:solidFill>
                  <a:srgbClr val="373838"/>
                </a:solidFill>
                <a:latin typeface="Courier New"/>
                <a:cs typeface="Courier New"/>
              </a:rPr>
              <a:t>Collaborative  Persistent  Organized/Consistent</a:t>
            </a:r>
            <a:endParaRPr sz="3000">
              <a:latin typeface="Courier New"/>
              <a:cs typeface="Courier New"/>
            </a:endParaRPr>
          </a:p>
        </p:txBody>
      </p:sp>
      <p:sp>
        <p:nvSpPr>
          <p:cNvPr id="3" name="object 3"/>
          <p:cNvSpPr txBox="1">
            <a:spLocks noGrp="1"/>
          </p:cNvSpPr>
          <p:nvPr>
            <p:ph type="title"/>
          </p:nvPr>
        </p:nvSpPr>
        <p:spPr>
          <a:prstGeom prst="rect"/>
        </p:spPr>
        <p:txBody>
          <a:bodyPr wrap="square" lIns="0" tIns="12700" rIns="0" bIns="0" rtlCol="0" vert="horz">
            <a:spAutoFit/>
          </a:bodyPr>
          <a:lstStyle/>
          <a:p>
            <a:pPr marL="1926589">
              <a:lnSpc>
                <a:spcPct val="100000"/>
              </a:lnSpc>
              <a:spcBef>
                <a:spcPts val="100"/>
              </a:spcBef>
            </a:pPr>
            <a:r>
              <a:rPr dirty="0" spc="-5"/>
              <a:t>10 Qualities of a Great Adult</a:t>
            </a:r>
            <a:r>
              <a:rPr dirty="0" spc="40"/>
              <a:t> </a:t>
            </a:r>
            <a:r>
              <a:rPr dirty="0" spc="-5"/>
              <a:t>Educator</a:t>
            </a:r>
          </a:p>
        </p:txBody>
      </p:sp>
      <p:grpSp>
        <p:nvGrpSpPr>
          <p:cNvPr id="4" name="object 4"/>
          <p:cNvGrpSpPr/>
          <p:nvPr/>
        </p:nvGrpSpPr>
        <p:grpSpPr>
          <a:xfrm>
            <a:off x="2311400" y="1665287"/>
            <a:ext cx="1079500" cy="7169150"/>
            <a:chOff x="2311400" y="1665287"/>
            <a:chExt cx="1079500" cy="7169150"/>
          </a:xfrm>
        </p:grpSpPr>
        <p:sp>
          <p:nvSpPr>
            <p:cNvPr id="5" name="object 5"/>
            <p:cNvSpPr/>
            <p:nvPr/>
          </p:nvSpPr>
          <p:spPr>
            <a:xfrm>
              <a:off x="2311400" y="1684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6" name="object 6"/>
            <p:cNvSpPr/>
            <p:nvPr/>
          </p:nvSpPr>
          <p:spPr>
            <a:xfrm>
              <a:off x="2311400" y="24780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7" name="object 7"/>
            <p:cNvSpPr/>
            <p:nvPr/>
          </p:nvSpPr>
          <p:spPr>
            <a:xfrm>
              <a:off x="2311400" y="32718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8" name="object 8"/>
            <p:cNvSpPr/>
            <p:nvPr/>
          </p:nvSpPr>
          <p:spPr>
            <a:xfrm>
              <a:off x="2311400" y="40655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9" name="object 9"/>
            <p:cNvSpPr/>
            <p:nvPr/>
          </p:nvSpPr>
          <p:spPr>
            <a:xfrm>
              <a:off x="2311400" y="4859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0" name="object 10"/>
            <p:cNvSpPr/>
            <p:nvPr/>
          </p:nvSpPr>
          <p:spPr>
            <a:xfrm>
              <a:off x="2311400" y="5640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1" name="object 11"/>
            <p:cNvSpPr/>
            <p:nvPr/>
          </p:nvSpPr>
          <p:spPr>
            <a:xfrm>
              <a:off x="2311400" y="64341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2" name="object 12"/>
            <p:cNvSpPr/>
            <p:nvPr/>
          </p:nvSpPr>
          <p:spPr>
            <a:xfrm>
              <a:off x="2311400" y="72278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3" name="object 13"/>
            <p:cNvSpPr/>
            <p:nvPr/>
          </p:nvSpPr>
          <p:spPr>
            <a:xfrm>
              <a:off x="2311400" y="80216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4" name="object 14"/>
            <p:cNvSpPr/>
            <p:nvPr/>
          </p:nvSpPr>
          <p:spPr>
            <a:xfrm>
              <a:off x="2311400" y="8815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grpSp>
      <p:sp>
        <p:nvSpPr>
          <p:cNvPr id="15" name="object 15"/>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Courageous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266700" y="128587"/>
            <a:ext cx="7378700" cy="9730105"/>
            <a:chOff x="266700" y="128587"/>
            <a:chExt cx="7378700" cy="9730105"/>
          </a:xfrm>
        </p:grpSpPr>
        <p:sp>
          <p:nvSpPr>
            <p:cNvPr id="3" name="object 3"/>
            <p:cNvSpPr/>
            <p:nvPr/>
          </p:nvSpPr>
          <p:spPr>
            <a:xfrm>
              <a:off x="1803400" y="1376362"/>
              <a:ext cx="5842000" cy="660400"/>
            </a:xfrm>
            <a:custGeom>
              <a:avLst/>
              <a:gdLst/>
              <a:ahLst/>
              <a:cxnLst/>
              <a:rect l="l" t="t" r="r" b="b"/>
              <a:pathLst>
                <a:path w="5842000" h="660400">
                  <a:moveTo>
                    <a:pt x="5511800" y="0"/>
                  </a:moveTo>
                  <a:lnTo>
                    <a:pt x="330200" y="0"/>
                  </a:lnTo>
                  <a:lnTo>
                    <a:pt x="281406" y="3580"/>
                  </a:lnTo>
                  <a:lnTo>
                    <a:pt x="234835" y="13980"/>
                  </a:lnTo>
                  <a:lnTo>
                    <a:pt x="190998" y="30690"/>
                  </a:lnTo>
                  <a:lnTo>
                    <a:pt x="150404" y="53198"/>
                  </a:lnTo>
                  <a:lnTo>
                    <a:pt x="113566" y="80994"/>
                  </a:lnTo>
                  <a:lnTo>
                    <a:pt x="80994" y="113566"/>
                  </a:lnTo>
                  <a:lnTo>
                    <a:pt x="53198" y="150404"/>
                  </a:lnTo>
                  <a:lnTo>
                    <a:pt x="30690" y="190998"/>
                  </a:lnTo>
                  <a:lnTo>
                    <a:pt x="13980" y="234835"/>
                  </a:lnTo>
                  <a:lnTo>
                    <a:pt x="3580" y="281406"/>
                  </a:lnTo>
                  <a:lnTo>
                    <a:pt x="0" y="330200"/>
                  </a:lnTo>
                  <a:lnTo>
                    <a:pt x="3580" y="378993"/>
                  </a:lnTo>
                  <a:lnTo>
                    <a:pt x="13980" y="425564"/>
                  </a:lnTo>
                  <a:lnTo>
                    <a:pt x="30690" y="469401"/>
                  </a:lnTo>
                  <a:lnTo>
                    <a:pt x="53198" y="509995"/>
                  </a:lnTo>
                  <a:lnTo>
                    <a:pt x="80994" y="546833"/>
                  </a:lnTo>
                  <a:lnTo>
                    <a:pt x="113566" y="579405"/>
                  </a:lnTo>
                  <a:lnTo>
                    <a:pt x="150404" y="607201"/>
                  </a:lnTo>
                  <a:lnTo>
                    <a:pt x="190998" y="629709"/>
                  </a:lnTo>
                  <a:lnTo>
                    <a:pt x="234835" y="646419"/>
                  </a:lnTo>
                  <a:lnTo>
                    <a:pt x="281406" y="656819"/>
                  </a:lnTo>
                  <a:lnTo>
                    <a:pt x="330200" y="660400"/>
                  </a:lnTo>
                  <a:lnTo>
                    <a:pt x="5511800" y="660400"/>
                  </a:lnTo>
                  <a:lnTo>
                    <a:pt x="5560593" y="656819"/>
                  </a:lnTo>
                  <a:lnTo>
                    <a:pt x="5607164" y="646419"/>
                  </a:lnTo>
                  <a:lnTo>
                    <a:pt x="5651001" y="629709"/>
                  </a:lnTo>
                  <a:lnTo>
                    <a:pt x="5691595" y="607201"/>
                  </a:lnTo>
                  <a:lnTo>
                    <a:pt x="5728433" y="579405"/>
                  </a:lnTo>
                  <a:lnTo>
                    <a:pt x="5761005" y="546833"/>
                  </a:lnTo>
                  <a:lnTo>
                    <a:pt x="5788801" y="509995"/>
                  </a:lnTo>
                  <a:lnTo>
                    <a:pt x="5811309" y="469401"/>
                  </a:lnTo>
                  <a:lnTo>
                    <a:pt x="5828019" y="425564"/>
                  </a:lnTo>
                  <a:lnTo>
                    <a:pt x="5838419" y="378993"/>
                  </a:lnTo>
                  <a:lnTo>
                    <a:pt x="5842000" y="330200"/>
                  </a:lnTo>
                  <a:lnTo>
                    <a:pt x="5838419" y="281406"/>
                  </a:lnTo>
                  <a:lnTo>
                    <a:pt x="5828019" y="234835"/>
                  </a:lnTo>
                  <a:lnTo>
                    <a:pt x="5811309" y="190998"/>
                  </a:lnTo>
                  <a:lnTo>
                    <a:pt x="5788801" y="150404"/>
                  </a:lnTo>
                  <a:lnTo>
                    <a:pt x="5761005" y="113566"/>
                  </a:lnTo>
                  <a:lnTo>
                    <a:pt x="5728433" y="80994"/>
                  </a:lnTo>
                  <a:lnTo>
                    <a:pt x="5691595" y="53198"/>
                  </a:lnTo>
                  <a:lnTo>
                    <a:pt x="5651001" y="30690"/>
                  </a:lnTo>
                  <a:lnTo>
                    <a:pt x="5607164" y="13980"/>
                  </a:lnTo>
                  <a:lnTo>
                    <a:pt x="5560593" y="3580"/>
                  </a:lnTo>
                  <a:lnTo>
                    <a:pt x="5511800" y="0"/>
                  </a:lnTo>
                  <a:close/>
                </a:path>
              </a:pathLst>
            </a:custGeom>
            <a:solidFill>
              <a:srgbClr val="F9A059"/>
            </a:solidFill>
          </p:spPr>
          <p:txBody>
            <a:bodyPr wrap="square" lIns="0" tIns="0" rIns="0" bIns="0" rtlCol="0"/>
            <a:lstStyle/>
            <a:p/>
          </p:txBody>
        </p:sp>
        <p:sp>
          <p:nvSpPr>
            <p:cNvPr id="4" name="object 4"/>
            <p:cNvSpPr/>
            <p:nvPr/>
          </p:nvSpPr>
          <p:spPr>
            <a:xfrm>
              <a:off x="2311400" y="1684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5" name="object 5"/>
            <p:cNvSpPr/>
            <p:nvPr/>
          </p:nvSpPr>
          <p:spPr>
            <a:xfrm>
              <a:off x="2311400" y="24780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6" name="object 6"/>
            <p:cNvSpPr/>
            <p:nvPr/>
          </p:nvSpPr>
          <p:spPr>
            <a:xfrm>
              <a:off x="2311400" y="32718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7" name="object 7"/>
            <p:cNvSpPr/>
            <p:nvPr/>
          </p:nvSpPr>
          <p:spPr>
            <a:xfrm>
              <a:off x="2311400" y="40655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8" name="object 8"/>
            <p:cNvSpPr/>
            <p:nvPr/>
          </p:nvSpPr>
          <p:spPr>
            <a:xfrm>
              <a:off x="2311400" y="4859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9" name="object 9"/>
            <p:cNvSpPr/>
            <p:nvPr/>
          </p:nvSpPr>
          <p:spPr>
            <a:xfrm>
              <a:off x="2311400" y="5640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0" name="object 10"/>
            <p:cNvSpPr/>
            <p:nvPr/>
          </p:nvSpPr>
          <p:spPr>
            <a:xfrm>
              <a:off x="2311400" y="64341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1" name="object 11"/>
            <p:cNvSpPr/>
            <p:nvPr/>
          </p:nvSpPr>
          <p:spPr>
            <a:xfrm>
              <a:off x="2311400" y="72278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2" name="object 12"/>
            <p:cNvSpPr/>
            <p:nvPr/>
          </p:nvSpPr>
          <p:spPr>
            <a:xfrm>
              <a:off x="2311400" y="80216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3" name="object 13"/>
            <p:cNvSpPr/>
            <p:nvPr/>
          </p:nvSpPr>
          <p:spPr>
            <a:xfrm>
              <a:off x="2311400" y="8815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4" name="object 14"/>
            <p:cNvSpPr/>
            <p:nvPr/>
          </p:nvSpPr>
          <p:spPr>
            <a:xfrm>
              <a:off x="2030115" y="1612168"/>
              <a:ext cx="212255" cy="114211"/>
            </a:xfrm>
            <a:prstGeom prst="rect">
              <a:avLst/>
            </a:prstGeom>
            <a:blipFill>
              <a:blip r:embed="rId2" cstate="print"/>
              <a:stretch>
                <a:fillRect/>
              </a:stretch>
            </a:blipFill>
          </p:spPr>
          <p:txBody>
            <a:bodyPr wrap="square" lIns="0" tIns="0" rIns="0" bIns="0" rtlCol="0"/>
            <a:lstStyle/>
            <a:p/>
          </p:txBody>
        </p:sp>
      </p:grpSp>
      <p:sp>
        <p:nvSpPr>
          <p:cNvPr id="15" name="object 15"/>
          <p:cNvSpPr txBox="1"/>
          <p:nvPr/>
        </p:nvSpPr>
        <p:spPr>
          <a:xfrm>
            <a:off x="3492500" y="1484434"/>
            <a:ext cx="4597400" cy="6781800"/>
          </a:xfrm>
          <a:prstGeom prst="rect">
            <a:avLst/>
          </a:prstGeom>
        </p:spPr>
        <p:txBody>
          <a:bodyPr wrap="square" lIns="0" tIns="12700" rIns="0" bIns="0" rtlCol="0" vert="horz">
            <a:spAutoFit/>
          </a:bodyPr>
          <a:lstStyle/>
          <a:p>
            <a:pPr marL="12700">
              <a:lnSpc>
                <a:spcPct val="100000"/>
              </a:lnSpc>
              <a:spcBef>
                <a:spcPts val="100"/>
              </a:spcBef>
            </a:pPr>
            <a:r>
              <a:rPr dirty="0" sz="3000" spc="-5" b="1">
                <a:solidFill>
                  <a:srgbClr val="373838"/>
                </a:solidFill>
                <a:latin typeface="Courier New"/>
                <a:cs typeface="Courier New"/>
              </a:rPr>
              <a:t>Creative/Flexible</a:t>
            </a:r>
            <a:endParaRPr sz="3000">
              <a:latin typeface="Courier New"/>
              <a:cs typeface="Courier New"/>
            </a:endParaRPr>
          </a:p>
          <a:p>
            <a:pPr marL="12700" marR="2291080">
              <a:lnSpc>
                <a:spcPct val="172200"/>
              </a:lnSpc>
            </a:pPr>
            <a:r>
              <a:rPr dirty="0" sz="3000" spc="-5" b="1">
                <a:solidFill>
                  <a:srgbClr val="373838"/>
                </a:solidFill>
                <a:latin typeface="Courier New"/>
                <a:cs typeface="Courier New"/>
              </a:rPr>
              <a:t>Wise  Simple  </a:t>
            </a:r>
            <a:r>
              <a:rPr dirty="0" sz="3000" spc="-5" b="1">
                <a:solidFill>
                  <a:srgbClr val="373838"/>
                </a:solidFill>
                <a:latin typeface="Courier New"/>
                <a:cs typeface="Courier New"/>
              </a:rPr>
              <a:t>Empathetic  </a:t>
            </a:r>
            <a:r>
              <a:rPr dirty="0" sz="3000" spc="-5" b="1">
                <a:solidFill>
                  <a:srgbClr val="373838"/>
                </a:solidFill>
                <a:latin typeface="Courier New"/>
                <a:cs typeface="Courier New"/>
              </a:rPr>
              <a:t>Dedicated  Humble</a:t>
            </a:r>
            <a:endParaRPr sz="3000">
              <a:latin typeface="Courier New"/>
              <a:cs typeface="Courier New"/>
            </a:endParaRPr>
          </a:p>
          <a:p>
            <a:pPr marL="12700" marR="5080">
              <a:lnSpc>
                <a:spcPct val="172200"/>
              </a:lnSpc>
            </a:pPr>
            <a:r>
              <a:rPr dirty="0" sz="3000" spc="-5" b="1">
                <a:solidFill>
                  <a:srgbClr val="373838"/>
                </a:solidFill>
                <a:latin typeface="Courier New"/>
                <a:cs typeface="Courier New"/>
              </a:rPr>
              <a:t>Collaborative  Persistent  Organized/Consistent</a:t>
            </a:r>
            <a:endParaRPr sz="3000">
              <a:latin typeface="Courier New"/>
              <a:cs typeface="Courier New"/>
            </a:endParaRPr>
          </a:p>
        </p:txBody>
      </p:sp>
      <p:sp>
        <p:nvSpPr>
          <p:cNvPr id="17" name="object 17"/>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Courageous</a:t>
            </a:r>
          </a:p>
        </p:txBody>
      </p:sp>
      <p:sp>
        <p:nvSpPr>
          <p:cNvPr id="16" name="object 16"/>
          <p:cNvSpPr txBox="1">
            <a:spLocks noGrp="1"/>
          </p:cNvSpPr>
          <p:nvPr>
            <p:ph type="title"/>
          </p:nvPr>
        </p:nvSpPr>
        <p:spPr>
          <a:prstGeom prst="rect"/>
        </p:spPr>
        <p:txBody>
          <a:bodyPr wrap="square" lIns="0" tIns="12700" rIns="0" bIns="0" rtlCol="0" vert="horz">
            <a:spAutoFit/>
          </a:bodyPr>
          <a:lstStyle/>
          <a:p>
            <a:pPr marL="1926589">
              <a:lnSpc>
                <a:spcPct val="100000"/>
              </a:lnSpc>
              <a:spcBef>
                <a:spcPts val="100"/>
              </a:spcBef>
            </a:pPr>
            <a:r>
              <a:rPr dirty="0" spc="-5"/>
              <a:t>10 Qualities of a Great Adult</a:t>
            </a:r>
            <a:r>
              <a:rPr dirty="0" spc="40"/>
              <a:t> </a:t>
            </a:r>
            <a:r>
              <a:rPr dirty="0" spc="-5"/>
              <a:t>Educator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266700" y="128587"/>
            <a:ext cx="7378700" cy="9730105"/>
            <a:chOff x="266700" y="128587"/>
            <a:chExt cx="7378700" cy="9730105"/>
          </a:xfrm>
        </p:grpSpPr>
        <p:sp>
          <p:nvSpPr>
            <p:cNvPr id="3" name="object 3"/>
            <p:cNvSpPr/>
            <p:nvPr/>
          </p:nvSpPr>
          <p:spPr>
            <a:xfrm>
              <a:off x="1803400" y="1376362"/>
              <a:ext cx="5842000" cy="660400"/>
            </a:xfrm>
            <a:custGeom>
              <a:avLst/>
              <a:gdLst/>
              <a:ahLst/>
              <a:cxnLst/>
              <a:rect l="l" t="t" r="r" b="b"/>
              <a:pathLst>
                <a:path w="5842000" h="660400">
                  <a:moveTo>
                    <a:pt x="5511800" y="0"/>
                  </a:moveTo>
                  <a:lnTo>
                    <a:pt x="330200" y="0"/>
                  </a:lnTo>
                  <a:lnTo>
                    <a:pt x="281406" y="3580"/>
                  </a:lnTo>
                  <a:lnTo>
                    <a:pt x="234835" y="13980"/>
                  </a:lnTo>
                  <a:lnTo>
                    <a:pt x="190998" y="30690"/>
                  </a:lnTo>
                  <a:lnTo>
                    <a:pt x="150404" y="53198"/>
                  </a:lnTo>
                  <a:lnTo>
                    <a:pt x="113566" y="80994"/>
                  </a:lnTo>
                  <a:lnTo>
                    <a:pt x="80994" y="113566"/>
                  </a:lnTo>
                  <a:lnTo>
                    <a:pt x="53198" y="150404"/>
                  </a:lnTo>
                  <a:lnTo>
                    <a:pt x="30690" y="190998"/>
                  </a:lnTo>
                  <a:lnTo>
                    <a:pt x="13980" y="234835"/>
                  </a:lnTo>
                  <a:lnTo>
                    <a:pt x="3580" y="281406"/>
                  </a:lnTo>
                  <a:lnTo>
                    <a:pt x="0" y="330200"/>
                  </a:lnTo>
                  <a:lnTo>
                    <a:pt x="3580" y="378993"/>
                  </a:lnTo>
                  <a:lnTo>
                    <a:pt x="13980" y="425564"/>
                  </a:lnTo>
                  <a:lnTo>
                    <a:pt x="30690" y="469401"/>
                  </a:lnTo>
                  <a:lnTo>
                    <a:pt x="53198" y="509995"/>
                  </a:lnTo>
                  <a:lnTo>
                    <a:pt x="80994" y="546833"/>
                  </a:lnTo>
                  <a:lnTo>
                    <a:pt x="113566" y="579405"/>
                  </a:lnTo>
                  <a:lnTo>
                    <a:pt x="150404" y="607201"/>
                  </a:lnTo>
                  <a:lnTo>
                    <a:pt x="190998" y="629709"/>
                  </a:lnTo>
                  <a:lnTo>
                    <a:pt x="234835" y="646419"/>
                  </a:lnTo>
                  <a:lnTo>
                    <a:pt x="281406" y="656819"/>
                  </a:lnTo>
                  <a:lnTo>
                    <a:pt x="330200" y="660400"/>
                  </a:lnTo>
                  <a:lnTo>
                    <a:pt x="5511800" y="660400"/>
                  </a:lnTo>
                  <a:lnTo>
                    <a:pt x="5560593" y="656819"/>
                  </a:lnTo>
                  <a:lnTo>
                    <a:pt x="5607164" y="646419"/>
                  </a:lnTo>
                  <a:lnTo>
                    <a:pt x="5651001" y="629709"/>
                  </a:lnTo>
                  <a:lnTo>
                    <a:pt x="5691595" y="607201"/>
                  </a:lnTo>
                  <a:lnTo>
                    <a:pt x="5728433" y="579405"/>
                  </a:lnTo>
                  <a:lnTo>
                    <a:pt x="5761005" y="546833"/>
                  </a:lnTo>
                  <a:lnTo>
                    <a:pt x="5788801" y="509995"/>
                  </a:lnTo>
                  <a:lnTo>
                    <a:pt x="5811309" y="469401"/>
                  </a:lnTo>
                  <a:lnTo>
                    <a:pt x="5828019" y="425564"/>
                  </a:lnTo>
                  <a:lnTo>
                    <a:pt x="5838419" y="378993"/>
                  </a:lnTo>
                  <a:lnTo>
                    <a:pt x="5842000" y="330200"/>
                  </a:lnTo>
                  <a:lnTo>
                    <a:pt x="5838419" y="281406"/>
                  </a:lnTo>
                  <a:lnTo>
                    <a:pt x="5828019" y="234835"/>
                  </a:lnTo>
                  <a:lnTo>
                    <a:pt x="5811309" y="190998"/>
                  </a:lnTo>
                  <a:lnTo>
                    <a:pt x="5788801" y="150404"/>
                  </a:lnTo>
                  <a:lnTo>
                    <a:pt x="5761005" y="113566"/>
                  </a:lnTo>
                  <a:lnTo>
                    <a:pt x="5728433" y="80994"/>
                  </a:lnTo>
                  <a:lnTo>
                    <a:pt x="5691595" y="53198"/>
                  </a:lnTo>
                  <a:lnTo>
                    <a:pt x="5651001" y="30690"/>
                  </a:lnTo>
                  <a:lnTo>
                    <a:pt x="5607164" y="13980"/>
                  </a:lnTo>
                  <a:lnTo>
                    <a:pt x="5560593" y="3580"/>
                  </a:lnTo>
                  <a:lnTo>
                    <a:pt x="5511800" y="0"/>
                  </a:lnTo>
                  <a:close/>
                </a:path>
              </a:pathLst>
            </a:custGeom>
            <a:solidFill>
              <a:srgbClr val="F9A059"/>
            </a:solidFill>
          </p:spPr>
          <p:txBody>
            <a:bodyPr wrap="square" lIns="0" tIns="0" rIns="0" bIns="0" rtlCol="0"/>
            <a:lstStyle/>
            <a:p/>
          </p:txBody>
        </p:sp>
        <p:sp>
          <p:nvSpPr>
            <p:cNvPr id="4" name="object 4"/>
            <p:cNvSpPr/>
            <p:nvPr/>
          </p:nvSpPr>
          <p:spPr>
            <a:xfrm>
              <a:off x="2311400" y="1684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5" name="object 5"/>
            <p:cNvSpPr/>
            <p:nvPr/>
          </p:nvSpPr>
          <p:spPr>
            <a:xfrm>
              <a:off x="2311400" y="24780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6" name="object 6"/>
            <p:cNvSpPr/>
            <p:nvPr/>
          </p:nvSpPr>
          <p:spPr>
            <a:xfrm>
              <a:off x="2311400" y="32718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7" name="object 7"/>
            <p:cNvSpPr/>
            <p:nvPr/>
          </p:nvSpPr>
          <p:spPr>
            <a:xfrm>
              <a:off x="2311400" y="40655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8" name="object 8"/>
            <p:cNvSpPr/>
            <p:nvPr/>
          </p:nvSpPr>
          <p:spPr>
            <a:xfrm>
              <a:off x="2311400" y="4859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9" name="object 9"/>
            <p:cNvSpPr/>
            <p:nvPr/>
          </p:nvSpPr>
          <p:spPr>
            <a:xfrm>
              <a:off x="2311400" y="5640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0" name="object 10"/>
            <p:cNvSpPr/>
            <p:nvPr/>
          </p:nvSpPr>
          <p:spPr>
            <a:xfrm>
              <a:off x="2311400" y="64341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1" name="object 11"/>
            <p:cNvSpPr/>
            <p:nvPr/>
          </p:nvSpPr>
          <p:spPr>
            <a:xfrm>
              <a:off x="2311400" y="72278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2" name="object 12"/>
            <p:cNvSpPr/>
            <p:nvPr/>
          </p:nvSpPr>
          <p:spPr>
            <a:xfrm>
              <a:off x="2311400" y="80216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3" name="object 13"/>
            <p:cNvSpPr/>
            <p:nvPr/>
          </p:nvSpPr>
          <p:spPr>
            <a:xfrm>
              <a:off x="2311400" y="8815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4" name="object 14"/>
            <p:cNvSpPr/>
            <p:nvPr/>
          </p:nvSpPr>
          <p:spPr>
            <a:xfrm>
              <a:off x="2030115" y="1612168"/>
              <a:ext cx="212255" cy="114211"/>
            </a:xfrm>
            <a:prstGeom prst="rect">
              <a:avLst/>
            </a:prstGeom>
            <a:blipFill>
              <a:blip r:embed="rId2" cstate="print"/>
              <a:stretch>
                <a:fillRect/>
              </a:stretch>
            </a:blipFill>
          </p:spPr>
          <p:txBody>
            <a:bodyPr wrap="square" lIns="0" tIns="0" rIns="0" bIns="0" rtlCol="0"/>
            <a:lstStyle/>
            <a:p/>
          </p:txBody>
        </p:sp>
      </p:grpSp>
      <p:sp>
        <p:nvSpPr>
          <p:cNvPr id="15" name="object 15"/>
          <p:cNvSpPr txBox="1">
            <a:spLocks noGrp="1"/>
          </p:cNvSpPr>
          <p:nvPr>
            <p:ph idx="2" sz="half"/>
          </p:nvPr>
        </p:nvSpPr>
        <p:spPr>
          <a:prstGeom prst="rect"/>
        </p:spPr>
        <p:txBody>
          <a:bodyPr wrap="square" lIns="0" tIns="12700" rIns="0" bIns="0" rtlCol="0" vert="horz">
            <a:spAutoFit/>
          </a:bodyPr>
          <a:lstStyle/>
          <a:p>
            <a:pPr marL="12700">
              <a:lnSpc>
                <a:spcPct val="100000"/>
              </a:lnSpc>
              <a:spcBef>
                <a:spcPts val="100"/>
              </a:spcBef>
            </a:pPr>
            <a:r>
              <a:rPr dirty="0" spc="-5"/>
              <a:t>Creative/Flexible</a:t>
            </a:r>
          </a:p>
          <a:p>
            <a:pPr marL="12700" marR="2291080">
              <a:lnSpc>
                <a:spcPct val="172200"/>
              </a:lnSpc>
            </a:pPr>
            <a:r>
              <a:rPr dirty="0" spc="-5"/>
              <a:t>Wise  Simple  </a:t>
            </a:r>
            <a:r>
              <a:rPr dirty="0" spc="-5"/>
              <a:t>Empathetic  </a:t>
            </a:r>
            <a:r>
              <a:rPr dirty="0" spc="-5"/>
              <a:t>Dedicated  Humble</a:t>
            </a:r>
          </a:p>
          <a:p>
            <a:pPr marL="12700" marR="5080">
              <a:lnSpc>
                <a:spcPct val="172200"/>
              </a:lnSpc>
            </a:pPr>
            <a:r>
              <a:rPr dirty="0" spc="-5"/>
              <a:t>Collaborative  Persistent  Organized/Consistent</a:t>
            </a:r>
          </a:p>
        </p:txBody>
      </p:sp>
      <p:sp>
        <p:nvSpPr>
          <p:cNvPr id="16" name="object 16"/>
          <p:cNvSpPr txBox="1"/>
          <p:nvPr/>
        </p:nvSpPr>
        <p:spPr>
          <a:xfrm>
            <a:off x="8682190" y="1506090"/>
            <a:ext cx="1701800" cy="330200"/>
          </a:xfrm>
          <a:prstGeom prst="rect">
            <a:avLst/>
          </a:prstGeom>
        </p:spPr>
        <p:txBody>
          <a:bodyPr wrap="square" lIns="0" tIns="12700" rIns="0" bIns="0" rtlCol="0" vert="horz">
            <a:spAutoFit/>
          </a:bodyPr>
          <a:lstStyle/>
          <a:p>
            <a:pPr marL="12700">
              <a:lnSpc>
                <a:spcPct val="100000"/>
              </a:lnSpc>
              <a:spcBef>
                <a:spcPts val="100"/>
              </a:spcBef>
            </a:pPr>
            <a:r>
              <a:rPr dirty="0" sz="2000" spc="-5" b="1">
                <a:solidFill>
                  <a:srgbClr val="373838"/>
                </a:solidFill>
                <a:latin typeface="Courier New"/>
                <a:cs typeface="Courier New"/>
              </a:rPr>
              <a:t>What is</a:t>
            </a:r>
            <a:r>
              <a:rPr dirty="0" sz="2000" spc="-60" b="1">
                <a:solidFill>
                  <a:srgbClr val="373838"/>
                </a:solidFill>
                <a:latin typeface="Courier New"/>
                <a:cs typeface="Courier New"/>
              </a:rPr>
              <a:t> </a:t>
            </a:r>
            <a:r>
              <a:rPr dirty="0" sz="2000" spc="-5" b="1">
                <a:solidFill>
                  <a:srgbClr val="373838"/>
                </a:solidFill>
                <a:latin typeface="Courier New"/>
                <a:cs typeface="Courier New"/>
              </a:rPr>
              <a:t>it?</a:t>
            </a:r>
            <a:endParaRPr sz="2000">
              <a:latin typeface="Courier New"/>
              <a:cs typeface="Courier New"/>
            </a:endParaRPr>
          </a:p>
        </p:txBody>
      </p:sp>
      <p:sp>
        <p:nvSpPr>
          <p:cNvPr id="17" name="object 17"/>
          <p:cNvSpPr txBox="1">
            <a:spLocks noGrp="1"/>
          </p:cNvSpPr>
          <p:nvPr>
            <p:ph type="title"/>
          </p:nvPr>
        </p:nvSpPr>
        <p:spPr>
          <a:prstGeom prst="rect"/>
        </p:spPr>
        <p:txBody>
          <a:bodyPr wrap="square" lIns="0" tIns="12700" rIns="0" bIns="0" rtlCol="0" vert="horz">
            <a:spAutoFit/>
          </a:bodyPr>
          <a:lstStyle/>
          <a:p>
            <a:pPr marL="1926589">
              <a:lnSpc>
                <a:spcPct val="100000"/>
              </a:lnSpc>
              <a:spcBef>
                <a:spcPts val="100"/>
              </a:spcBef>
            </a:pPr>
            <a:r>
              <a:rPr dirty="0" spc="-5"/>
              <a:t>10 Qualities of a Great Adult</a:t>
            </a:r>
            <a:r>
              <a:rPr dirty="0" spc="40"/>
              <a:t> </a:t>
            </a:r>
            <a:r>
              <a:rPr dirty="0" spc="-5"/>
              <a:t>Educator</a:t>
            </a:r>
          </a:p>
        </p:txBody>
      </p:sp>
      <p:sp>
        <p:nvSpPr>
          <p:cNvPr id="18" name="object 18"/>
          <p:cNvSpPr/>
          <p:nvPr/>
        </p:nvSpPr>
        <p:spPr>
          <a:xfrm>
            <a:off x="8567890" y="1947862"/>
            <a:ext cx="3429000" cy="6651625"/>
          </a:xfrm>
          <a:custGeom>
            <a:avLst/>
            <a:gdLst/>
            <a:ahLst/>
            <a:cxnLst/>
            <a:rect l="l" t="t" r="r" b="b"/>
            <a:pathLst>
              <a:path w="3429000" h="6651625">
                <a:moveTo>
                  <a:pt x="3175000" y="0"/>
                </a:moveTo>
                <a:lnTo>
                  <a:pt x="254000" y="0"/>
                </a:lnTo>
                <a:lnTo>
                  <a:pt x="208342" y="4092"/>
                </a:lnTo>
                <a:lnTo>
                  <a:pt x="165369" y="15890"/>
                </a:lnTo>
                <a:lnTo>
                  <a:pt x="125799" y="34677"/>
                </a:lnTo>
                <a:lnTo>
                  <a:pt x="90349" y="59736"/>
                </a:lnTo>
                <a:lnTo>
                  <a:pt x="59736" y="90349"/>
                </a:lnTo>
                <a:lnTo>
                  <a:pt x="34677" y="125799"/>
                </a:lnTo>
                <a:lnTo>
                  <a:pt x="15890" y="165369"/>
                </a:lnTo>
                <a:lnTo>
                  <a:pt x="4092" y="208342"/>
                </a:lnTo>
                <a:lnTo>
                  <a:pt x="0" y="254000"/>
                </a:lnTo>
                <a:lnTo>
                  <a:pt x="0" y="6397625"/>
                </a:lnTo>
                <a:lnTo>
                  <a:pt x="4092" y="6443279"/>
                </a:lnTo>
                <a:lnTo>
                  <a:pt x="15890" y="6486250"/>
                </a:lnTo>
                <a:lnTo>
                  <a:pt x="34677" y="6525819"/>
                </a:lnTo>
                <a:lnTo>
                  <a:pt x="59736" y="6561270"/>
                </a:lnTo>
                <a:lnTo>
                  <a:pt x="90349" y="6591884"/>
                </a:lnTo>
                <a:lnTo>
                  <a:pt x="125799" y="6616944"/>
                </a:lnTo>
                <a:lnTo>
                  <a:pt x="165369" y="6635733"/>
                </a:lnTo>
                <a:lnTo>
                  <a:pt x="208342" y="6647532"/>
                </a:lnTo>
                <a:lnTo>
                  <a:pt x="254000" y="6651625"/>
                </a:lnTo>
                <a:lnTo>
                  <a:pt x="3175000" y="6651625"/>
                </a:lnTo>
                <a:lnTo>
                  <a:pt x="3220657" y="6647532"/>
                </a:lnTo>
                <a:lnTo>
                  <a:pt x="3263630" y="6635733"/>
                </a:lnTo>
                <a:lnTo>
                  <a:pt x="3303200" y="6616944"/>
                </a:lnTo>
                <a:lnTo>
                  <a:pt x="3338650" y="6591884"/>
                </a:lnTo>
                <a:lnTo>
                  <a:pt x="3369263" y="6561270"/>
                </a:lnTo>
                <a:lnTo>
                  <a:pt x="3394322" y="6525819"/>
                </a:lnTo>
                <a:lnTo>
                  <a:pt x="3413109" y="6486250"/>
                </a:lnTo>
                <a:lnTo>
                  <a:pt x="3424907" y="6443279"/>
                </a:lnTo>
                <a:lnTo>
                  <a:pt x="3429000" y="6397625"/>
                </a:lnTo>
                <a:lnTo>
                  <a:pt x="3429000" y="254000"/>
                </a:lnTo>
                <a:lnTo>
                  <a:pt x="3424907" y="208342"/>
                </a:lnTo>
                <a:lnTo>
                  <a:pt x="3413109" y="165369"/>
                </a:lnTo>
                <a:lnTo>
                  <a:pt x="3394322" y="125799"/>
                </a:lnTo>
                <a:lnTo>
                  <a:pt x="3369263" y="90349"/>
                </a:lnTo>
                <a:lnTo>
                  <a:pt x="3338650" y="59736"/>
                </a:lnTo>
                <a:lnTo>
                  <a:pt x="3303200" y="34677"/>
                </a:lnTo>
                <a:lnTo>
                  <a:pt x="3263630" y="15890"/>
                </a:lnTo>
                <a:lnTo>
                  <a:pt x="3220657" y="4092"/>
                </a:lnTo>
                <a:lnTo>
                  <a:pt x="3175000" y="0"/>
                </a:lnTo>
                <a:close/>
              </a:path>
            </a:pathLst>
          </a:custGeom>
          <a:solidFill>
            <a:srgbClr val="F9A059"/>
          </a:solidFill>
        </p:spPr>
        <p:txBody>
          <a:bodyPr wrap="square" lIns="0" tIns="0" rIns="0" bIns="0" rtlCol="0"/>
          <a:lstStyle/>
          <a:p/>
        </p:txBody>
      </p:sp>
      <p:sp>
        <p:nvSpPr>
          <p:cNvPr id="19" name="object 19"/>
          <p:cNvSpPr txBox="1"/>
          <p:nvPr/>
        </p:nvSpPr>
        <p:spPr>
          <a:xfrm>
            <a:off x="8682190" y="2023500"/>
            <a:ext cx="3180080" cy="3835400"/>
          </a:xfrm>
          <a:prstGeom prst="rect">
            <a:avLst/>
          </a:prstGeom>
        </p:spPr>
        <p:txBody>
          <a:bodyPr wrap="square" lIns="0" tIns="12700" rIns="0" bIns="0" rtlCol="0" vert="horz">
            <a:spAutoFit/>
          </a:bodyPr>
          <a:lstStyle/>
          <a:p>
            <a:pPr marL="12700" marR="5080">
              <a:lnSpc>
                <a:spcPct val="138900"/>
              </a:lnSpc>
              <a:spcBef>
                <a:spcPts val="100"/>
              </a:spcBef>
            </a:pPr>
            <a:r>
              <a:rPr dirty="0" sz="1800" spc="-5" b="1">
                <a:solidFill>
                  <a:srgbClr val="373838"/>
                </a:solidFill>
                <a:latin typeface="Courier New"/>
                <a:cs typeface="Courier New"/>
              </a:rPr>
              <a:t>It is having the skills  to solve the problems  that stand in the way  of student</a:t>
            </a:r>
            <a:r>
              <a:rPr dirty="0" sz="1800" spc="-15" b="1">
                <a:solidFill>
                  <a:srgbClr val="373838"/>
                </a:solidFill>
                <a:latin typeface="Courier New"/>
                <a:cs typeface="Courier New"/>
              </a:rPr>
              <a:t> </a:t>
            </a:r>
            <a:r>
              <a:rPr dirty="0" sz="1800" spc="-5" b="1">
                <a:solidFill>
                  <a:srgbClr val="373838"/>
                </a:solidFill>
                <a:latin typeface="Courier New"/>
                <a:cs typeface="Courier New"/>
              </a:rPr>
              <a:t>learning.</a:t>
            </a:r>
            <a:endParaRPr sz="1800">
              <a:latin typeface="Courier New"/>
              <a:cs typeface="Courier New"/>
            </a:endParaRPr>
          </a:p>
          <a:p>
            <a:pPr marL="12700" marR="142240">
              <a:lnSpc>
                <a:spcPct val="138900"/>
              </a:lnSpc>
            </a:pPr>
            <a:r>
              <a:rPr dirty="0" sz="1800" spc="-5" b="1">
                <a:solidFill>
                  <a:srgbClr val="373838"/>
                </a:solidFill>
                <a:latin typeface="Courier New"/>
                <a:cs typeface="Courier New"/>
              </a:rPr>
              <a:t>This quality shows a  quick mind, positive  attitude, and a wealth  of experience to draw  out solutions to  difficult</a:t>
            </a:r>
            <a:r>
              <a:rPr dirty="0" sz="1800" spc="-10" b="1">
                <a:solidFill>
                  <a:srgbClr val="373838"/>
                </a:solidFill>
                <a:latin typeface="Courier New"/>
                <a:cs typeface="Courier New"/>
              </a:rPr>
              <a:t> </a:t>
            </a:r>
            <a:r>
              <a:rPr dirty="0" sz="1800" spc="-5" b="1">
                <a:solidFill>
                  <a:srgbClr val="373838"/>
                </a:solidFill>
                <a:latin typeface="Courier New"/>
                <a:cs typeface="Courier New"/>
              </a:rPr>
              <a:t>problems.</a:t>
            </a:r>
            <a:endParaRPr sz="1800">
              <a:latin typeface="Courier New"/>
              <a:cs typeface="Courier New"/>
            </a:endParaRPr>
          </a:p>
        </p:txBody>
      </p:sp>
      <p:sp>
        <p:nvSpPr>
          <p:cNvPr id="20" name="object 20"/>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Courageous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266700" y="128587"/>
            <a:ext cx="7378700" cy="9730105"/>
            <a:chOff x="266700" y="128587"/>
            <a:chExt cx="7378700" cy="9730105"/>
          </a:xfrm>
        </p:grpSpPr>
        <p:sp>
          <p:nvSpPr>
            <p:cNvPr id="3" name="object 3"/>
            <p:cNvSpPr/>
            <p:nvPr/>
          </p:nvSpPr>
          <p:spPr>
            <a:xfrm>
              <a:off x="1803400" y="1376362"/>
              <a:ext cx="5842000" cy="660400"/>
            </a:xfrm>
            <a:custGeom>
              <a:avLst/>
              <a:gdLst/>
              <a:ahLst/>
              <a:cxnLst/>
              <a:rect l="l" t="t" r="r" b="b"/>
              <a:pathLst>
                <a:path w="5842000" h="660400">
                  <a:moveTo>
                    <a:pt x="5511800" y="0"/>
                  </a:moveTo>
                  <a:lnTo>
                    <a:pt x="330200" y="0"/>
                  </a:lnTo>
                  <a:lnTo>
                    <a:pt x="281406" y="3580"/>
                  </a:lnTo>
                  <a:lnTo>
                    <a:pt x="234835" y="13980"/>
                  </a:lnTo>
                  <a:lnTo>
                    <a:pt x="190998" y="30690"/>
                  </a:lnTo>
                  <a:lnTo>
                    <a:pt x="150404" y="53198"/>
                  </a:lnTo>
                  <a:lnTo>
                    <a:pt x="113566" y="80994"/>
                  </a:lnTo>
                  <a:lnTo>
                    <a:pt x="80994" y="113566"/>
                  </a:lnTo>
                  <a:lnTo>
                    <a:pt x="53198" y="150404"/>
                  </a:lnTo>
                  <a:lnTo>
                    <a:pt x="30690" y="190998"/>
                  </a:lnTo>
                  <a:lnTo>
                    <a:pt x="13980" y="234835"/>
                  </a:lnTo>
                  <a:lnTo>
                    <a:pt x="3580" y="281406"/>
                  </a:lnTo>
                  <a:lnTo>
                    <a:pt x="0" y="330200"/>
                  </a:lnTo>
                  <a:lnTo>
                    <a:pt x="3580" y="378993"/>
                  </a:lnTo>
                  <a:lnTo>
                    <a:pt x="13980" y="425564"/>
                  </a:lnTo>
                  <a:lnTo>
                    <a:pt x="30690" y="469401"/>
                  </a:lnTo>
                  <a:lnTo>
                    <a:pt x="53198" y="509995"/>
                  </a:lnTo>
                  <a:lnTo>
                    <a:pt x="80994" y="546833"/>
                  </a:lnTo>
                  <a:lnTo>
                    <a:pt x="113566" y="579405"/>
                  </a:lnTo>
                  <a:lnTo>
                    <a:pt x="150404" y="607201"/>
                  </a:lnTo>
                  <a:lnTo>
                    <a:pt x="190998" y="629709"/>
                  </a:lnTo>
                  <a:lnTo>
                    <a:pt x="234835" y="646419"/>
                  </a:lnTo>
                  <a:lnTo>
                    <a:pt x="281406" y="656819"/>
                  </a:lnTo>
                  <a:lnTo>
                    <a:pt x="330200" y="660400"/>
                  </a:lnTo>
                  <a:lnTo>
                    <a:pt x="5511800" y="660400"/>
                  </a:lnTo>
                  <a:lnTo>
                    <a:pt x="5560593" y="656819"/>
                  </a:lnTo>
                  <a:lnTo>
                    <a:pt x="5607164" y="646419"/>
                  </a:lnTo>
                  <a:lnTo>
                    <a:pt x="5651001" y="629709"/>
                  </a:lnTo>
                  <a:lnTo>
                    <a:pt x="5691595" y="607201"/>
                  </a:lnTo>
                  <a:lnTo>
                    <a:pt x="5728433" y="579405"/>
                  </a:lnTo>
                  <a:lnTo>
                    <a:pt x="5761005" y="546833"/>
                  </a:lnTo>
                  <a:lnTo>
                    <a:pt x="5788801" y="509995"/>
                  </a:lnTo>
                  <a:lnTo>
                    <a:pt x="5811309" y="469401"/>
                  </a:lnTo>
                  <a:lnTo>
                    <a:pt x="5828019" y="425564"/>
                  </a:lnTo>
                  <a:lnTo>
                    <a:pt x="5838419" y="378993"/>
                  </a:lnTo>
                  <a:lnTo>
                    <a:pt x="5842000" y="330200"/>
                  </a:lnTo>
                  <a:lnTo>
                    <a:pt x="5838419" y="281406"/>
                  </a:lnTo>
                  <a:lnTo>
                    <a:pt x="5828019" y="234835"/>
                  </a:lnTo>
                  <a:lnTo>
                    <a:pt x="5811309" y="190998"/>
                  </a:lnTo>
                  <a:lnTo>
                    <a:pt x="5788801" y="150404"/>
                  </a:lnTo>
                  <a:lnTo>
                    <a:pt x="5761005" y="113566"/>
                  </a:lnTo>
                  <a:lnTo>
                    <a:pt x="5728433" y="80994"/>
                  </a:lnTo>
                  <a:lnTo>
                    <a:pt x="5691595" y="53198"/>
                  </a:lnTo>
                  <a:lnTo>
                    <a:pt x="5651001" y="30690"/>
                  </a:lnTo>
                  <a:lnTo>
                    <a:pt x="5607164" y="13980"/>
                  </a:lnTo>
                  <a:lnTo>
                    <a:pt x="5560593" y="3580"/>
                  </a:lnTo>
                  <a:lnTo>
                    <a:pt x="5511800" y="0"/>
                  </a:lnTo>
                  <a:close/>
                </a:path>
              </a:pathLst>
            </a:custGeom>
            <a:solidFill>
              <a:srgbClr val="F9A059"/>
            </a:solidFill>
          </p:spPr>
          <p:txBody>
            <a:bodyPr wrap="square" lIns="0" tIns="0" rIns="0" bIns="0" rtlCol="0"/>
            <a:lstStyle/>
            <a:p/>
          </p:txBody>
        </p:sp>
        <p:sp>
          <p:nvSpPr>
            <p:cNvPr id="4" name="object 4"/>
            <p:cNvSpPr/>
            <p:nvPr/>
          </p:nvSpPr>
          <p:spPr>
            <a:xfrm>
              <a:off x="2311400" y="1684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5" name="object 5"/>
            <p:cNvSpPr/>
            <p:nvPr/>
          </p:nvSpPr>
          <p:spPr>
            <a:xfrm>
              <a:off x="2311400" y="24780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6" name="object 6"/>
            <p:cNvSpPr/>
            <p:nvPr/>
          </p:nvSpPr>
          <p:spPr>
            <a:xfrm>
              <a:off x="2311400" y="32718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7" name="object 7"/>
            <p:cNvSpPr/>
            <p:nvPr/>
          </p:nvSpPr>
          <p:spPr>
            <a:xfrm>
              <a:off x="2311400" y="40655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8" name="object 8"/>
            <p:cNvSpPr/>
            <p:nvPr/>
          </p:nvSpPr>
          <p:spPr>
            <a:xfrm>
              <a:off x="2311400" y="48593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9" name="object 9"/>
            <p:cNvSpPr/>
            <p:nvPr/>
          </p:nvSpPr>
          <p:spPr>
            <a:xfrm>
              <a:off x="2311400" y="5640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0" name="object 10"/>
            <p:cNvSpPr/>
            <p:nvPr/>
          </p:nvSpPr>
          <p:spPr>
            <a:xfrm>
              <a:off x="2311400" y="64341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1" name="object 11"/>
            <p:cNvSpPr/>
            <p:nvPr/>
          </p:nvSpPr>
          <p:spPr>
            <a:xfrm>
              <a:off x="2311400" y="72278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2" name="object 12"/>
            <p:cNvSpPr/>
            <p:nvPr/>
          </p:nvSpPr>
          <p:spPr>
            <a:xfrm>
              <a:off x="2311400" y="802163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3" name="object 13"/>
            <p:cNvSpPr/>
            <p:nvPr/>
          </p:nvSpPr>
          <p:spPr>
            <a:xfrm>
              <a:off x="2311400" y="8815387"/>
              <a:ext cx="1079500" cy="0"/>
            </a:xfrm>
            <a:custGeom>
              <a:avLst/>
              <a:gdLst/>
              <a:ahLst/>
              <a:cxnLst/>
              <a:rect l="l" t="t" r="r" b="b"/>
              <a:pathLst>
                <a:path w="1079500" h="0">
                  <a:moveTo>
                    <a:pt x="0" y="0"/>
                  </a:moveTo>
                  <a:lnTo>
                    <a:pt x="1079500" y="0"/>
                  </a:lnTo>
                </a:path>
              </a:pathLst>
            </a:custGeom>
            <a:ln w="38100">
              <a:solidFill>
                <a:srgbClr val="231F20"/>
              </a:solidFill>
            </a:ln>
          </p:spPr>
          <p:txBody>
            <a:bodyPr wrap="square" lIns="0" tIns="0" rIns="0" bIns="0" rtlCol="0"/>
            <a:lstStyle/>
            <a:p/>
          </p:txBody>
        </p:sp>
        <p:sp>
          <p:nvSpPr>
            <p:cNvPr id="14" name="object 14"/>
            <p:cNvSpPr/>
            <p:nvPr/>
          </p:nvSpPr>
          <p:spPr>
            <a:xfrm>
              <a:off x="2030115" y="1612168"/>
              <a:ext cx="212255" cy="114211"/>
            </a:xfrm>
            <a:prstGeom prst="rect">
              <a:avLst/>
            </a:prstGeom>
            <a:blipFill>
              <a:blip r:embed="rId2" cstate="print"/>
              <a:stretch>
                <a:fillRect/>
              </a:stretch>
            </a:blipFill>
          </p:spPr>
          <p:txBody>
            <a:bodyPr wrap="square" lIns="0" tIns="0" rIns="0" bIns="0" rtlCol="0"/>
            <a:lstStyle/>
            <a:p/>
          </p:txBody>
        </p:sp>
      </p:grpSp>
      <p:sp>
        <p:nvSpPr>
          <p:cNvPr id="15" name="object 15"/>
          <p:cNvSpPr txBox="1"/>
          <p:nvPr/>
        </p:nvSpPr>
        <p:spPr>
          <a:xfrm>
            <a:off x="3492500" y="1484434"/>
            <a:ext cx="4597400" cy="6781800"/>
          </a:xfrm>
          <a:prstGeom prst="rect">
            <a:avLst/>
          </a:prstGeom>
        </p:spPr>
        <p:txBody>
          <a:bodyPr wrap="square" lIns="0" tIns="12700" rIns="0" bIns="0" rtlCol="0" vert="horz">
            <a:spAutoFit/>
          </a:bodyPr>
          <a:lstStyle/>
          <a:p>
            <a:pPr marL="12700">
              <a:lnSpc>
                <a:spcPct val="100000"/>
              </a:lnSpc>
              <a:spcBef>
                <a:spcPts val="100"/>
              </a:spcBef>
            </a:pPr>
            <a:r>
              <a:rPr dirty="0" sz="3000" spc="-5" b="1">
                <a:solidFill>
                  <a:srgbClr val="373838"/>
                </a:solidFill>
                <a:latin typeface="Courier New"/>
                <a:cs typeface="Courier New"/>
              </a:rPr>
              <a:t>Creative/Flexible</a:t>
            </a:r>
            <a:endParaRPr sz="3000">
              <a:latin typeface="Courier New"/>
              <a:cs typeface="Courier New"/>
            </a:endParaRPr>
          </a:p>
          <a:p>
            <a:pPr marL="12700" marR="2291080">
              <a:lnSpc>
                <a:spcPct val="172200"/>
              </a:lnSpc>
            </a:pPr>
            <a:r>
              <a:rPr dirty="0" sz="3000" spc="-5" b="1">
                <a:solidFill>
                  <a:srgbClr val="373838"/>
                </a:solidFill>
                <a:latin typeface="Courier New"/>
                <a:cs typeface="Courier New"/>
              </a:rPr>
              <a:t>Wise  Simple  </a:t>
            </a:r>
            <a:r>
              <a:rPr dirty="0" sz="3000" spc="-5" b="1">
                <a:solidFill>
                  <a:srgbClr val="373838"/>
                </a:solidFill>
                <a:latin typeface="Courier New"/>
                <a:cs typeface="Courier New"/>
              </a:rPr>
              <a:t>Empathetic  </a:t>
            </a:r>
            <a:r>
              <a:rPr dirty="0" sz="3000" spc="-5" b="1">
                <a:solidFill>
                  <a:srgbClr val="373838"/>
                </a:solidFill>
                <a:latin typeface="Courier New"/>
                <a:cs typeface="Courier New"/>
              </a:rPr>
              <a:t>Dedicated  Humble</a:t>
            </a:r>
            <a:endParaRPr sz="3000">
              <a:latin typeface="Courier New"/>
              <a:cs typeface="Courier New"/>
            </a:endParaRPr>
          </a:p>
          <a:p>
            <a:pPr marL="12700" marR="5080">
              <a:lnSpc>
                <a:spcPct val="172200"/>
              </a:lnSpc>
            </a:pPr>
            <a:r>
              <a:rPr dirty="0" sz="3000" spc="-5" b="1">
                <a:solidFill>
                  <a:srgbClr val="373838"/>
                </a:solidFill>
                <a:latin typeface="Courier New"/>
                <a:cs typeface="Courier New"/>
              </a:rPr>
              <a:t>Collaborative  Persistent  Organized/Consistent</a:t>
            </a:r>
            <a:endParaRPr sz="3000">
              <a:latin typeface="Courier New"/>
              <a:cs typeface="Courier New"/>
            </a:endParaRPr>
          </a:p>
        </p:txBody>
      </p:sp>
      <p:sp>
        <p:nvSpPr>
          <p:cNvPr id="16" name="object 16"/>
          <p:cNvSpPr txBox="1"/>
          <p:nvPr/>
        </p:nvSpPr>
        <p:spPr>
          <a:xfrm>
            <a:off x="8682190" y="1517202"/>
            <a:ext cx="8153400" cy="330200"/>
          </a:xfrm>
          <a:prstGeom prst="rect">
            <a:avLst/>
          </a:prstGeom>
        </p:spPr>
        <p:txBody>
          <a:bodyPr wrap="square" lIns="0" tIns="12700" rIns="0" bIns="0" rtlCol="0" vert="horz">
            <a:spAutoFit/>
          </a:bodyPr>
          <a:lstStyle/>
          <a:p>
            <a:pPr marL="12700">
              <a:lnSpc>
                <a:spcPct val="100000"/>
              </a:lnSpc>
              <a:spcBef>
                <a:spcPts val="100"/>
              </a:spcBef>
              <a:tabLst>
                <a:tab pos="3720465" algn="l"/>
              </a:tabLst>
            </a:pPr>
            <a:r>
              <a:rPr dirty="0" baseline="2777" sz="3000" spc="-7" b="1">
                <a:solidFill>
                  <a:srgbClr val="373838"/>
                </a:solidFill>
                <a:latin typeface="Courier New"/>
                <a:cs typeface="Courier New"/>
              </a:rPr>
              <a:t>What</a:t>
            </a:r>
            <a:r>
              <a:rPr dirty="0" baseline="2777" sz="3000" spc="7" b="1">
                <a:solidFill>
                  <a:srgbClr val="373838"/>
                </a:solidFill>
                <a:latin typeface="Courier New"/>
                <a:cs typeface="Courier New"/>
              </a:rPr>
              <a:t> </a:t>
            </a:r>
            <a:r>
              <a:rPr dirty="0" baseline="2777" sz="3000" spc="-7" b="1">
                <a:solidFill>
                  <a:srgbClr val="373838"/>
                </a:solidFill>
                <a:latin typeface="Courier New"/>
                <a:cs typeface="Courier New"/>
              </a:rPr>
              <a:t>is</a:t>
            </a:r>
            <a:r>
              <a:rPr dirty="0" baseline="2777" sz="3000" spc="15" b="1">
                <a:solidFill>
                  <a:srgbClr val="373838"/>
                </a:solidFill>
                <a:latin typeface="Courier New"/>
                <a:cs typeface="Courier New"/>
              </a:rPr>
              <a:t> </a:t>
            </a:r>
            <a:r>
              <a:rPr dirty="0" baseline="2777" sz="3000" spc="-7" b="1">
                <a:solidFill>
                  <a:srgbClr val="373838"/>
                </a:solidFill>
                <a:latin typeface="Courier New"/>
                <a:cs typeface="Courier New"/>
              </a:rPr>
              <a:t>it?	</a:t>
            </a:r>
            <a:r>
              <a:rPr dirty="0" sz="2000" spc="-5" b="1">
                <a:solidFill>
                  <a:srgbClr val="373838"/>
                </a:solidFill>
                <a:latin typeface="Courier New"/>
                <a:cs typeface="Courier New"/>
              </a:rPr>
              <a:t>How does it look in adult</a:t>
            </a:r>
            <a:r>
              <a:rPr dirty="0" sz="2000" spc="5" b="1">
                <a:solidFill>
                  <a:srgbClr val="373838"/>
                </a:solidFill>
                <a:latin typeface="Courier New"/>
                <a:cs typeface="Courier New"/>
              </a:rPr>
              <a:t> </a:t>
            </a:r>
            <a:r>
              <a:rPr dirty="0" sz="2000" spc="-5" b="1">
                <a:solidFill>
                  <a:srgbClr val="373838"/>
                </a:solidFill>
                <a:latin typeface="Courier New"/>
                <a:cs typeface="Courier New"/>
              </a:rPr>
              <a:t>ed?</a:t>
            </a:r>
            <a:endParaRPr sz="2000">
              <a:latin typeface="Courier New"/>
              <a:cs typeface="Courier New"/>
            </a:endParaRPr>
          </a:p>
        </p:txBody>
      </p:sp>
      <p:sp>
        <p:nvSpPr>
          <p:cNvPr id="17" name="object 17"/>
          <p:cNvSpPr txBox="1">
            <a:spLocks noGrp="1"/>
          </p:cNvSpPr>
          <p:nvPr>
            <p:ph type="title"/>
          </p:nvPr>
        </p:nvSpPr>
        <p:spPr>
          <a:prstGeom prst="rect"/>
        </p:spPr>
        <p:txBody>
          <a:bodyPr wrap="square" lIns="0" tIns="12700" rIns="0" bIns="0" rtlCol="0" vert="horz">
            <a:spAutoFit/>
          </a:bodyPr>
          <a:lstStyle/>
          <a:p>
            <a:pPr marL="1926589">
              <a:lnSpc>
                <a:spcPct val="100000"/>
              </a:lnSpc>
              <a:spcBef>
                <a:spcPts val="100"/>
              </a:spcBef>
            </a:pPr>
            <a:r>
              <a:rPr dirty="0" spc="-5"/>
              <a:t>10 Qualities of a Great Adult</a:t>
            </a:r>
            <a:r>
              <a:rPr dirty="0" spc="40"/>
              <a:t> </a:t>
            </a:r>
            <a:r>
              <a:rPr dirty="0" spc="-5"/>
              <a:t>Educator</a:t>
            </a:r>
          </a:p>
        </p:txBody>
      </p:sp>
      <p:sp>
        <p:nvSpPr>
          <p:cNvPr id="18" name="object 18"/>
          <p:cNvSpPr/>
          <p:nvPr/>
        </p:nvSpPr>
        <p:spPr>
          <a:xfrm>
            <a:off x="8567890" y="1947862"/>
            <a:ext cx="3429000" cy="6651625"/>
          </a:xfrm>
          <a:custGeom>
            <a:avLst/>
            <a:gdLst/>
            <a:ahLst/>
            <a:cxnLst/>
            <a:rect l="l" t="t" r="r" b="b"/>
            <a:pathLst>
              <a:path w="3429000" h="6651625">
                <a:moveTo>
                  <a:pt x="3175000" y="0"/>
                </a:moveTo>
                <a:lnTo>
                  <a:pt x="254000" y="0"/>
                </a:lnTo>
                <a:lnTo>
                  <a:pt x="208342" y="4092"/>
                </a:lnTo>
                <a:lnTo>
                  <a:pt x="165369" y="15890"/>
                </a:lnTo>
                <a:lnTo>
                  <a:pt x="125799" y="34677"/>
                </a:lnTo>
                <a:lnTo>
                  <a:pt x="90349" y="59736"/>
                </a:lnTo>
                <a:lnTo>
                  <a:pt x="59736" y="90349"/>
                </a:lnTo>
                <a:lnTo>
                  <a:pt x="34677" y="125799"/>
                </a:lnTo>
                <a:lnTo>
                  <a:pt x="15890" y="165369"/>
                </a:lnTo>
                <a:lnTo>
                  <a:pt x="4092" y="208342"/>
                </a:lnTo>
                <a:lnTo>
                  <a:pt x="0" y="254000"/>
                </a:lnTo>
                <a:lnTo>
                  <a:pt x="0" y="6397625"/>
                </a:lnTo>
                <a:lnTo>
                  <a:pt x="4092" y="6443279"/>
                </a:lnTo>
                <a:lnTo>
                  <a:pt x="15890" y="6486250"/>
                </a:lnTo>
                <a:lnTo>
                  <a:pt x="34677" y="6525819"/>
                </a:lnTo>
                <a:lnTo>
                  <a:pt x="59736" y="6561270"/>
                </a:lnTo>
                <a:lnTo>
                  <a:pt x="90349" y="6591884"/>
                </a:lnTo>
                <a:lnTo>
                  <a:pt x="125799" y="6616944"/>
                </a:lnTo>
                <a:lnTo>
                  <a:pt x="165369" y="6635733"/>
                </a:lnTo>
                <a:lnTo>
                  <a:pt x="208342" y="6647532"/>
                </a:lnTo>
                <a:lnTo>
                  <a:pt x="254000" y="6651625"/>
                </a:lnTo>
                <a:lnTo>
                  <a:pt x="3175000" y="6651625"/>
                </a:lnTo>
                <a:lnTo>
                  <a:pt x="3220657" y="6647532"/>
                </a:lnTo>
                <a:lnTo>
                  <a:pt x="3263630" y="6635733"/>
                </a:lnTo>
                <a:lnTo>
                  <a:pt x="3303200" y="6616944"/>
                </a:lnTo>
                <a:lnTo>
                  <a:pt x="3338650" y="6591884"/>
                </a:lnTo>
                <a:lnTo>
                  <a:pt x="3369263" y="6561270"/>
                </a:lnTo>
                <a:lnTo>
                  <a:pt x="3394322" y="6525819"/>
                </a:lnTo>
                <a:lnTo>
                  <a:pt x="3413109" y="6486250"/>
                </a:lnTo>
                <a:lnTo>
                  <a:pt x="3424907" y="6443279"/>
                </a:lnTo>
                <a:lnTo>
                  <a:pt x="3429000" y="6397625"/>
                </a:lnTo>
                <a:lnTo>
                  <a:pt x="3429000" y="254000"/>
                </a:lnTo>
                <a:lnTo>
                  <a:pt x="3424907" y="208342"/>
                </a:lnTo>
                <a:lnTo>
                  <a:pt x="3413109" y="165369"/>
                </a:lnTo>
                <a:lnTo>
                  <a:pt x="3394322" y="125799"/>
                </a:lnTo>
                <a:lnTo>
                  <a:pt x="3369263" y="90349"/>
                </a:lnTo>
                <a:lnTo>
                  <a:pt x="3338650" y="59736"/>
                </a:lnTo>
                <a:lnTo>
                  <a:pt x="3303200" y="34677"/>
                </a:lnTo>
                <a:lnTo>
                  <a:pt x="3263630" y="15890"/>
                </a:lnTo>
                <a:lnTo>
                  <a:pt x="3220657" y="4092"/>
                </a:lnTo>
                <a:lnTo>
                  <a:pt x="3175000" y="0"/>
                </a:lnTo>
                <a:close/>
              </a:path>
            </a:pathLst>
          </a:custGeom>
          <a:solidFill>
            <a:srgbClr val="F9A059"/>
          </a:solidFill>
        </p:spPr>
        <p:txBody>
          <a:bodyPr wrap="square" lIns="0" tIns="0" rIns="0" bIns="0" rtlCol="0"/>
          <a:lstStyle/>
          <a:p/>
        </p:txBody>
      </p:sp>
      <p:sp>
        <p:nvSpPr>
          <p:cNvPr id="19" name="object 19"/>
          <p:cNvSpPr/>
          <p:nvPr/>
        </p:nvSpPr>
        <p:spPr>
          <a:xfrm>
            <a:off x="12403290" y="1947862"/>
            <a:ext cx="4762500" cy="3521075"/>
          </a:xfrm>
          <a:custGeom>
            <a:avLst/>
            <a:gdLst/>
            <a:ahLst/>
            <a:cxnLst/>
            <a:rect l="l" t="t" r="r" b="b"/>
            <a:pathLst>
              <a:path w="4762500" h="3521075">
                <a:moveTo>
                  <a:pt x="4508500" y="0"/>
                </a:moveTo>
                <a:lnTo>
                  <a:pt x="254000" y="0"/>
                </a:lnTo>
                <a:lnTo>
                  <a:pt x="208342" y="4092"/>
                </a:lnTo>
                <a:lnTo>
                  <a:pt x="165369" y="15890"/>
                </a:lnTo>
                <a:lnTo>
                  <a:pt x="125799" y="34677"/>
                </a:lnTo>
                <a:lnTo>
                  <a:pt x="90349" y="59736"/>
                </a:lnTo>
                <a:lnTo>
                  <a:pt x="59736" y="90349"/>
                </a:lnTo>
                <a:lnTo>
                  <a:pt x="34677" y="125799"/>
                </a:lnTo>
                <a:lnTo>
                  <a:pt x="15890" y="165369"/>
                </a:lnTo>
                <a:lnTo>
                  <a:pt x="4092" y="208342"/>
                </a:lnTo>
                <a:lnTo>
                  <a:pt x="0" y="254000"/>
                </a:lnTo>
                <a:lnTo>
                  <a:pt x="0" y="3267075"/>
                </a:lnTo>
                <a:lnTo>
                  <a:pt x="4092" y="3312729"/>
                </a:lnTo>
                <a:lnTo>
                  <a:pt x="15890" y="3355700"/>
                </a:lnTo>
                <a:lnTo>
                  <a:pt x="34677" y="3395269"/>
                </a:lnTo>
                <a:lnTo>
                  <a:pt x="59736" y="3430720"/>
                </a:lnTo>
                <a:lnTo>
                  <a:pt x="90349" y="3461334"/>
                </a:lnTo>
                <a:lnTo>
                  <a:pt x="125799" y="3486394"/>
                </a:lnTo>
                <a:lnTo>
                  <a:pt x="165369" y="3505183"/>
                </a:lnTo>
                <a:lnTo>
                  <a:pt x="208342" y="3516982"/>
                </a:lnTo>
                <a:lnTo>
                  <a:pt x="254000" y="3521075"/>
                </a:lnTo>
                <a:lnTo>
                  <a:pt x="4508500" y="3521075"/>
                </a:lnTo>
                <a:lnTo>
                  <a:pt x="4554157" y="3516982"/>
                </a:lnTo>
                <a:lnTo>
                  <a:pt x="4597130" y="3505183"/>
                </a:lnTo>
                <a:lnTo>
                  <a:pt x="4636700" y="3486394"/>
                </a:lnTo>
                <a:lnTo>
                  <a:pt x="4672150" y="3461334"/>
                </a:lnTo>
                <a:lnTo>
                  <a:pt x="4702763" y="3430720"/>
                </a:lnTo>
                <a:lnTo>
                  <a:pt x="4727822" y="3395269"/>
                </a:lnTo>
                <a:lnTo>
                  <a:pt x="4746609" y="3355700"/>
                </a:lnTo>
                <a:lnTo>
                  <a:pt x="4758407" y="3312729"/>
                </a:lnTo>
                <a:lnTo>
                  <a:pt x="4762500" y="3267075"/>
                </a:lnTo>
                <a:lnTo>
                  <a:pt x="4762500" y="254000"/>
                </a:lnTo>
                <a:lnTo>
                  <a:pt x="4758407" y="208342"/>
                </a:lnTo>
                <a:lnTo>
                  <a:pt x="4746609" y="165369"/>
                </a:lnTo>
                <a:lnTo>
                  <a:pt x="4727822" y="125799"/>
                </a:lnTo>
                <a:lnTo>
                  <a:pt x="4702763" y="90349"/>
                </a:lnTo>
                <a:lnTo>
                  <a:pt x="4672150" y="59736"/>
                </a:lnTo>
                <a:lnTo>
                  <a:pt x="4636700" y="34677"/>
                </a:lnTo>
                <a:lnTo>
                  <a:pt x="4597130" y="15890"/>
                </a:lnTo>
                <a:lnTo>
                  <a:pt x="4554157" y="4092"/>
                </a:lnTo>
                <a:lnTo>
                  <a:pt x="4508500" y="0"/>
                </a:lnTo>
                <a:close/>
              </a:path>
            </a:pathLst>
          </a:custGeom>
          <a:solidFill>
            <a:srgbClr val="F9A059"/>
          </a:solidFill>
        </p:spPr>
        <p:txBody>
          <a:bodyPr wrap="square" lIns="0" tIns="0" rIns="0" bIns="0" rtlCol="0"/>
          <a:lstStyle/>
          <a:p/>
        </p:txBody>
      </p:sp>
      <p:sp>
        <p:nvSpPr>
          <p:cNvPr id="20" name="object 20"/>
          <p:cNvSpPr/>
          <p:nvPr/>
        </p:nvSpPr>
        <p:spPr>
          <a:xfrm>
            <a:off x="12403290" y="6605587"/>
            <a:ext cx="4762500" cy="1993900"/>
          </a:xfrm>
          <a:custGeom>
            <a:avLst/>
            <a:gdLst/>
            <a:ahLst/>
            <a:cxnLst/>
            <a:rect l="l" t="t" r="r" b="b"/>
            <a:pathLst>
              <a:path w="4762500" h="1993900">
                <a:moveTo>
                  <a:pt x="4508500" y="0"/>
                </a:moveTo>
                <a:lnTo>
                  <a:pt x="254000" y="0"/>
                </a:lnTo>
                <a:lnTo>
                  <a:pt x="208342" y="4092"/>
                </a:lnTo>
                <a:lnTo>
                  <a:pt x="165369" y="15890"/>
                </a:lnTo>
                <a:lnTo>
                  <a:pt x="125799" y="34677"/>
                </a:lnTo>
                <a:lnTo>
                  <a:pt x="90349" y="59736"/>
                </a:lnTo>
                <a:lnTo>
                  <a:pt x="59736" y="90349"/>
                </a:lnTo>
                <a:lnTo>
                  <a:pt x="34677" y="125799"/>
                </a:lnTo>
                <a:lnTo>
                  <a:pt x="15890" y="165369"/>
                </a:lnTo>
                <a:lnTo>
                  <a:pt x="4092" y="208342"/>
                </a:lnTo>
                <a:lnTo>
                  <a:pt x="0" y="254000"/>
                </a:lnTo>
                <a:lnTo>
                  <a:pt x="0" y="1739900"/>
                </a:lnTo>
                <a:lnTo>
                  <a:pt x="4092" y="1785554"/>
                </a:lnTo>
                <a:lnTo>
                  <a:pt x="15890" y="1828525"/>
                </a:lnTo>
                <a:lnTo>
                  <a:pt x="34677" y="1868094"/>
                </a:lnTo>
                <a:lnTo>
                  <a:pt x="59736" y="1903545"/>
                </a:lnTo>
                <a:lnTo>
                  <a:pt x="90349" y="1934159"/>
                </a:lnTo>
                <a:lnTo>
                  <a:pt x="125799" y="1959219"/>
                </a:lnTo>
                <a:lnTo>
                  <a:pt x="165369" y="1978008"/>
                </a:lnTo>
                <a:lnTo>
                  <a:pt x="208342" y="1989807"/>
                </a:lnTo>
                <a:lnTo>
                  <a:pt x="254000" y="1993900"/>
                </a:lnTo>
                <a:lnTo>
                  <a:pt x="4508500" y="1993900"/>
                </a:lnTo>
                <a:lnTo>
                  <a:pt x="4554157" y="1989807"/>
                </a:lnTo>
                <a:lnTo>
                  <a:pt x="4597130" y="1978008"/>
                </a:lnTo>
                <a:lnTo>
                  <a:pt x="4636700" y="1959219"/>
                </a:lnTo>
                <a:lnTo>
                  <a:pt x="4672150" y="1934159"/>
                </a:lnTo>
                <a:lnTo>
                  <a:pt x="4702763" y="1903545"/>
                </a:lnTo>
                <a:lnTo>
                  <a:pt x="4727822" y="1868094"/>
                </a:lnTo>
                <a:lnTo>
                  <a:pt x="4746609" y="1828525"/>
                </a:lnTo>
                <a:lnTo>
                  <a:pt x="4758407" y="1785554"/>
                </a:lnTo>
                <a:lnTo>
                  <a:pt x="4762500" y="1739900"/>
                </a:lnTo>
                <a:lnTo>
                  <a:pt x="4762500" y="254000"/>
                </a:lnTo>
                <a:lnTo>
                  <a:pt x="4758407" y="208342"/>
                </a:lnTo>
                <a:lnTo>
                  <a:pt x="4746609" y="165369"/>
                </a:lnTo>
                <a:lnTo>
                  <a:pt x="4727822" y="125799"/>
                </a:lnTo>
                <a:lnTo>
                  <a:pt x="4702763" y="90349"/>
                </a:lnTo>
                <a:lnTo>
                  <a:pt x="4672150" y="59736"/>
                </a:lnTo>
                <a:lnTo>
                  <a:pt x="4636700" y="34677"/>
                </a:lnTo>
                <a:lnTo>
                  <a:pt x="4597130" y="15890"/>
                </a:lnTo>
                <a:lnTo>
                  <a:pt x="4554157" y="4092"/>
                </a:lnTo>
                <a:lnTo>
                  <a:pt x="4508500" y="0"/>
                </a:lnTo>
                <a:close/>
              </a:path>
            </a:pathLst>
          </a:custGeom>
          <a:solidFill>
            <a:srgbClr val="F9A059"/>
          </a:solidFill>
        </p:spPr>
        <p:txBody>
          <a:bodyPr wrap="square" lIns="0" tIns="0" rIns="0" bIns="0" rtlCol="0"/>
          <a:lstStyle/>
          <a:p/>
        </p:txBody>
      </p:sp>
      <p:sp>
        <p:nvSpPr>
          <p:cNvPr id="21" name="object 21"/>
          <p:cNvSpPr txBox="1"/>
          <p:nvPr/>
        </p:nvSpPr>
        <p:spPr>
          <a:xfrm>
            <a:off x="12327090" y="6174928"/>
            <a:ext cx="4724400" cy="2224405"/>
          </a:xfrm>
          <a:prstGeom prst="rect">
            <a:avLst/>
          </a:prstGeom>
        </p:spPr>
        <p:txBody>
          <a:bodyPr wrap="square" lIns="0" tIns="12700" rIns="0" bIns="0" rtlCol="0" vert="horz">
            <a:spAutoFit/>
          </a:bodyPr>
          <a:lstStyle/>
          <a:p>
            <a:pPr marL="76200">
              <a:lnSpc>
                <a:spcPct val="100000"/>
              </a:lnSpc>
              <a:spcBef>
                <a:spcPts val="100"/>
              </a:spcBef>
            </a:pPr>
            <a:r>
              <a:rPr dirty="0" sz="2000" spc="-5" b="1">
                <a:solidFill>
                  <a:srgbClr val="373838"/>
                </a:solidFill>
                <a:latin typeface="Courier New"/>
                <a:cs typeface="Courier New"/>
              </a:rPr>
              <a:t>How do I improve in this</a:t>
            </a:r>
            <a:r>
              <a:rPr dirty="0" sz="2000" spc="5" b="1">
                <a:solidFill>
                  <a:srgbClr val="373838"/>
                </a:solidFill>
                <a:latin typeface="Courier New"/>
                <a:cs typeface="Courier New"/>
              </a:rPr>
              <a:t> </a:t>
            </a:r>
            <a:r>
              <a:rPr dirty="0" sz="2000" spc="-5" b="1">
                <a:solidFill>
                  <a:srgbClr val="373838"/>
                </a:solidFill>
                <a:latin typeface="Courier New"/>
                <a:cs typeface="Courier New"/>
              </a:rPr>
              <a:t>area?</a:t>
            </a:r>
            <a:endParaRPr sz="2000">
              <a:latin typeface="Courier New"/>
              <a:cs typeface="Courier New"/>
            </a:endParaRPr>
          </a:p>
          <a:p>
            <a:pPr marL="203200" marR="261620">
              <a:lnSpc>
                <a:spcPct val="138900"/>
              </a:lnSpc>
              <a:spcBef>
                <a:spcPts val="1370"/>
              </a:spcBef>
              <a:buSzPct val="66666"/>
              <a:buFont typeface="Calibri"/>
              <a:buChar char="●"/>
              <a:tabLst>
                <a:tab pos="427355" algn="l"/>
              </a:tabLst>
            </a:pPr>
            <a:r>
              <a:rPr dirty="0" sz="1800" spc="-5" b="1">
                <a:solidFill>
                  <a:srgbClr val="373838"/>
                </a:solidFill>
                <a:latin typeface="Courier New"/>
                <a:cs typeface="Courier New"/>
              </a:rPr>
              <a:t>7 Ways to Develop Cognitive  Flexibility – Marianne</a:t>
            </a:r>
            <a:r>
              <a:rPr dirty="0" sz="1800" spc="25" b="1">
                <a:solidFill>
                  <a:srgbClr val="373838"/>
                </a:solidFill>
                <a:latin typeface="Courier New"/>
                <a:cs typeface="Courier New"/>
              </a:rPr>
              <a:t> </a:t>
            </a:r>
            <a:r>
              <a:rPr dirty="0" sz="1800" spc="-5" b="1">
                <a:solidFill>
                  <a:srgbClr val="373838"/>
                </a:solidFill>
                <a:latin typeface="Courier New"/>
                <a:cs typeface="Courier New"/>
              </a:rPr>
              <a:t>Stenger.</a:t>
            </a:r>
            <a:endParaRPr sz="1800">
              <a:latin typeface="Courier New"/>
              <a:cs typeface="Courier New"/>
            </a:endParaRPr>
          </a:p>
          <a:p>
            <a:pPr marL="426720" indent="-224154">
              <a:lnSpc>
                <a:spcPct val="100000"/>
              </a:lnSpc>
              <a:spcBef>
                <a:spcPts val="1839"/>
              </a:spcBef>
              <a:buSzPct val="66666"/>
              <a:buFont typeface="Calibri"/>
              <a:buChar char="●"/>
              <a:tabLst>
                <a:tab pos="427355" algn="l"/>
              </a:tabLst>
            </a:pPr>
            <a:r>
              <a:rPr dirty="0" sz="1800" spc="-5" b="1">
                <a:solidFill>
                  <a:srgbClr val="373838"/>
                </a:solidFill>
                <a:latin typeface="Courier New"/>
                <a:cs typeface="Courier New"/>
              </a:rPr>
              <a:t>Pactice the OODA</a:t>
            </a:r>
            <a:r>
              <a:rPr dirty="0" sz="1800" spc="-10" b="1">
                <a:solidFill>
                  <a:srgbClr val="373838"/>
                </a:solidFill>
                <a:latin typeface="Courier New"/>
                <a:cs typeface="Courier New"/>
              </a:rPr>
              <a:t> </a:t>
            </a:r>
            <a:r>
              <a:rPr dirty="0" sz="1800" spc="-5" b="1">
                <a:solidFill>
                  <a:srgbClr val="373838"/>
                </a:solidFill>
                <a:latin typeface="Courier New"/>
                <a:cs typeface="Courier New"/>
              </a:rPr>
              <a:t>loop.</a:t>
            </a:r>
            <a:endParaRPr sz="1800">
              <a:latin typeface="Courier New"/>
              <a:cs typeface="Courier New"/>
            </a:endParaRPr>
          </a:p>
          <a:p>
            <a:pPr marL="203200" marR="93980">
              <a:lnSpc>
                <a:spcPct val="100000"/>
              </a:lnSpc>
              <a:spcBef>
                <a:spcPts val="1140"/>
              </a:spcBef>
            </a:pPr>
            <a:r>
              <a:rPr dirty="0" u="sng" sz="1000" spc="-5" b="1">
                <a:solidFill>
                  <a:srgbClr val="205E9E"/>
                </a:solidFill>
                <a:uFill>
                  <a:solidFill>
                    <a:srgbClr val="205E9E"/>
                  </a:solidFill>
                </a:uFill>
                <a:latin typeface="Courier New"/>
                <a:cs typeface="Courier New"/>
                <a:hlinkClick r:id="rId3"/>
              </a:rPr>
              <a:t>https://www.opencolleges.edu.au/informed/fe atures/7-ways- </a:t>
            </a:r>
            <a:r>
              <a:rPr dirty="0" sz="1000" spc="-5" b="1">
                <a:solidFill>
                  <a:srgbClr val="205E9E"/>
                </a:solidFill>
                <a:latin typeface="Courier New"/>
                <a:cs typeface="Courier New"/>
              </a:rPr>
              <a:t> </a:t>
            </a:r>
            <a:r>
              <a:rPr dirty="0" u="sng" sz="1000" spc="-5" b="1">
                <a:solidFill>
                  <a:srgbClr val="205E9E"/>
                </a:solidFill>
                <a:uFill>
                  <a:solidFill>
                    <a:srgbClr val="205E9E"/>
                  </a:solidFill>
                </a:uFill>
                <a:latin typeface="Courier New"/>
                <a:cs typeface="Courier New"/>
                <a:hlinkClick r:id="rId3"/>
              </a:rPr>
              <a:t>develop-cognitive-flexibility/</a:t>
            </a:r>
            <a:endParaRPr sz="1000">
              <a:latin typeface="Courier New"/>
              <a:cs typeface="Courier New"/>
            </a:endParaRPr>
          </a:p>
        </p:txBody>
      </p:sp>
      <p:sp>
        <p:nvSpPr>
          <p:cNvPr id="24" name="object 24"/>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Courageous</a:t>
            </a:r>
          </a:p>
        </p:txBody>
      </p:sp>
      <p:sp>
        <p:nvSpPr>
          <p:cNvPr id="22" name="object 22"/>
          <p:cNvSpPr txBox="1"/>
          <p:nvPr/>
        </p:nvSpPr>
        <p:spPr>
          <a:xfrm>
            <a:off x="8682190" y="2023500"/>
            <a:ext cx="3180080" cy="3835400"/>
          </a:xfrm>
          <a:prstGeom prst="rect">
            <a:avLst/>
          </a:prstGeom>
        </p:spPr>
        <p:txBody>
          <a:bodyPr wrap="square" lIns="0" tIns="12700" rIns="0" bIns="0" rtlCol="0" vert="horz">
            <a:spAutoFit/>
          </a:bodyPr>
          <a:lstStyle/>
          <a:p>
            <a:pPr marL="12700" marR="5080">
              <a:lnSpc>
                <a:spcPct val="138900"/>
              </a:lnSpc>
              <a:spcBef>
                <a:spcPts val="100"/>
              </a:spcBef>
            </a:pPr>
            <a:r>
              <a:rPr dirty="0" sz="1800" spc="-5" b="1">
                <a:solidFill>
                  <a:srgbClr val="373838"/>
                </a:solidFill>
                <a:latin typeface="Courier New"/>
                <a:cs typeface="Courier New"/>
              </a:rPr>
              <a:t>It is having the skills  to solve the problems  that stand in the way  of student</a:t>
            </a:r>
            <a:r>
              <a:rPr dirty="0" sz="1800" spc="-15" b="1">
                <a:solidFill>
                  <a:srgbClr val="373838"/>
                </a:solidFill>
                <a:latin typeface="Courier New"/>
                <a:cs typeface="Courier New"/>
              </a:rPr>
              <a:t> </a:t>
            </a:r>
            <a:r>
              <a:rPr dirty="0" sz="1800" spc="-5" b="1">
                <a:solidFill>
                  <a:srgbClr val="373838"/>
                </a:solidFill>
                <a:latin typeface="Courier New"/>
                <a:cs typeface="Courier New"/>
              </a:rPr>
              <a:t>learning.</a:t>
            </a:r>
            <a:endParaRPr sz="1800">
              <a:latin typeface="Courier New"/>
              <a:cs typeface="Courier New"/>
            </a:endParaRPr>
          </a:p>
          <a:p>
            <a:pPr marL="12700" marR="142240">
              <a:lnSpc>
                <a:spcPct val="138900"/>
              </a:lnSpc>
            </a:pPr>
            <a:r>
              <a:rPr dirty="0" sz="1800" spc="-5" b="1">
                <a:solidFill>
                  <a:srgbClr val="373838"/>
                </a:solidFill>
                <a:latin typeface="Courier New"/>
                <a:cs typeface="Courier New"/>
              </a:rPr>
              <a:t>This quality shows a  quick mind, positive  attitude, and a wealth  of experience to draw  out solutions to  difficult</a:t>
            </a:r>
            <a:r>
              <a:rPr dirty="0" sz="1800" spc="-10" b="1">
                <a:solidFill>
                  <a:srgbClr val="373838"/>
                </a:solidFill>
                <a:latin typeface="Courier New"/>
                <a:cs typeface="Courier New"/>
              </a:rPr>
              <a:t> </a:t>
            </a:r>
            <a:r>
              <a:rPr dirty="0" sz="1800" spc="-5" b="1">
                <a:solidFill>
                  <a:srgbClr val="373838"/>
                </a:solidFill>
                <a:latin typeface="Courier New"/>
                <a:cs typeface="Courier New"/>
              </a:rPr>
              <a:t>problems.</a:t>
            </a:r>
            <a:endParaRPr sz="1800">
              <a:latin typeface="Courier New"/>
              <a:cs typeface="Courier New"/>
            </a:endParaRPr>
          </a:p>
        </p:txBody>
      </p:sp>
      <p:sp>
        <p:nvSpPr>
          <p:cNvPr id="23" name="object 23"/>
          <p:cNvSpPr txBox="1"/>
          <p:nvPr/>
        </p:nvSpPr>
        <p:spPr>
          <a:xfrm>
            <a:off x="12479490" y="2034473"/>
            <a:ext cx="4440555" cy="2438400"/>
          </a:xfrm>
          <a:prstGeom prst="rect">
            <a:avLst/>
          </a:prstGeom>
        </p:spPr>
        <p:txBody>
          <a:bodyPr wrap="square" lIns="0" tIns="12700" rIns="0" bIns="0" rtlCol="0" vert="horz">
            <a:spAutoFit/>
          </a:bodyPr>
          <a:lstStyle/>
          <a:p>
            <a:pPr marL="50800" marR="43180">
              <a:lnSpc>
                <a:spcPct val="138900"/>
              </a:lnSpc>
              <a:spcBef>
                <a:spcPts val="100"/>
              </a:spcBef>
              <a:buSzPct val="66666"/>
              <a:buFont typeface="Calibri"/>
              <a:buChar char="●"/>
              <a:tabLst>
                <a:tab pos="274955" algn="l"/>
              </a:tabLst>
            </a:pPr>
            <a:r>
              <a:rPr dirty="0" sz="1800" spc="-5" b="1">
                <a:solidFill>
                  <a:srgbClr val="373838"/>
                </a:solidFill>
                <a:latin typeface="Courier New"/>
                <a:cs typeface="Courier New"/>
              </a:rPr>
              <a:t>Resourceful teachers that find  new ways to present</a:t>
            </a:r>
            <a:r>
              <a:rPr dirty="0" sz="1800" b="1">
                <a:solidFill>
                  <a:srgbClr val="373838"/>
                </a:solidFill>
                <a:latin typeface="Courier New"/>
                <a:cs typeface="Courier New"/>
              </a:rPr>
              <a:t> </a:t>
            </a:r>
            <a:r>
              <a:rPr dirty="0" sz="1800" spc="-5" b="1">
                <a:solidFill>
                  <a:srgbClr val="373838"/>
                </a:solidFill>
                <a:latin typeface="Courier New"/>
                <a:cs typeface="Courier New"/>
              </a:rPr>
              <a:t>content.</a:t>
            </a:r>
            <a:endParaRPr sz="1800">
              <a:latin typeface="Courier New"/>
              <a:cs typeface="Courier New"/>
            </a:endParaRPr>
          </a:p>
          <a:p>
            <a:pPr marL="50800" marR="266700">
              <a:lnSpc>
                <a:spcPct val="138900"/>
              </a:lnSpc>
              <a:spcBef>
                <a:spcPts val="1000"/>
              </a:spcBef>
              <a:buSzPct val="66666"/>
              <a:buFont typeface="Calibri"/>
              <a:buChar char="●"/>
              <a:tabLst>
                <a:tab pos="274955" algn="l"/>
              </a:tabLst>
            </a:pPr>
            <a:r>
              <a:rPr dirty="0" sz="1800" spc="-5" b="1">
                <a:solidFill>
                  <a:srgbClr val="373838"/>
                </a:solidFill>
                <a:latin typeface="Courier New"/>
                <a:cs typeface="Courier New"/>
              </a:rPr>
              <a:t>Administrators that overcome  community challenges by  enlisting support from various  groups.</a:t>
            </a:r>
            <a:endParaRPr sz="1800">
              <a:latin typeface="Courier New"/>
              <a:cs typeface="Courier New"/>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2021-10-05T13:50:57Z</dcterms:created>
  <dcterms:modified xsi:type="dcterms:W3CDTF">2021-10-05T13:50:57Z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2021-07-30T00:00:00Z</vt:filetime>
  </property>
  <property fmtid="{D5CDD505-2E9C-101B-9397-08002B2CF9AE}" pid="3" name="Creator">
    <vt:lpwstr>Adobe InDesign 16.1 (Macintosh)</vt:lpwstr>
  </property>
  <property fmtid="{D5CDD505-2E9C-101B-9397-08002B2CF9AE}" pid="4" name="LastSaved">
    <vt:filetime>2021-10-05T00:00:00Z</vt:filetime>
  </property>
</Properties>
</file>